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1"/>
  </p:notesMasterIdLst>
  <p:sldIdLst>
    <p:sldId id="402" r:id="rId2"/>
    <p:sldId id="403" r:id="rId3"/>
    <p:sldId id="404" r:id="rId4"/>
    <p:sldId id="288" r:id="rId5"/>
    <p:sldId id="388" r:id="rId6"/>
    <p:sldId id="397" r:id="rId7"/>
    <p:sldId id="398" r:id="rId8"/>
    <p:sldId id="399" r:id="rId9"/>
    <p:sldId id="400" r:id="rId10"/>
    <p:sldId id="408" r:id="rId11"/>
    <p:sldId id="409" r:id="rId12"/>
    <p:sldId id="347" r:id="rId13"/>
    <p:sldId id="259" r:id="rId14"/>
    <p:sldId id="348" r:id="rId15"/>
    <p:sldId id="396" r:id="rId16"/>
    <p:sldId id="349" r:id="rId17"/>
    <p:sldId id="350" r:id="rId18"/>
    <p:sldId id="373" r:id="rId19"/>
    <p:sldId id="351" r:id="rId20"/>
    <p:sldId id="401" r:id="rId21"/>
    <p:sldId id="374" r:id="rId22"/>
    <p:sldId id="375" r:id="rId23"/>
    <p:sldId id="376" r:id="rId24"/>
    <p:sldId id="377" r:id="rId25"/>
    <p:sldId id="378" r:id="rId26"/>
    <p:sldId id="379" r:id="rId27"/>
    <p:sldId id="289" r:id="rId28"/>
    <p:sldId id="290" r:id="rId29"/>
    <p:sldId id="291" r:id="rId30"/>
    <p:sldId id="292" r:id="rId31"/>
    <p:sldId id="352" r:id="rId32"/>
    <p:sldId id="353" r:id="rId33"/>
    <p:sldId id="406" r:id="rId34"/>
    <p:sldId id="407" r:id="rId35"/>
    <p:sldId id="354" r:id="rId36"/>
    <p:sldId id="356" r:id="rId37"/>
    <p:sldId id="293" r:id="rId38"/>
    <p:sldId id="294" r:id="rId39"/>
    <p:sldId id="295" r:id="rId40"/>
    <p:sldId id="297" r:id="rId41"/>
    <p:sldId id="298" r:id="rId42"/>
    <p:sldId id="296" r:id="rId43"/>
    <p:sldId id="299" r:id="rId44"/>
    <p:sldId id="357" r:id="rId45"/>
    <p:sldId id="300" r:id="rId46"/>
    <p:sldId id="301" r:id="rId47"/>
    <p:sldId id="380" r:id="rId48"/>
    <p:sldId id="302" r:id="rId49"/>
    <p:sldId id="303" r:id="rId50"/>
    <p:sldId id="381" r:id="rId51"/>
    <p:sldId id="304" r:id="rId52"/>
    <p:sldId id="305" r:id="rId53"/>
    <p:sldId id="382" r:id="rId54"/>
    <p:sldId id="383" r:id="rId55"/>
    <p:sldId id="384" r:id="rId56"/>
    <p:sldId id="385" r:id="rId57"/>
    <p:sldId id="306" r:id="rId58"/>
    <p:sldId id="307" r:id="rId59"/>
    <p:sldId id="308" r:id="rId60"/>
    <p:sldId id="309" r:id="rId61"/>
    <p:sldId id="310" r:id="rId62"/>
    <p:sldId id="311" r:id="rId63"/>
    <p:sldId id="312" r:id="rId64"/>
    <p:sldId id="313" r:id="rId65"/>
    <p:sldId id="386" r:id="rId66"/>
    <p:sldId id="387" r:id="rId67"/>
    <p:sldId id="405" r:id="rId68"/>
    <p:sldId id="389" r:id="rId69"/>
    <p:sldId id="390" r:id="rId70"/>
  </p:sldIdLst>
  <p:sldSz cx="9144000" cy="6858000" type="screen4x3"/>
  <p:notesSz cx="6858000" cy="9144000"/>
  <p:defaultTextStyle>
    <a:defPPr>
      <a:defRPr lang="it-IT"/>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008000"/>
    <a:srgbClr val="FF6600"/>
    <a:srgbClr val="8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764" autoAdjust="0"/>
    <p:restoredTop sz="93286" autoAdjust="0"/>
  </p:normalViewPr>
  <p:slideViewPr>
    <p:cSldViewPr>
      <p:cViewPr varScale="1">
        <p:scale>
          <a:sx n="61" d="100"/>
          <a:sy n="61" d="100"/>
        </p:scale>
        <p:origin x="356" y="4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23.wmf"/><Relationship Id="rId1" Type="http://schemas.openxmlformats.org/officeDocument/2006/relationships/image" Target="../media/image22.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102.wmf"/><Relationship Id="rId2" Type="http://schemas.openxmlformats.org/officeDocument/2006/relationships/image" Target="../media/image101.wmf"/><Relationship Id="rId1" Type="http://schemas.openxmlformats.org/officeDocument/2006/relationships/image" Target="../media/image100.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46.wmf"/><Relationship Id="rId2" Type="http://schemas.openxmlformats.org/officeDocument/2006/relationships/image" Target="../media/image45.wmf"/><Relationship Id="rId1" Type="http://schemas.openxmlformats.org/officeDocument/2006/relationships/image" Target="../media/image44.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49.wmf"/><Relationship Id="rId2" Type="http://schemas.openxmlformats.org/officeDocument/2006/relationships/image" Target="../media/image48.wmf"/><Relationship Id="rId1" Type="http://schemas.openxmlformats.org/officeDocument/2006/relationships/image" Target="../media/image47.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52.wmf"/><Relationship Id="rId7" Type="http://schemas.openxmlformats.org/officeDocument/2006/relationships/image" Target="../media/image56.wmf"/><Relationship Id="rId2" Type="http://schemas.openxmlformats.org/officeDocument/2006/relationships/image" Target="../media/image51.wmf"/><Relationship Id="rId1" Type="http://schemas.openxmlformats.org/officeDocument/2006/relationships/image" Target="../media/image50.wmf"/><Relationship Id="rId6" Type="http://schemas.openxmlformats.org/officeDocument/2006/relationships/image" Target="../media/image55.wmf"/><Relationship Id="rId5" Type="http://schemas.openxmlformats.org/officeDocument/2006/relationships/image" Target="../media/image54.wmf"/><Relationship Id="rId4" Type="http://schemas.openxmlformats.org/officeDocument/2006/relationships/image" Target="../media/image53.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74.wmf"/><Relationship Id="rId2" Type="http://schemas.openxmlformats.org/officeDocument/2006/relationships/image" Target="../media/image73.wmf"/><Relationship Id="rId1" Type="http://schemas.openxmlformats.org/officeDocument/2006/relationships/image" Target="../media/image72.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77.wmf"/><Relationship Id="rId2" Type="http://schemas.openxmlformats.org/officeDocument/2006/relationships/image" Target="../media/image76.wmf"/><Relationship Id="rId1" Type="http://schemas.openxmlformats.org/officeDocument/2006/relationships/image" Target="../media/image75.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81.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90.wmf"/><Relationship Id="rId2" Type="http://schemas.openxmlformats.org/officeDocument/2006/relationships/image" Target="../media/image89.wmf"/><Relationship Id="rId1" Type="http://schemas.openxmlformats.org/officeDocument/2006/relationships/image" Target="../media/image88.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98.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860F2C9-7F95-4824-941B-F9891DA6952A}" type="datetimeFigureOut">
              <a:rPr lang="it-IT" smtClean="0"/>
              <a:t>06/09/2016</a:t>
            </a:fld>
            <a:endParaRPr lang="it-IT"/>
          </a:p>
        </p:txBody>
      </p:sp>
      <p:sp>
        <p:nvSpPr>
          <p:cNvPr id="4" name="Segnaposto immagine diapositiva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262CC80-630F-4944-A414-83BF72B92A32}" type="slidenum">
              <a:rPr lang="it-IT" smtClean="0"/>
              <a:t>‹N›</a:t>
            </a:fld>
            <a:endParaRPr lang="it-IT"/>
          </a:p>
        </p:txBody>
      </p:sp>
    </p:spTree>
    <p:extLst>
      <p:ext uri="{BB962C8B-B14F-4D97-AF65-F5344CB8AC3E}">
        <p14:creationId xmlns:p14="http://schemas.microsoft.com/office/powerpoint/2010/main" val="25377079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499EB9AA-A37E-4E8C-9671-06E46371FA8A}" type="slidenum">
              <a:rPr lang="it-IT" smtClean="0"/>
              <a:t>67</a:t>
            </a:fld>
            <a:endParaRPr lang="it-IT"/>
          </a:p>
        </p:txBody>
      </p:sp>
    </p:spTree>
    <p:extLst>
      <p:ext uri="{BB962C8B-B14F-4D97-AF65-F5344CB8AC3E}">
        <p14:creationId xmlns:p14="http://schemas.microsoft.com/office/powerpoint/2010/main" val="17733945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lvl1pPr>
              <a:defRPr/>
            </a:lvl1pPr>
          </a:lstStyle>
          <a:p>
            <a:pPr>
              <a:defRPr/>
            </a:pPr>
            <a:fld id="{5EC99184-EBB9-4FCB-9DB2-A0B2D6F995FD}" type="datetimeFigureOut">
              <a:rPr lang="it-IT"/>
              <a:pPr>
                <a:defRPr/>
              </a:pPr>
              <a:t>06/09/2016</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D655306B-05C3-45DC-B88B-B066A25CA190}" type="slidenum">
              <a:rPr lang="it-IT"/>
              <a:pPr>
                <a:defRPr/>
              </a:pPr>
              <a:t>‹N›</a:t>
            </a:fld>
            <a:endParaRPr lang="it-IT"/>
          </a:p>
        </p:txBody>
      </p:sp>
    </p:spTree>
    <p:extLst>
      <p:ext uri="{BB962C8B-B14F-4D97-AF65-F5344CB8AC3E}">
        <p14:creationId xmlns:p14="http://schemas.microsoft.com/office/powerpoint/2010/main" val="18593416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D7904CE8-96B4-4190-89DA-0F4FBF0E98FC}" type="datetimeFigureOut">
              <a:rPr lang="it-IT"/>
              <a:pPr>
                <a:defRPr/>
              </a:pPr>
              <a:t>06/09/2016</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2F37FAAF-7167-4F9F-8082-7E9E0A79D82C}" type="slidenum">
              <a:rPr lang="it-IT"/>
              <a:pPr>
                <a:defRPr/>
              </a:pPr>
              <a:t>‹N›</a:t>
            </a:fld>
            <a:endParaRPr lang="it-IT"/>
          </a:p>
        </p:txBody>
      </p:sp>
    </p:spTree>
    <p:extLst>
      <p:ext uri="{BB962C8B-B14F-4D97-AF65-F5344CB8AC3E}">
        <p14:creationId xmlns:p14="http://schemas.microsoft.com/office/powerpoint/2010/main" val="35626386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02139B7A-245D-4992-B5D0-D2665DDEEA16}" type="datetimeFigureOut">
              <a:rPr lang="it-IT"/>
              <a:pPr>
                <a:defRPr/>
              </a:pPr>
              <a:t>06/09/2016</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02CF88F3-63C3-4C6A-87D8-38627EDA54D9}" type="slidenum">
              <a:rPr lang="it-IT"/>
              <a:pPr>
                <a:defRPr/>
              </a:pPr>
              <a:t>‹N›</a:t>
            </a:fld>
            <a:endParaRPr lang="it-IT"/>
          </a:p>
        </p:txBody>
      </p:sp>
    </p:spTree>
    <p:extLst>
      <p:ext uri="{BB962C8B-B14F-4D97-AF65-F5344CB8AC3E}">
        <p14:creationId xmlns:p14="http://schemas.microsoft.com/office/powerpoint/2010/main" val="37084093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dgm">
  <p:cSld name="Titolo, diagramma o organigramm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1143000"/>
          </a:xfrm>
        </p:spPr>
        <p:txBody>
          <a:bodyPr/>
          <a:lstStyle/>
          <a:p>
            <a:r>
              <a:rPr lang="it-IT" smtClean="0"/>
              <a:t>Fare clic per modificare lo stile del titolo</a:t>
            </a:r>
            <a:endParaRPr lang="it-IT"/>
          </a:p>
        </p:txBody>
      </p:sp>
      <p:sp>
        <p:nvSpPr>
          <p:cNvPr id="3" name="Segnaposto SmartArt 2"/>
          <p:cNvSpPr>
            <a:spLocks noGrp="1"/>
          </p:cNvSpPr>
          <p:nvPr>
            <p:ph type="dgm" idx="1"/>
          </p:nvPr>
        </p:nvSpPr>
        <p:spPr>
          <a:xfrm>
            <a:off x="457200" y="1600200"/>
            <a:ext cx="8229600" cy="4525963"/>
          </a:xfrm>
        </p:spPr>
        <p:txBody>
          <a:bodyPr/>
          <a:lstStyle/>
          <a:p>
            <a:endParaRPr lang="it-IT"/>
          </a:p>
        </p:txBody>
      </p:sp>
      <p:sp>
        <p:nvSpPr>
          <p:cNvPr id="4" name="Segnaposto data 3"/>
          <p:cNvSpPr>
            <a:spLocks noGrp="1"/>
          </p:cNvSpPr>
          <p:nvPr>
            <p:ph type="dt" sz="half" idx="10"/>
          </p:nvPr>
        </p:nvSpPr>
        <p:spPr>
          <a:xfrm>
            <a:off x="457200" y="6245225"/>
            <a:ext cx="2133600" cy="476250"/>
          </a:xfrm>
        </p:spPr>
        <p:txBody>
          <a:bodyPr/>
          <a:lstStyle>
            <a:lvl1pPr>
              <a:defRPr/>
            </a:lvl1pPr>
          </a:lstStyle>
          <a:p>
            <a:endParaRPr lang="it-IT" altLang="it-IT"/>
          </a:p>
        </p:txBody>
      </p:sp>
      <p:sp>
        <p:nvSpPr>
          <p:cNvPr id="5" name="Segnaposto piè di pagina 4"/>
          <p:cNvSpPr>
            <a:spLocks noGrp="1"/>
          </p:cNvSpPr>
          <p:nvPr>
            <p:ph type="ftr" sz="quarter" idx="11"/>
          </p:nvPr>
        </p:nvSpPr>
        <p:spPr>
          <a:xfrm>
            <a:off x="3124200" y="6245225"/>
            <a:ext cx="2895600" cy="476250"/>
          </a:xfrm>
        </p:spPr>
        <p:txBody>
          <a:bodyPr/>
          <a:lstStyle>
            <a:lvl1pPr>
              <a:defRPr/>
            </a:lvl1pPr>
          </a:lstStyle>
          <a:p>
            <a:endParaRPr lang="it-IT" altLang="it-IT"/>
          </a:p>
        </p:txBody>
      </p:sp>
      <p:sp>
        <p:nvSpPr>
          <p:cNvPr id="6" name="Segnaposto numero diapositiva 5"/>
          <p:cNvSpPr>
            <a:spLocks noGrp="1"/>
          </p:cNvSpPr>
          <p:nvPr>
            <p:ph type="sldNum" sz="quarter" idx="12"/>
          </p:nvPr>
        </p:nvSpPr>
        <p:spPr>
          <a:xfrm>
            <a:off x="6553200" y="6245225"/>
            <a:ext cx="2133600" cy="476250"/>
          </a:xfrm>
        </p:spPr>
        <p:txBody>
          <a:bodyPr/>
          <a:lstStyle>
            <a:lvl1pPr>
              <a:defRPr/>
            </a:lvl1pPr>
          </a:lstStyle>
          <a:p>
            <a:fld id="{4FE4B1C7-6767-4F71-8E10-1BBC2A186E21}" type="slidenum">
              <a:rPr lang="it-IT" altLang="it-IT"/>
              <a:pPr/>
              <a:t>‹N›</a:t>
            </a:fld>
            <a:endParaRPr lang="it-IT" altLang="it-IT"/>
          </a:p>
        </p:txBody>
      </p:sp>
    </p:spTree>
    <p:extLst>
      <p:ext uri="{BB962C8B-B14F-4D97-AF65-F5344CB8AC3E}">
        <p14:creationId xmlns:p14="http://schemas.microsoft.com/office/powerpoint/2010/main" val="1689066341"/>
      </p:ext>
    </p:extLst>
  </p:cSld>
  <p:clrMapOvr>
    <a:masterClrMapping/>
  </p:clrMapOvr>
  <p:transition>
    <p:fade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125811C1-8686-4EB8-B3FC-0CE778046DE1}" type="datetimeFigureOut">
              <a:rPr lang="it-IT"/>
              <a:pPr>
                <a:defRPr/>
              </a:pPr>
              <a:t>06/09/2016</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7DD68696-7E54-4009-810C-889700660E29}" type="slidenum">
              <a:rPr lang="it-IT"/>
              <a:pPr>
                <a:defRPr/>
              </a:pPr>
              <a:t>‹N›</a:t>
            </a:fld>
            <a:endParaRPr lang="it-IT"/>
          </a:p>
        </p:txBody>
      </p:sp>
    </p:spTree>
    <p:extLst>
      <p:ext uri="{BB962C8B-B14F-4D97-AF65-F5344CB8AC3E}">
        <p14:creationId xmlns:p14="http://schemas.microsoft.com/office/powerpoint/2010/main" val="41865441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lvl1pPr>
              <a:defRPr/>
            </a:lvl1pPr>
          </a:lstStyle>
          <a:p>
            <a:pPr>
              <a:defRPr/>
            </a:pPr>
            <a:fld id="{EDF23973-DE13-4004-92CC-D63BD76A697F}" type="datetimeFigureOut">
              <a:rPr lang="it-IT"/>
              <a:pPr>
                <a:defRPr/>
              </a:pPr>
              <a:t>06/09/2016</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73AB4E09-C8DB-4BA4-8874-1C771820CA90}" type="slidenum">
              <a:rPr lang="it-IT"/>
              <a:pPr>
                <a:defRPr/>
              </a:pPr>
              <a:t>‹N›</a:t>
            </a:fld>
            <a:endParaRPr lang="it-IT"/>
          </a:p>
        </p:txBody>
      </p:sp>
    </p:spTree>
    <p:extLst>
      <p:ext uri="{BB962C8B-B14F-4D97-AF65-F5344CB8AC3E}">
        <p14:creationId xmlns:p14="http://schemas.microsoft.com/office/powerpoint/2010/main" val="28110675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3"/>
          <p:cNvSpPr>
            <a:spLocks noGrp="1"/>
          </p:cNvSpPr>
          <p:nvPr>
            <p:ph type="dt" sz="half" idx="10"/>
          </p:nvPr>
        </p:nvSpPr>
        <p:spPr/>
        <p:txBody>
          <a:bodyPr/>
          <a:lstStyle>
            <a:lvl1pPr>
              <a:defRPr/>
            </a:lvl1pPr>
          </a:lstStyle>
          <a:p>
            <a:pPr>
              <a:defRPr/>
            </a:pPr>
            <a:fld id="{62C508E0-B3CA-4E5F-A40C-327F4B801C03}" type="datetimeFigureOut">
              <a:rPr lang="it-IT"/>
              <a:pPr>
                <a:defRPr/>
              </a:pPr>
              <a:t>06/09/2016</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A21CBB7C-7603-4E69-9315-FE79AE037F3D}" type="slidenum">
              <a:rPr lang="it-IT"/>
              <a:pPr>
                <a:defRPr/>
              </a:pPr>
              <a:t>‹N›</a:t>
            </a:fld>
            <a:endParaRPr lang="it-IT"/>
          </a:p>
        </p:txBody>
      </p:sp>
    </p:spTree>
    <p:extLst>
      <p:ext uri="{BB962C8B-B14F-4D97-AF65-F5344CB8AC3E}">
        <p14:creationId xmlns:p14="http://schemas.microsoft.com/office/powerpoint/2010/main" val="35481838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3"/>
          <p:cNvSpPr>
            <a:spLocks noGrp="1"/>
          </p:cNvSpPr>
          <p:nvPr>
            <p:ph type="dt" sz="half" idx="10"/>
          </p:nvPr>
        </p:nvSpPr>
        <p:spPr/>
        <p:txBody>
          <a:bodyPr/>
          <a:lstStyle>
            <a:lvl1pPr>
              <a:defRPr/>
            </a:lvl1pPr>
          </a:lstStyle>
          <a:p>
            <a:pPr>
              <a:defRPr/>
            </a:pPr>
            <a:fld id="{4CBFFF4E-2F05-412B-BC24-F48EEB0ED216}" type="datetimeFigureOut">
              <a:rPr lang="it-IT"/>
              <a:pPr>
                <a:defRPr/>
              </a:pPr>
              <a:t>06/09/2016</a:t>
            </a:fld>
            <a:endParaRPr lang="it-IT"/>
          </a:p>
        </p:txBody>
      </p:sp>
      <p:sp>
        <p:nvSpPr>
          <p:cNvPr id="8" name="Segnaposto piè di pagina 4"/>
          <p:cNvSpPr>
            <a:spLocks noGrp="1"/>
          </p:cNvSpPr>
          <p:nvPr>
            <p:ph type="ftr" sz="quarter" idx="11"/>
          </p:nvPr>
        </p:nvSpPr>
        <p:spPr/>
        <p:txBody>
          <a:bodyPr/>
          <a:lstStyle>
            <a:lvl1pPr>
              <a:defRPr/>
            </a:lvl1pPr>
          </a:lstStyle>
          <a:p>
            <a:pPr>
              <a:defRPr/>
            </a:pPr>
            <a:endParaRPr lang="it-IT"/>
          </a:p>
        </p:txBody>
      </p:sp>
      <p:sp>
        <p:nvSpPr>
          <p:cNvPr id="9" name="Segnaposto numero diapositiva 5"/>
          <p:cNvSpPr>
            <a:spLocks noGrp="1"/>
          </p:cNvSpPr>
          <p:nvPr>
            <p:ph type="sldNum" sz="quarter" idx="12"/>
          </p:nvPr>
        </p:nvSpPr>
        <p:spPr/>
        <p:txBody>
          <a:bodyPr/>
          <a:lstStyle>
            <a:lvl1pPr>
              <a:defRPr/>
            </a:lvl1pPr>
          </a:lstStyle>
          <a:p>
            <a:pPr>
              <a:defRPr/>
            </a:pPr>
            <a:fld id="{F5EAC653-0B84-4CD9-A469-3CAABBFDD6EE}" type="slidenum">
              <a:rPr lang="it-IT"/>
              <a:pPr>
                <a:defRPr/>
              </a:pPr>
              <a:t>‹N›</a:t>
            </a:fld>
            <a:endParaRPr lang="it-IT"/>
          </a:p>
        </p:txBody>
      </p:sp>
    </p:spTree>
    <p:extLst>
      <p:ext uri="{BB962C8B-B14F-4D97-AF65-F5344CB8AC3E}">
        <p14:creationId xmlns:p14="http://schemas.microsoft.com/office/powerpoint/2010/main" val="14850167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3"/>
          <p:cNvSpPr>
            <a:spLocks noGrp="1"/>
          </p:cNvSpPr>
          <p:nvPr>
            <p:ph type="dt" sz="half" idx="10"/>
          </p:nvPr>
        </p:nvSpPr>
        <p:spPr/>
        <p:txBody>
          <a:bodyPr/>
          <a:lstStyle>
            <a:lvl1pPr>
              <a:defRPr/>
            </a:lvl1pPr>
          </a:lstStyle>
          <a:p>
            <a:pPr>
              <a:defRPr/>
            </a:pPr>
            <a:fld id="{CF5C83D1-2E82-4EA7-9A87-0C06A9B17579}" type="datetimeFigureOut">
              <a:rPr lang="it-IT"/>
              <a:pPr>
                <a:defRPr/>
              </a:pPr>
              <a:t>06/09/2016</a:t>
            </a:fld>
            <a:endParaRPr lang="it-IT"/>
          </a:p>
        </p:txBody>
      </p:sp>
      <p:sp>
        <p:nvSpPr>
          <p:cNvPr id="4" name="Segnaposto piè di pagina 4"/>
          <p:cNvSpPr>
            <a:spLocks noGrp="1"/>
          </p:cNvSpPr>
          <p:nvPr>
            <p:ph type="ftr" sz="quarter" idx="11"/>
          </p:nvPr>
        </p:nvSpPr>
        <p:spPr/>
        <p:txBody>
          <a:bodyPr/>
          <a:lstStyle>
            <a:lvl1pPr>
              <a:defRPr/>
            </a:lvl1pPr>
          </a:lstStyle>
          <a:p>
            <a:pPr>
              <a:defRPr/>
            </a:pPr>
            <a:endParaRPr lang="it-IT"/>
          </a:p>
        </p:txBody>
      </p:sp>
      <p:sp>
        <p:nvSpPr>
          <p:cNvPr id="5" name="Segnaposto numero diapositiva 5"/>
          <p:cNvSpPr>
            <a:spLocks noGrp="1"/>
          </p:cNvSpPr>
          <p:nvPr>
            <p:ph type="sldNum" sz="quarter" idx="12"/>
          </p:nvPr>
        </p:nvSpPr>
        <p:spPr/>
        <p:txBody>
          <a:bodyPr/>
          <a:lstStyle>
            <a:lvl1pPr>
              <a:defRPr/>
            </a:lvl1pPr>
          </a:lstStyle>
          <a:p>
            <a:pPr>
              <a:defRPr/>
            </a:pPr>
            <a:fld id="{F2505893-B41E-40D2-84D4-B4960D05F839}" type="slidenum">
              <a:rPr lang="it-IT"/>
              <a:pPr>
                <a:defRPr/>
              </a:pPr>
              <a:t>‹N›</a:t>
            </a:fld>
            <a:endParaRPr lang="it-IT"/>
          </a:p>
        </p:txBody>
      </p:sp>
    </p:spTree>
    <p:extLst>
      <p:ext uri="{BB962C8B-B14F-4D97-AF65-F5344CB8AC3E}">
        <p14:creationId xmlns:p14="http://schemas.microsoft.com/office/powerpoint/2010/main" val="3271965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3"/>
          <p:cNvSpPr>
            <a:spLocks noGrp="1"/>
          </p:cNvSpPr>
          <p:nvPr>
            <p:ph type="dt" sz="half" idx="10"/>
          </p:nvPr>
        </p:nvSpPr>
        <p:spPr/>
        <p:txBody>
          <a:bodyPr/>
          <a:lstStyle>
            <a:lvl1pPr>
              <a:defRPr/>
            </a:lvl1pPr>
          </a:lstStyle>
          <a:p>
            <a:pPr>
              <a:defRPr/>
            </a:pPr>
            <a:fld id="{69965DEA-5604-46F1-9C19-BD007A147011}" type="datetimeFigureOut">
              <a:rPr lang="it-IT"/>
              <a:pPr>
                <a:defRPr/>
              </a:pPr>
              <a:t>06/09/2016</a:t>
            </a:fld>
            <a:endParaRPr lang="it-IT"/>
          </a:p>
        </p:txBody>
      </p:sp>
      <p:sp>
        <p:nvSpPr>
          <p:cNvPr id="3" name="Segnaposto piè di pagina 4"/>
          <p:cNvSpPr>
            <a:spLocks noGrp="1"/>
          </p:cNvSpPr>
          <p:nvPr>
            <p:ph type="ftr" sz="quarter" idx="11"/>
          </p:nvPr>
        </p:nvSpPr>
        <p:spPr/>
        <p:txBody>
          <a:bodyPr/>
          <a:lstStyle>
            <a:lvl1pPr>
              <a:defRPr/>
            </a:lvl1pPr>
          </a:lstStyle>
          <a:p>
            <a:pPr>
              <a:defRPr/>
            </a:pPr>
            <a:endParaRPr lang="it-IT"/>
          </a:p>
        </p:txBody>
      </p:sp>
      <p:sp>
        <p:nvSpPr>
          <p:cNvPr id="4" name="Segnaposto numero diapositiva 5"/>
          <p:cNvSpPr>
            <a:spLocks noGrp="1"/>
          </p:cNvSpPr>
          <p:nvPr>
            <p:ph type="sldNum" sz="quarter" idx="12"/>
          </p:nvPr>
        </p:nvSpPr>
        <p:spPr/>
        <p:txBody>
          <a:bodyPr/>
          <a:lstStyle>
            <a:lvl1pPr>
              <a:defRPr/>
            </a:lvl1pPr>
          </a:lstStyle>
          <a:p>
            <a:pPr>
              <a:defRPr/>
            </a:pPr>
            <a:fld id="{A3ED0E3D-4317-49E3-8A02-54CCF2A1445C}" type="slidenum">
              <a:rPr lang="it-IT"/>
              <a:pPr>
                <a:defRPr/>
              </a:pPr>
              <a:t>‹N›</a:t>
            </a:fld>
            <a:endParaRPr lang="it-IT"/>
          </a:p>
        </p:txBody>
      </p:sp>
    </p:spTree>
    <p:extLst>
      <p:ext uri="{BB962C8B-B14F-4D97-AF65-F5344CB8AC3E}">
        <p14:creationId xmlns:p14="http://schemas.microsoft.com/office/powerpoint/2010/main" val="33631224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4024B9F6-5E58-40D4-95C5-472BEB947709}" type="datetimeFigureOut">
              <a:rPr lang="it-IT"/>
              <a:pPr>
                <a:defRPr/>
              </a:pPr>
              <a:t>06/09/2016</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F2B908C4-2513-4518-BD5A-B71616D4AAF4}" type="slidenum">
              <a:rPr lang="it-IT"/>
              <a:pPr>
                <a:defRPr/>
              </a:pPr>
              <a:t>‹N›</a:t>
            </a:fld>
            <a:endParaRPr lang="it-IT"/>
          </a:p>
        </p:txBody>
      </p:sp>
    </p:spTree>
    <p:extLst>
      <p:ext uri="{BB962C8B-B14F-4D97-AF65-F5344CB8AC3E}">
        <p14:creationId xmlns:p14="http://schemas.microsoft.com/office/powerpoint/2010/main" val="30485937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smtClean="0"/>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AA1C60E2-DA20-4F36-A681-FB7FC80222E1}" type="datetimeFigureOut">
              <a:rPr lang="it-IT"/>
              <a:pPr>
                <a:defRPr/>
              </a:pPr>
              <a:t>06/09/2016</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EE70CAA1-9F72-490F-B220-C26CDFBEA7BF}" type="slidenum">
              <a:rPr lang="it-IT"/>
              <a:pPr>
                <a:defRPr/>
              </a:pPr>
              <a:t>‹N›</a:t>
            </a:fld>
            <a:endParaRPr lang="it-IT"/>
          </a:p>
        </p:txBody>
      </p:sp>
    </p:spTree>
    <p:extLst>
      <p:ext uri="{BB962C8B-B14F-4D97-AF65-F5344CB8AC3E}">
        <p14:creationId xmlns:p14="http://schemas.microsoft.com/office/powerpoint/2010/main" val="31360355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Segnaposto titolo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it-IT" smtClean="0"/>
              <a:t>Fare clic per modificare lo stile del titolo</a:t>
            </a:r>
          </a:p>
        </p:txBody>
      </p:sp>
      <p:sp>
        <p:nvSpPr>
          <p:cNvPr id="1027" name="Segnaposto testo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EF423837-820B-4442-968A-81BE2BD0ECF3}" type="datetimeFigureOut">
              <a:rPr lang="it-IT"/>
              <a:pPr>
                <a:defRPr/>
              </a:pPr>
              <a:t>06/09/2016</a:t>
            </a:fld>
            <a:endParaRPr lang="it-IT"/>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it-IT"/>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D6DFF34E-5BA9-4575-89E0-6F837F857909}" type="slidenum">
              <a:rPr lang="it-IT"/>
              <a:pPr>
                <a:defRPr/>
              </a:pPr>
              <a:t>‹N›</a:t>
            </a:fld>
            <a:endParaRPr lang="it-IT"/>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7.wmf"/><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8" Type="http://schemas.openxmlformats.org/officeDocument/2006/relationships/image" Target="../media/image23.wmf"/><Relationship Id="rId3" Type="http://schemas.openxmlformats.org/officeDocument/2006/relationships/image" Target="../media/image24.emf"/><Relationship Id="rId7"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22.wmf"/><Relationship Id="rId5" Type="http://schemas.openxmlformats.org/officeDocument/2006/relationships/oleObject" Target="../embeddings/oleObject1.bin"/><Relationship Id="rId4" Type="http://schemas.openxmlformats.org/officeDocument/2006/relationships/image" Target="../media/image25.emf"/></Relationships>
</file>

<file path=ppt/slides/_rels/slide19.xml.rels><?xml version="1.0" encoding="UTF-8" standalone="yes"?>
<Relationships xmlns="http://schemas.openxmlformats.org/package/2006/relationships"><Relationship Id="rId2" Type="http://schemas.openxmlformats.org/officeDocument/2006/relationships/image" Target="../media/image26.wmf"/><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image" Target="../media/image28.emf"/><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image" Target="../media/image30.emf"/><Relationship Id="rId1" Type="http://schemas.openxmlformats.org/officeDocument/2006/relationships/slideLayout" Target="../slideLayouts/slideLayout7.xml"/><Relationship Id="rId4" Type="http://schemas.openxmlformats.org/officeDocument/2006/relationships/image" Target="../media/image32.emf"/></Relationships>
</file>

<file path=ppt/slides/_rels/slide23.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image" Target="../media/image33.emf"/><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image" Target="../media/image35.emf"/><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image" Target="../media/image37.emf"/><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image" Target="../media/image39.wmf"/><Relationship Id="rId1" Type="http://schemas.openxmlformats.org/officeDocument/2006/relationships/slideLayout" Target="../slideLayouts/slideLayout7.xml"/><Relationship Id="rId4" Type="http://schemas.openxmlformats.org/officeDocument/2006/relationships/hyperlink" Target="http://www.cslp.it/cslp/index.php?option=com_content&amp;task=view&amp;id=74&amp;Itemid=20" TargetMode="Externa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hyperlink" Target="http://www.rete.toscana.it/sett/pta/sismica/class_materiale/ordinanza_3362.pdf"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41.emf"/><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image" Target="../media/image42.emf"/><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8" Type="http://schemas.openxmlformats.org/officeDocument/2006/relationships/image" Target="../media/image46.wmf"/><Relationship Id="rId3" Type="http://schemas.openxmlformats.org/officeDocument/2006/relationships/oleObject" Target="../embeddings/oleObject3.bin"/><Relationship Id="rId7" Type="http://schemas.openxmlformats.org/officeDocument/2006/relationships/oleObject" Target="../embeddings/oleObject5.bin"/><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45.wmf"/><Relationship Id="rId5" Type="http://schemas.openxmlformats.org/officeDocument/2006/relationships/oleObject" Target="../embeddings/oleObject4.bin"/><Relationship Id="rId4" Type="http://schemas.openxmlformats.org/officeDocument/2006/relationships/image" Target="../media/image44.wmf"/></Relationships>
</file>

<file path=ppt/slides/_rels/slide33.xml.rels><?xml version="1.0" encoding="UTF-8" standalone="yes"?>
<Relationships xmlns="http://schemas.openxmlformats.org/package/2006/relationships"><Relationship Id="rId8" Type="http://schemas.openxmlformats.org/officeDocument/2006/relationships/image" Target="../media/image49.wmf"/><Relationship Id="rId3" Type="http://schemas.openxmlformats.org/officeDocument/2006/relationships/oleObject" Target="../embeddings/oleObject6.bin"/><Relationship Id="rId7" Type="http://schemas.openxmlformats.org/officeDocument/2006/relationships/oleObject" Target="../embeddings/oleObject8.bin"/><Relationship Id="rId2" Type="http://schemas.openxmlformats.org/officeDocument/2006/relationships/slideLayout" Target="../slideLayouts/slideLayout1.xml"/><Relationship Id="rId1" Type="http://schemas.openxmlformats.org/officeDocument/2006/relationships/vmlDrawing" Target="../drawings/vmlDrawing3.vml"/><Relationship Id="rId6" Type="http://schemas.openxmlformats.org/officeDocument/2006/relationships/image" Target="../media/image48.wmf"/><Relationship Id="rId5" Type="http://schemas.openxmlformats.org/officeDocument/2006/relationships/oleObject" Target="../embeddings/oleObject7.bin"/><Relationship Id="rId4" Type="http://schemas.openxmlformats.org/officeDocument/2006/relationships/image" Target="../media/image47.wmf"/></Relationships>
</file>

<file path=ppt/slides/_rels/slide34.xml.rels><?xml version="1.0" encoding="UTF-8" standalone="yes"?>
<Relationships xmlns="http://schemas.openxmlformats.org/package/2006/relationships"><Relationship Id="rId8" Type="http://schemas.openxmlformats.org/officeDocument/2006/relationships/image" Target="../media/image52.wmf"/><Relationship Id="rId13" Type="http://schemas.openxmlformats.org/officeDocument/2006/relationships/oleObject" Target="../embeddings/oleObject14.bin"/><Relationship Id="rId3" Type="http://schemas.openxmlformats.org/officeDocument/2006/relationships/oleObject" Target="../embeddings/oleObject9.bin"/><Relationship Id="rId7" Type="http://schemas.openxmlformats.org/officeDocument/2006/relationships/oleObject" Target="../embeddings/oleObject11.bin"/><Relationship Id="rId12" Type="http://schemas.openxmlformats.org/officeDocument/2006/relationships/image" Target="../media/image54.wmf"/><Relationship Id="rId17" Type="http://schemas.openxmlformats.org/officeDocument/2006/relationships/image" Target="../media/image57.emf"/><Relationship Id="rId2" Type="http://schemas.openxmlformats.org/officeDocument/2006/relationships/slideLayout" Target="../slideLayouts/slideLayout1.xml"/><Relationship Id="rId16" Type="http://schemas.openxmlformats.org/officeDocument/2006/relationships/image" Target="../media/image56.wmf"/><Relationship Id="rId1" Type="http://schemas.openxmlformats.org/officeDocument/2006/relationships/vmlDrawing" Target="../drawings/vmlDrawing4.vml"/><Relationship Id="rId6" Type="http://schemas.openxmlformats.org/officeDocument/2006/relationships/image" Target="../media/image51.wmf"/><Relationship Id="rId11" Type="http://schemas.openxmlformats.org/officeDocument/2006/relationships/oleObject" Target="../embeddings/oleObject13.bin"/><Relationship Id="rId5" Type="http://schemas.openxmlformats.org/officeDocument/2006/relationships/oleObject" Target="../embeddings/oleObject10.bin"/><Relationship Id="rId15" Type="http://schemas.openxmlformats.org/officeDocument/2006/relationships/oleObject" Target="../embeddings/oleObject15.bin"/><Relationship Id="rId10" Type="http://schemas.openxmlformats.org/officeDocument/2006/relationships/image" Target="../media/image53.wmf"/><Relationship Id="rId4" Type="http://schemas.openxmlformats.org/officeDocument/2006/relationships/image" Target="../media/image50.wmf"/><Relationship Id="rId9" Type="http://schemas.openxmlformats.org/officeDocument/2006/relationships/oleObject" Target="../embeddings/oleObject12.bin"/><Relationship Id="rId14" Type="http://schemas.openxmlformats.org/officeDocument/2006/relationships/image" Target="../media/image55.wmf"/></Relationships>
</file>

<file path=ppt/slides/_rels/slide35.xml.rels><?xml version="1.0" encoding="UTF-8" standalone="yes"?>
<Relationships xmlns="http://schemas.openxmlformats.org/package/2006/relationships"><Relationship Id="rId2" Type="http://schemas.openxmlformats.org/officeDocument/2006/relationships/image" Target="../media/image58.emf"/><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59.emf"/><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hyperlink" Target="http://www.sito.regione.campania.it/lavoripubblici/RischioSismico/LineeGuida/B_LineeGuida_VERIFICHE_TECNICHE_CA.pdf" TargetMode="External"/><Relationship Id="rId2" Type="http://schemas.openxmlformats.org/officeDocument/2006/relationships/image" Target="../media/image60.emf"/><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hyperlink" Target="http://www.crisbasilicata.it/" TargetMode="Externa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62.emf"/><Relationship Id="rId2" Type="http://schemas.openxmlformats.org/officeDocument/2006/relationships/image" Target="../media/image61.emf"/><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64.emf"/><Relationship Id="rId2" Type="http://schemas.openxmlformats.org/officeDocument/2006/relationships/image" Target="../media/image63.emf"/><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66.emf"/><Relationship Id="rId2" Type="http://schemas.openxmlformats.org/officeDocument/2006/relationships/image" Target="../media/image65.emf"/><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67.emf"/><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68.png"/><Relationship Id="rId1" Type="http://schemas.openxmlformats.org/officeDocument/2006/relationships/slideLayout" Target="../slideLayouts/slideLayout7.xml"/><Relationship Id="rId5" Type="http://schemas.openxmlformats.org/officeDocument/2006/relationships/image" Target="../media/image71.jpeg"/><Relationship Id="rId4" Type="http://schemas.openxmlformats.org/officeDocument/2006/relationships/image" Target="../media/image70.jpe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8" Type="http://schemas.openxmlformats.org/officeDocument/2006/relationships/image" Target="../media/image74.wmf"/><Relationship Id="rId3" Type="http://schemas.openxmlformats.org/officeDocument/2006/relationships/oleObject" Target="../embeddings/oleObject16.bin"/><Relationship Id="rId7" Type="http://schemas.openxmlformats.org/officeDocument/2006/relationships/oleObject" Target="../embeddings/oleObject18.bin"/><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image" Target="../media/image73.wmf"/><Relationship Id="rId5" Type="http://schemas.openxmlformats.org/officeDocument/2006/relationships/oleObject" Target="../embeddings/oleObject17.bin"/><Relationship Id="rId4" Type="http://schemas.openxmlformats.org/officeDocument/2006/relationships/image" Target="../media/image72.wmf"/></Relationships>
</file>

<file path=ppt/slides/_rels/slide49.xml.rels><?xml version="1.0" encoding="UTF-8" standalone="yes"?>
<Relationships xmlns="http://schemas.openxmlformats.org/package/2006/relationships"><Relationship Id="rId8" Type="http://schemas.openxmlformats.org/officeDocument/2006/relationships/image" Target="../media/image77.wmf"/><Relationship Id="rId3" Type="http://schemas.openxmlformats.org/officeDocument/2006/relationships/oleObject" Target="../embeddings/oleObject19.bin"/><Relationship Id="rId7" Type="http://schemas.openxmlformats.org/officeDocument/2006/relationships/oleObject" Target="../embeddings/oleObject21.bin"/><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image" Target="../media/image76.wmf"/><Relationship Id="rId11" Type="http://schemas.openxmlformats.org/officeDocument/2006/relationships/hyperlink" Target="http://www.buildup.it/Portal/index.asp?location=&amp;section=&amp;objCode=24497&amp;template" TargetMode="External"/><Relationship Id="rId5" Type="http://schemas.openxmlformats.org/officeDocument/2006/relationships/oleObject" Target="../embeddings/oleObject20.bin"/><Relationship Id="rId10" Type="http://schemas.openxmlformats.org/officeDocument/2006/relationships/image" Target="http://www.buildup.it/Documents/Portal/News/StudiRicerche/NR-2005/NR2005-005/NRF2005-005-003.jpg" TargetMode="External"/><Relationship Id="rId4" Type="http://schemas.openxmlformats.org/officeDocument/2006/relationships/image" Target="../media/image75.wmf"/><Relationship Id="rId9" Type="http://schemas.openxmlformats.org/officeDocument/2006/relationships/image" Target="../media/image78.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80.emf"/><Relationship Id="rId2" Type="http://schemas.openxmlformats.org/officeDocument/2006/relationships/image" Target="../media/image79.wmf"/><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oleObject" Target="../embeddings/oleObject22.bin"/><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image" Target="../media/image83.jpeg"/><Relationship Id="rId5" Type="http://schemas.openxmlformats.org/officeDocument/2006/relationships/image" Target="../media/image82.jpeg"/><Relationship Id="rId4" Type="http://schemas.openxmlformats.org/officeDocument/2006/relationships/image" Target="../media/image81.wmf"/></Relationships>
</file>

<file path=ppt/slides/_rels/slide52.xml.rels><?xml version="1.0" encoding="UTF-8" standalone="yes"?>
<Relationships xmlns="http://schemas.openxmlformats.org/package/2006/relationships"><Relationship Id="rId2" Type="http://schemas.openxmlformats.org/officeDocument/2006/relationships/image" Target="../media/image84.emf"/><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86.emf"/><Relationship Id="rId2" Type="http://schemas.openxmlformats.org/officeDocument/2006/relationships/image" Target="../media/image85.emf"/><Relationship Id="rId1" Type="http://schemas.openxmlformats.org/officeDocument/2006/relationships/slideLayout" Target="../slideLayouts/slideLayout7.xml"/><Relationship Id="rId4" Type="http://schemas.openxmlformats.org/officeDocument/2006/relationships/image" Target="../media/image87.wmf"/></Relationships>
</file>

<file path=ppt/slides/_rels/slide54.xml.rels><?xml version="1.0" encoding="UTF-8" standalone="yes"?>
<Relationships xmlns="http://schemas.openxmlformats.org/package/2006/relationships"><Relationship Id="rId8" Type="http://schemas.openxmlformats.org/officeDocument/2006/relationships/image" Target="../media/image89.wmf"/><Relationship Id="rId3" Type="http://schemas.openxmlformats.org/officeDocument/2006/relationships/image" Target="../media/image91.wmf"/><Relationship Id="rId7" Type="http://schemas.openxmlformats.org/officeDocument/2006/relationships/oleObject" Target="../embeddings/oleObject24.bin"/><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image" Target="../media/image88.wmf"/><Relationship Id="rId11" Type="http://schemas.openxmlformats.org/officeDocument/2006/relationships/image" Target="../media/image93.png"/><Relationship Id="rId5" Type="http://schemas.openxmlformats.org/officeDocument/2006/relationships/oleObject" Target="../embeddings/oleObject23.bin"/><Relationship Id="rId10" Type="http://schemas.openxmlformats.org/officeDocument/2006/relationships/image" Target="../media/image90.wmf"/><Relationship Id="rId4" Type="http://schemas.openxmlformats.org/officeDocument/2006/relationships/image" Target="../media/image92.emf"/><Relationship Id="rId9" Type="http://schemas.openxmlformats.org/officeDocument/2006/relationships/oleObject" Target="../embeddings/oleObject25.bin"/></Relationships>
</file>

<file path=ppt/slides/_rels/slide55.xml.rels><?xml version="1.0" encoding="UTF-8" standalone="yes"?>
<Relationships xmlns="http://schemas.openxmlformats.org/package/2006/relationships"><Relationship Id="rId3" Type="http://schemas.openxmlformats.org/officeDocument/2006/relationships/image" Target="../media/image95.emf"/><Relationship Id="rId2" Type="http://schemas.openxmlformats.org/officeDocument/2006/relationships/image" Target="../media/image94.emf"/><Relationship Id="rId1" Type="http://schemas.openxmlformats.org/officeDocument/2006/relationships/slideLayout" Target="../slideLayouts/slideLayout7.xml"/><Relationship Id="rId4" Type="http://schemas.openxmlformats.org/officeDocument/2006/relationships/image" Target="../media/image96.jpe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97.jpe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slideLayout" Target="../slideLayouts/slideLayout7.xml"/><Relationship Id="rId1" Type="http://schemas.openxmlformats.org/officeDocument/2006/relationships/vmlDrawing" Target="../drawings/vmlDrawing9.vml"/><Relationship Id="rId5" Type="http://schemas.openxmlformats.org/officeDocument/2006/relationships/image" Target="../media/image98.wmf"/><Relationship Id="rId4" Type="http://schemas.openxmlformats.org/officeDocument/2006/relationships/oleObject" Target="../embeddings/oleObject26.bin"/></Relationships>
</file>

<file path=ppt/slides/_rels/slide59.xml.rels><?xml version="1.0" encoding="UTF-8" standalone="yes"?>
<Relationships xmlns="http://schemas.openxmlformats.org/package/2006/relationships"><Relationship Id="rId8" Type="http://schemas.openxmlformats.org/officeDocument/2006/relationships/image" Target="../media/image102.wmf"/><Relationship Id="rId3" Type="http://schemas.openxmlformats.org/officeDocument/2006/relationships/oleObject" Target="../embeddings/oleObject27.bin"/><Relationship Id="rId7" Type="http://schemas.openxmlformats.org/officeDocument/2006/relationships/oleObject" Target="../embeddings/oleObject29.bin"/><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image" Target="../media/image101.wmf"/><Relationship Id="rId5" Type="http://schemas.openxmlformats.org/officeDocument/2006/relationships/oleObject" Target="../embeddings/oleObject28.bin"/><Relationship Id="rId4" Type="http://schemas.openxmlformats.org/officeDocument/2006/relationships/image" Target="../media/image100.wmf"/></Relationships>
</file>

<file path=ppt/slides/_rels/slide6.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slideLayout" Target="../slideLayouts/slideLayout1.xml"/><Relationship Id="rId6" Type="http://schemas.openxmlformats.org/officeDocument/2006/relationships/image" Target="../media/image7.wmf"/><Relationship Id="rId5" Type="http://schemas.openxmlformats.org/officeDocument/2006/relationships/image" Target="../media/image6.wmf"/><Relationship Id="rId4" Type="http://schemas.openxmlformats.org/officeDocument/2006/relationships/image" Target="../media/image5.wmf"/></Relationships>
</file>

<file path=ppt/slides/_rels/slide60.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8" Type="http://schemas.openxmlformats.org/officeDocument/2006/relationships/image" Target="../media/image110.jpeg"/><Relationship Id="rId3" Type="http://schemas.openxmlformats.org/officeDocument/2006/relationships/image" Target="../media/image105.jpeg"/><Relationship Id="rId7" Type="http://schemas.openxmlformats.org/officeDocument/2006/relationships/image" Target="../media/image109.jpeg"/><Relationship Id="rId2" Type="http://schemas.openxmlformats.org/officeDocument/2006/relationships/image" Target="../media/image104.jpeg"/><Relationship Id="rId1" Type="http://schemas.openxmlformats.org/officeDocument/2006/relationships/slideLayout" Target="../slideLayouts/slideLayout7.xml"/><Relationship Id="rId6" Type="http://schemas.openxmlformats.org/officeDocument/2006/relationships/image" Target="../media/image108.jpeg"/><Relationship Id="rId5" Type="http://schemas.openxmlformats.org/officeDocument/2006/relationships/image" Target="../media/image107.jpeg"/><Relationship Id="rId4" Type="http://schemas.openxmlformats.org/officeDocument/2006/relationships/image" Target="../media/image106.jpeg"/></Relationships>
</file>

<file path=ppt/slides/_rels/slide62.xml.rels><?xml version="1.0" encoding="UTF-8" standalone="yes"?>
<Relationships xmlns="http://schemas.openxmlformats.org/package/2006/relationships"><Relationship Id="rId3" Type="http://schemas.openxmlformats.org/officeDocument/2006/relationships/image" Target="../media/image112.emf"/><Relationship Id="rId2" Type="http://schemas.openxmlformats.org/officeDocument/2006/relationships/image" Target="../media/image111.emf"/><Relationship Id="rId1" Type="http://schemas.openxmlformats.org/officeDocument/2006/relationships/slideLayout" Target="../slideLayouts/slideLayout7.xml"/><Relationship Id="rId4" Type="http://schemas.openxmlformats.org/officeDocument/2006/relationships/image" Target="../media/image113.emf"/></Relationships>
</file>

<file path=ppt/slides/_rels/slide63.xml.rels><?xml version="1.0" encoding="UTF-8" standalone="yes"?>
<Relationships xmlns="http://schemas.openxmlformats.org/package/2006/relationships"><Relationship Id="rId2" Type="http://schemas.openxmlformats.org/officeDocument/2006/relationships/image" Target="../media/image114.jpe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116.jpeg"/><Relationship Id="rId2" Type="http://schemas.openxmlformats.org/officeDocument/2006/relationships/image" Target="../media/image115.jpe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118.emf"/><Relationship Id="rId2" Type="http://schemas.openxmlformats.org/officeDocument/2006/relationships/image" Target="../media/image117.emf"/><Relationship Id="rId1" Type="http://schemas.openxmlformats.org/officeDocument/2006/relationships/slideLayout" Target="../slideLayouts/slideLayout7.xml"/><Relationship Id="rId4" Type="http://schemas.openxmlformats.org/officeDocument/2006/relationships/hyperlink" Target="http://www.4emme.it/PDF/ES_termografia_2.pdf" TargetMode="Externa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image" Target="../media/image119.emf"/><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image" Target="../media/image120.emf"/><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8.wmf"/><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image" Target="../media/image10.wmf"/><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p:cNvSpPr/>
          <p:nvPr/>
        </p:nvSpPr>
        <p:spPr>
          <a:xfrm>
            <a:off x="35496" y="1916832"/>
            <a:ext cx="9064480" cy="1200329"/>
          </a:xfrm>
          <a:prstGeom prst="rect">
            <a:avLst/>
          </a:prstGeom>
        </p:spPr>
        <p:txBody>
          <a:bodyPr wrap="square" lIns="0" rIns="0">
            <a:spAutoFit/>
          </a:bodyPr>
          <a:lstStyle/>
          <a:p>
            <a:pPr algn="ctr"/>
            <a:r>
              <a:rPr lang="it-IT" sz="3600" b="1" dirty="0">
                <a:solidFill>
                  <a:srgbClr val="0070C0"/>
                </a:solidFill>
                <a:latin typeface="+mj-lt"/>
              </a:rPr>
              <a:t>Tecniche innovative di intervento per l'adeguamento sismico di strutture esistenti</a:t>
            </a:r>
          </a:p>
        </p:txBody>
      </p:sp>
      <p:sp>
        <p:nvSpPr>
          <p:cNvPr id="7" name="Text Box 6"/>
          <p:cNvSpPr txBox="1">
            <a:spLocks noChangeArrowheads="1"/>
          </p:cNvSpPr>
          <p:nvPr/>
        </p:nvSpPr>
        <p:spPr bwMode="auto">
          <a:xfrm>
            <a:off x="611560" y="4997494"/>
            <a:ext cx="8272392" cy="1815882"/>
          </a:xfrm>
          <a:prstGeom prst="rect">
            <a:avLst/>
          </a:prstGeom>
          <a:extLst/>
        </p:spPr>
        <p:txBody>
          <a:bodyPr wrap="square" lIns="0" rIns="0">
            <a:spAutoFit/>
          </a:bodyPr>
          <a:lstStyle>
            <a:defPPr>
              <a:defRPr lang="it-IT"/>
            </a:defPPr>
            <a:lvl1pPr algn="ctr">
              <a:defRPr sz="2400">
                <a:solidFill>
                  <a:srgbClr val="0070C0"/>
                </a:solidFill>
                <a:latin typeface="+mj-lt"/>
              </a:defRPr>
            </a:lvl1pPr>
          </a:lstStyle>
          <a:p>
            <a:r>
              <a:rPr lang="it-IT" sz="3200" b="1" dirty="0"/>
              <a:t>Enzo </a:t>
            </a:r>
            <a:r>
              <a:rPr lang="it-IT" sz="3200" b="1" dirty="0" smtClean="0"/>
              <a:t>Martinelli, Luigi Petti, Roberto </a:t>
            </a:r>
            <a:r>
              <a:rPr lang="it-IT" sz="3200" b="1" dirty="0" err="1" smtClean="0"/>
              <a:t>Realfonzo</a:t>
            </a:r>
            <a:endParaRPr lang="it-IT" sz="3200" b="1" dirty="0"/>
          </a:p>
          <a:p>
            <a:r>
              <a:rPr lang="it-IT" sz="3200" dirty="0" err="1" smtClean="0"/>
              <a:t>DICiv</a:t>
            </a:r>
            <a:r>
              <a:rPr lang="it-IT" sz="3200" dirty="0" smtClean="0"/>
              <a:t>, </a:t>
            </a:r>
            <a:r>
              <a:rPr lang="it-IT" sz="3200" dirty="0"/>
              <a:t>Università di </a:t>
            </a:r>
            <a:r>
              <a:rPr lang="it-IT" sz="3200" dirty="0" smtClean="0"/>
              <a:t>Salerno</a:t>
            </a:r>
          </a:p>
          <a:p>
            <a:endParaRPr lang="it-IT" dirty="0" smtClean="0"/>
          </a:p>
          <a:p>
            <a:r>
              <a:rPr lang="it-IT" dirty="0" smtClean="0"/>
              <a:t>www.enzomartinelli.eu</a:t>
            </a:r>
            <a:endParaRPr lang="it-IT" dirty="0"/>
          </a:p>
        </p:txBody>
      </p:sp>
      <p:pic>
        <p:nvPicPr>
          <p:cNvPr id="8" name="Picture 8" descr="logo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23928" y="3511227"/>
            <a:ext cx="1079500" cy="1092200"/>
          </a:xfrm>
          <a:prstGeom prst="rect">
            <a:avLst/>
          </a:prstGeom>
          <a:noFill/>
          <a:extLst>
            <a:ext uri="{909E8E84-426E-40DD-AFC4-6F175D3DCCD1}">
              <a14:hiddenFill xmlns:a14="http://schemas.microsoft.com/office/drawing/2010/main">
                <a:solidFill>
                  <a:srgbClr val="FFFFFF"/>
                </a:solidFill>
              </a14:hiddenFill>
            </a:ext>
          </a:extLst>
        </p:spPr>
      </p:pic>
      <p:pic>
        <p:nvPicPr>
          <p:cNvPr id="4" name="Immagine 3"/>
          <p:cNvPicPr>
            <a:picLocks noChangeAspect="1"/>
          </p:cNvPicPr>
          <p:nvPr/>
        </p:nvPicPr>
        <p:blipFill>
          <a:blip r:embed="rId3"/>
          <a:stretch>
            <a:fillRect/>
          </a:stretch>
        </p:blipFill>
        <p:spPr>
          <a:xfrm>
            <a:off x="27708" y="26253"/>
            <a:ext cx="9099976" cy="1311604"/>
          </a:xfrm>
          <a:prstGeom prst="rect">
            <a:avLst/>
          </a:prstGeom>
        </p:spPr>
      </p:pic>
    </p:spTree>
    <p:extLst>
      <p:ext uri="{BB962C8B-B14F-4D97-AF65-F5344CB8AC3E}">
        <p14:creationId xmlns:p14="http://schemas.microsoft.com/office/powerpoint/2010/main" val="184683614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a:spLocks noChangeArrowheads="1"/>
          </p:cNvSpPr>
          <p:nvPr/>
        </p:nvSpPr>
        <p:spPr bwMode="auto">
          <a:xfrm>
            <a:off x="971600" y="116632"/>
            <a:ext cx="7413427" cy="7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ctr"/>
            <a:r>
              <a:rPr lang="it-IT" altLang="it-IT" sz="4000" b="1" dirty="0" smtClean="0">
                <a:latin typeface="Comic Sans MS" pitchFamily="66" charset="0"/>
                <a:ea typeface="+mj-ea"/>
                <a:cs typeface="+mj-cs"/>
              </a:rPr>
              <a:t>Il patrimonio edilizio italiano</a:t>
            </a:r>
            <a:endParaRPr lang="it-IT" altLang="it-IT" sz="4000" b="1" dirty="0">
              <a:latin typeface="Comic Sans MS" pitchFamily="66" charset="0"/>
              <a:ea typeface="+mj-ea"/>
              <a:cs typeface="+mj-cs"/>
            </a:endParaRPr>
          </a:p>
        </p:txBody>
      </p:sp>
      <p:pic>
        <p:nvPicPr>
          <p:cNvPr id="2" name="Immagine 1"/>
          <p:cNvPicPr>
            <a:picLocks noChangeAspect="1"/>
          </p:cNvPicPr>
          <p:nvPr/>
        </p:nvPicPr>
        <p:blipFill>
          <a:blip r:embed="rId2"/>
          <a:stretch>
            <a:fillRect/>
          </a:stretch>
        </p:blipFill>
        <p:spPr>
          <a:xfrm>
            <a:off x="221552" y="908720"/>
            <a:ext cx="8697446" cy="4752528"/>
          </a:xfrm>
          <a:prstGeom prst="rect">
            <a:avLst/>
          </a:prstGeom>
        </p:spPr>
      </p:pic>
    </p:spTree>
    <p:extLst>
      <p:ext uri="{BB962C8B-B14F-4D97-AF65-F5344CB8AC3E}">
        <p14:creationId xmlns:p14="http://schemas.microsoft.com/office/powerpoint/2010/main" val="10000550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a:spLocks noChangeArrowheads="1"/>
          </p:cNvSpPr>
          <p:nvPr/>
        </p:nvSpPr>
        <p:spPr bwMode="auto">
          <a:xfrm>
            <a:off x="971600" y="116632"/>
            <a:ext cx="7413427" cy="7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ctr"/>
            <a:r>
              <a:rPr lang="it-IT" altLang="it-IT" sz="4000" b="1" dirty="0" smtClean="0">
                <a:latin typeface="Comic Sans MS" pitchFamily="66" charset="0"/>
                <a:ea typeface="+mj-ea"/>
                <a:cs typeface="+mj-cs"/>
              </a:rPr>
              <a:t>Il patrimonio edilizio italiano</a:t>
            </a:r>
            <a:endParaRPr lang="it-IT" altLang="it-IT" sz="4000" b="1" dirty="0">
              <a:latin typeface="Comic Sans MS" pitchFamily="66" charset="0"/>
              <a:ea typeface="+mj-ea"/>
              <a:cs typeface="+mj-cs"/>
            </a:endParaRPr>
          </a:p>
        </p:txBody>
      </p:sp>
      <p:pic>
        <p:nvPicPr>
          <p:cNvPr id="4" name="Immagine 3"/>
          <p:cNvPicPr>
            <a:picLocks noChangeAspect="1"/>
          </p:cNvPicPr>
          <p:nvPr/>
        </p:nvPicPr>
        <p:blipFill>
          <a:blip r:embed="rId2"/>
          <a:stretch>
            <a:fillRect/>
          </a:stretch>
        </p:blipFill>
        <p:spPr>
          <a:xfrm>
            <a:off x="1115616" y="836711"/>
            <a:ext cx="6768752" cy="5942171"/>
          </a:xfrm>
          <a:prstGeom prst="rect">
            <a:avLst/>
          </a:prstGeom>
        </p:spPr>
      </p:pic>
    </p:spTree>
    <p:extLst>
      <p:ext uri="{BB962C8B-B14F-4D97-AF65-F5344CB8AC3E}">
        <p14:creationId xmlns:p14="http://schemas.microsoft.com/office/powerpoint/2010/main" val="472421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olo 1"/>
          <p:cNvSpPr>
            <a:spLocks noGrp="1"/>
          </p:cNvSpPr>
          <p:nvPr>
            <p:ph type="ctrTitle" idx="4294967295"/>
          </p:nvPr>
        </p:nvSpPr>
        <p:spPr>
          <a:xfrm>
            <a:off x="685800" y="44450"/>
            <a:ext cx="7772400" cy="727075"/>
          </a:xfrm>
        </p:spPr>
        <p:txBody>
          <a:bodyPr/>
          <a:lstStyle/>
          <a:p>
            <a:pPr eaLnBrk="1" hangingPunct="1"/>
            <a:r>
              <a:rPr lang="it-IT" sz="4000" b="1" smtClean="0">
                <a:latin typeface="Comic Sans MS" pitchFamily="66" charset="0"/>
              </a:rPr>
              <a:t>Definizioni</a:t>
            </a:r>
          </a:p>
        </p:txBody>
      </p:sp>
      <p:sp>
        <p:nvSpPr>
          <p:cNvPr id="3075" name="Sottotitolo 2"/>
          <p:cNvSpPr>
            <a:spLocks noGrp="1"/>
          </p:cNvSpPr>
          <p:nvPr>
            <p:ph type="subTitle" idx="4294967295"/>
          </p:nvPr>
        </p:nvSpPr>
        <p:spPr>
          <a:xfrm>
            <a:off x="336550" y="644525"/>
            <a:ext cx="8501063" cy="681038"/>
          </a:xfrm>
        </p:spPr>
        <p:txBody>
          <a:bodyPr/>
          <a:lstStyle/>
          <a:p>
            <a:pPr marL="0" indent="0" algn="ctr" eaLnBrk="1" hangingPunct="1">
              <a:buFont typeface="Arial" charset="0"/>
              <a:buNone/>
            </a:pPr>
            <a:r>
              <a:rPr lang="it-IT" sz="2400" smtClean="0">
                <a:latin typeface="Comic Sans MS" pitchFamily="66" charset="0"/>
              </a:rPr>
              <a:t>Rischio sismico</a:t>
            </a:r>
          </a:p>
        </p:txBody>
      </p:sp>
      <p:sp>
        <p:nvSpPr>
          <p:cNvPr id="3076" name="Rectangle 4"/>
          <p:cNvSpPr>
            <a:spLocks noChangeArrowheads="1"/>
          </p:cNvSpPr>
          <p:nvPr/>
        </p:nvSpPr>
        <p:spPr bwMode="auto">
          <a:xfrm>
            <a:off x="179388" y="1268413"/>
            <a:ext cx="8785225" cy="5241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spcBef>
                <a:spcPct val="50000"/>
              </a:spcBef>
            </a:pPr>
            <a:r>
              <a:rPr lang="it-IT" sz="1600">
                <a:latin typeface="Comic Sans MS" pitchFamily="66" charset="0"/>
              </a:rPr>
              <a:t>In termini economici il </a:t>
            </a:r>
            <a:r>
              <a:rPr lang="it-IT" sz="1600" b="1">
                <a:latin typeface="Comic Sans MS" pitchFamily="66" charset="0"/>
              </a:rPr>
              <a:t>Rischio Sismico</a:t>
            </a:r>
            <a:r>
              <a:rPr lang="it-IT" sz="1600">
                <a:latin typeface="Comic Sans MS" pitchFamily="66" charset="0"/>
              </a:rPr>
              <a:t> è definibile come </a:t>
            </a:r>
            <a:r>
              <a:rPr lang="it-IT" sz="1600" i="1">
                <a:latin typeface="Comic Sans MS" pitchFamily="66" charset="0"/>
              </a:rPr>
              <a:t>la possibilità di perdita di proprietà o di funzionalità degli edifici e delle strutture in genere a causa di un terremoto</a:t>
            </a:r>
            <a:r>
              <a:rPr lang="it-IT" sz="1600">
                <a:latin typeface="Comic Sans MS" pitchFamily="66" charset="0"/>
              </a:rPr>
              <a:t>. </a:t>
            </a:r>
          </a:p>
          <a:p>
            <a:pPr algn="just">
              <a:spcBef>
                <a:spcPct val="50000"/>
              </a:spcBef>
            </a:pPr>
            <a:r>
              <a:rPr lang="it-IT" sz="1600">
                <a:latin typeface="Comic Sans MS" pitchFamily="66" charset="0"/>
              </a:rPr>
              <a:t>La stima quantitativa del rischio sismico può essere definita con la seguente relazione: </a:t>
            </a:r>
          </a:p>
          <a:p>
            <a:pPr algn="just">
              <a:spcBef>
                <a:spcPct val="50000"/>
              </a:spcBef>
            </a:pPr>
            <a:endParaRPr lang="it-IT" sz="1600">
              <a:latin typeface="Comic Sans MS" pitchFamily="66" charset="0"/>
            </a:endParaRPr>
          </a:p>
          <a:p>
            <a:pPr algn="just">
              <a:spcBef>
                <a:spcPct val="50000"/>
              </a:spcBef>
            </a:pPr>
            <a:endParaRPr lang="it-IT" sz="1600">
              <a:latin typeface="Comic Sans MS" pitchFamily="66" charset="0"/>
            </a:endParaRPr>
          </a:p>
          <a:p>
            <a:pPr algn="ctr">
              <a:spcBef>
                <a:spcPct val="50000"/>
              </a:spcBef>
            </a:pPr>
            <a:r>
              <a:rPr lang="it-IT" b="1">
                <a:latin typeface="Comic Sans MS" pitchFamily="66" charset="0"/>
              </a:rPr>
              <a:t>Rischio Sismico = Pericolosità Sismica * Vulnerabilità * Esposizione</a:t>
            </a:r>
          </a:p>
          <a:p>
            <a:pPr algn="ctr">
              <a:spcBef>
                <a:spcPct val="50000"/>
              </a:spcBef>
            </a:pPr>
            <a:r>
              <a:rPr lang="it-IT">
                <a:latin typeface="Comic Sans MS" pitchFamily="66" charset="0"/>
              </a:rPr>
              <a:t>  </a:t>
            </a:r>
            <a:r>
              <a:rPr lang="it-IT" b="1">
                <a:latin typeface="Comic Sans MS" pitchFamily="66" charset="0"/>
              </a:rPr>
              <a:t>R=H*V*E</a:t>
            </a:r>
          </a:p>
          <a:p>
            <a:pPr algn="just">
              <a:spcBef>
                <a:spcPct val="50000"/>
              </a:spcBef>
            </a:pPr>
            <a:endParaRPr lang="it-IT" b="1">
              <a:latin typeface="Comic Sans MS" pitchFamily="66" charset="0"/>
            </a:endParaRPr>
          </a:p>
          <a:p>
            <a:pPr algn="just">
              <a:spcBef>
                <a:spcPct val="50000"/>
              </a:spcBef>
            </a:pPr>
            <a:r>
              <a:rPr lang="it-IT" sz="1600">
                <a:latin typeface="Comic Sans MS" pitchFamily="66" charset="0"/>
              </a:rPr>
              <a:t>La </a:t>
            </a:r>
            <a:r>
              <a:rPr lang="it-IT" sz="1600" b="1">
                <a:latin typeface="Comic Sans MS" pitchFamily="66" charset="0"/>
              </a:rPr>
              <a:t>Pericolosità Sismica</a:t>
            </a:r>
            <a:r>
              <a:rPr lang="it-IT" sz="1600">
                <a:latin typeface="Comic Sans MS" pitchFamily="66" charset="0"/>
              </a:rPr>
              <a:t> (</a:t>
            </a:r>
            <a:r>
              <a:rPr lang="it-IT" sz="1600" b="1">
                <a:latin typeface="Comic Sans MS" pitchFamily="66" charset="0"/>
              </a:rPr>
              <a:t>H</a:t>
            </a:r>
            <a:r>
              <a:rPr lang="it-IT" sz="1600">
                <a:latin typeface="Comic Sans MS" pitchFamily="66" charset="0"/>
              </a:rPr>
              <a:t>) è </a:t>
            </a:r>
            <a:r>
              <a:rPr lang="it-IT" sz="1600" i="1">
                <a:latin typeface="Comic Sans MS" pitchFamily="66" charset="0"/>
              </a:rPr>
              <a:t>la probabilità che si verifichi in un dato luogo o entro una data area e entro un certo periodo di tempo di un terremoto di intensità maggiore di una certa soglia identificata</a:t>
            </a:r>
            <a:r>
              <a:rPr lang="it-IT" sz="1600">
                <a:latin typeface="Comic Sans MS" pitchFamily="66" charset="0"/>
              </a:rPr>
              <a:t>. </a:t>
            </a:r>
          </a:p>
          <a:p>
            <a:pPr algn="just">
              <a:spcBef>
                <a:spcPct val="50000"/>
              </a:spcBef>
            </a:pPr>
            <a:r>
              <a:rPr lang="it-IT" sz="1600">
                <a:latin typeface="Comic Sans MS" pitchFamily="66" charset="0"/>
              </a:rPr>
              <a:t>La </a:t>
            </a:r>
            <a:r>
              <a:rPr lang="it-IT" sz="1600" b="1">
                <a:latin typeface="Comic Sans MS" pitchFamily="66" charset="0"/>
              </a:rPr>
              <a:t>Vulnerabilità</a:t>
            </a:r>
            <a:r>
              <a:rPr lang="it-IT" sz="1600">
                <a:latin typeface="Comic Sans MS" pitchFamily="66" charset="0"/>
              </a:rPr>
              <a:t> (</a:t>
            </a:r>
            <a:r>
              <a:rPr lang="it-IT" sz="1600" b="1">
                <a:latin typeface="Comic Sans MS" pitchFamily="66" charset="0"/>
              </a:rPr>
              <a:t>V</a:t>
            </a:r>
            <a:r>
              <a:rPr lang="it-IT" sz="1600">
                <a:latin typeface="Comic Sans MS" pitchFamily="66" charset="0"/>
              </a:rPr>
              <a:t>) consiste nella </a:t>
            </a:r>
            <a:r>
              <a:rPr lang="it-IT" sz="1600" i="1">
                <a:latin typeface="Comic Sans MS" pitchFamily="66" charset="0"/>
              </a:rPr>
              <a:t>predisposizione da parte di persone, beni o attività a subire danni o modificazioni a causa del verificarsi di un terremoto</a:t>
            </a:r>
            <a:r>
              <a:rPr lang="it-IT" sz="1600">
                <a:latin typeface="Comic Sans MS" pitchFamily="66" charset="0"/>
              </a:rPr>
              <a:t>. </a:t>
            </a:r>
          </a:p>
          <a:p>
            <a:pPr algn="just">
              <a:spcBef>
                <a:spcPct val="50000"/>
              </a:spcBef>
            </a:pPr>
            <a:r>
              <a:rPr lang="it-IT" sz="1600">
                <a:latin typeface="Comic Sans MS" pitchFamily="66" charset="0"/>
              </a:rPr>
              <a:t>L' </a:t>
            </a:r>
            <a:r>
              <a:rPr lang="it-IT" sz="1600" b="1">
                <a:latin typeface="Comic Sans MS" pitchFamily="66" charset="0"/>
              </a:rPr>
              <a:t>Esposizione</a:t>
            </a:r>
            <a:r>
              <a:rPr lang="it-IT" sz="1600">
                <a:latin typeface="Comic Sans MS" pitchFamily="66" charset="0"/>
              </a:rPr>
              <a:t> (</a:t>
            </a:r>
            <a:r>
              <a:rPr lang="it-IT" sz="1600" b="1">
                <a:latin typeface="Comic Sans MS" pitchFamily="66" charset="0"/>
              </a:rPr>
              <a:t>E</a:t>
            </a:r>
            <a:r>
              <a:rPr lang="it-IT" sz="1600">
                <a:latin typeface="Comic Sans MS" pitchFamily="66" charset="0"/>
              </a:rPr>
              <a:t>) può essere definita come la </a:t>
            </a:r>
            <a:r>
              <a:rPr lang="it-IT" sz="1600" i="1">
                <a:latin typeface="Comic Sans MS" pitchFamily="66" charset="0"/>
              </a:rPr>
              <a:t>dislocazione, consistenza, qualità e valore dei beni e delle attività presenti sul territorio</a:t>
            </a:r>
            <a:r>
              <a:rPr lang="it-IT" sz="1600">
                <a:latin typeface="Comic Sans MS" pitchFamily="66" charset="0"/>
              </a:rPr>
              <a:t> che possono essere influenzate direttamente o indirettamente dall'evento sismico. </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olo 1"/>
          <p:cNvSpPr>
            <a:spLocks noGrp="1"/>
          </p:cNvSpPr>
          <p:nvPr>
            <p:ph type="ctrTitle"/>
          </p:nvPr>
        </p:nvSpPr>
        <p:spPr>
          <a:xfrm>
            <a:off x="685800" y="44450"/>
            <a:ext cx="7772400" cy="727075"/>
          </a:xfrm>
        </p:spPr>
        <p:txBody>
          <a:bodyPr/>
          <a:lstStyle/>
          <a:p>
            <a:pPr eaLnBrk="1" hangingPunct="1"/>
            <a:r>
              <a:rPr lang="it-IT" sz="4000" b="1" dirty="0" smtClean="0">
                <a:latin typeface="Comic Sans MS" pitchFamily="66" charset="0"/>
              </a:rPr>
              <a:t>Definizioni</a:t>
            </a:r>
          </a:p>
        </p:txBody>
      </p:sp>
      <p:sp>
        <p:nvSpPr>
          <p:cNvPr id="4099" name="Sottotitolo 2"/>
          <p:cNvSpPr>
            <a:spLocks noGrp="1"/>
          </p:cNvSpPr>
          <p:nvPr>
            <p:ph type="subTitle" idx="1"/>
          </p:nvPr>
        </p:nvSpPr>
        <p:spPr>
          <a:xfrm>
            <a:off x="336550" y="644525"/>
            <a:ext cx="8501063" cy="681038"/>
          </a:xfrm>
        </p:spPr>
        <p:txBody>
          <a:bodyPr/>
          <a:lstStyle/>
          <a:p>
            <a:pPr eaLnBrk="1" hangingPunct="1"/>
            <a:r>
              <a:rPr lang="it-IT" sz="2400" smtClean="0">
                <a:solidFill>
                  <a:schemeClr val="tx1"/>
                </a:solidFill>
                <a:latin typeface="Comic Sans MS" pitchFamily="66" charset="0"/>
              </a:rPr>
              <a:t>Rischio sismico</a:t>
            </a:r>
          </a:p>
        </p:txBody>
      </p:sp>
      <p:sp>
        <p:nvSpPr>
          <p:cNvPr id="4100" name="Rectangle 38"/>
          <p:cNvSpPr>
            <a:spLocks noChangeArrowheads="1"/>
          </p:cNvSpPr>
          <p:nvPr/>
        </p:nvSpPr>
        <p:spPr bwMode="auto">
          <a:xfrm>
            <a:off x="20638" y="1125538"/>
            <a:ext cx="2303462" cy="522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spcBef>
                <a:spcPct val="50000"/>
              </a:spcBef>
            </a:pPr>
            <a:r>
              <a:rPr lang="it-IT" sz="1600">
                <a:latin typeface="Comic Sans MS" pitchFamily="66" charset="0"/>
              </a:rPr>
              <a:t>Il processo di valutazione del rischio sismico può essere </a:t>
            </a:r>
            <a:r>
              <a:rPr lang="it-IT" sz="1600" b="1">
                <a:latin typeface="Comic Sans MS" pitchFamily="66" charset="0"/>
              </a:rPr>
              <a:t>sintetizzato graficamente </a:t>
            </a:r>
            <a:r>
              <a:rPr lang="it-IT" sz="1600">
                <a:latin typeface="Comic Sans MS" pitchFamily="66" charset="0"/>
              </a:rPr>
              <a:t>mettendo in evidenza i contributi dei singoli elementi che intervengono nel processo di stima. Ogni elemento può essere rappresentato attraverso delle </a:t>
            </a:r>
            <a:r>
              <a:rPr lang="it-IT" sz="1600" b="1">
                <a:latin typeface="Comic Sans MS" pitchFamily="66" charset="0"/>
              </a:rPr>
              <a:t>mappe tematiche</a:t>
            </a:r>
            <a:r>
              <a:rPr lang="it-IT" sz="1600">
                <a:latin typeface="Comic Sans MS" pitchFamily="66" charset="0"/>
              </a:rPr>
              <a:t> (carte di pericolosità, di vulnerabilità e di esposizione) la cui correlazione porta alla valutazione del rischio sismico (</a:t>
            </a:r>
            <a:r>
              <a:rPr lang="it-IT" sz="1600" b="1">
                <a:latin typeface="Comic Sans MS" pitchFamily="66" charset="0"/>
              </a:rPr>
              <a:t>carta del rischio sismico</a:t>
            </a:r>
            <a:r>
              <a:rPr lang="it-IT" sz="1600">
                <a:latin typeface="Comic Sans MS" pitchFamily="66" charset="0"/>
              </a:rPr>
              <a:t>). </a:t>
            </a:r>
          </a:p>
        </p:txBody>
      </p:sp>
      <p:pic>
        <p:nvPicPr>
          <p:cNvPr id="4101" name="Picture 40" descr="MappaH"/>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1050" y="1152525"/>
            <a:ext cx="7086600" cy="531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olo 1"/>
          <p:cNvSpPr>
            <a:spLocks noGrp="1"/>
          </p:cNvSpPr>
          <p:nvPr>
            <p:ph type="ctrTitle" idx="4294967295"/>
          </p:nvPr>
        </p:nvSpPr>
        <p:spPr>
          <a:xfrm>
            <a:off x="34925" y="44450"/>
            <a:ext cx="7772400" cy="727075"/>
          </a:xfrm>
        </p:spPr>
        <p:txBody>
          <a:bodyPr/>
          <a:lstStyle/>
          <a:p>
            <a:pPr algn="l" eaLnBrk="1" hangingPunct="1"/>
            <a:r>
              <a:rPr lang="it-IT" sz="4000" b="1" smtClean="0">
                <a:latin typeface="Comic Sans MS" pitchFamily="66" charset="0"/>
              </a:rPr>
              <a:t>Definizioni</a:t>
            </a:r>
          </a:p>
        </p:txBody>
      </p:sp>
      <p:sp>
        <p:nvSpPr>
          <p:cNvPr id="5123" name="Sottotitolo 2"/>
          <p:cNvSpPr>
            <a:spLocks noGrp="1"/>
          </p:cNvSpPr>
          <p:nvPr>
            <p:ph type="subTitle" idx="4294967295"/>
          </p:nvPr>
        </p:nvSpPr>
        <p:spPr>
          <a:xfrm>
            <a:off x="468313" y="620713"/>
            <a:ext cx="2003425" cy="409575"/>
          </a:xfrm>
        </p:spPr>
        <p:txBody>
          <a:bodyPr/>
          <a:lstStyle/>
          <a:p>
            <a:pPr marL="0" indent="0" algn="ctr" eaLnBrk="1" hangingPunct="1">
              <a:buFont typeface="Arial" charset="0"/>
              <a:buNone/>
            </a:pPr>
            <a:r>
              <a:rPr lang="it-IT" sz="2400" smtClean="0">
                <a:latin typeface="Comic Sans MS" pitchFamily="66" charset="0"/>
              </a:rPr>
              <a:t>Pericolosità</a:t>
            </a:r>
          </a:p>
        </p:txBody>
      </p:sp>
      <p:sp>
        <p:nvSpPr>
          <p:cNvPr id="5126" name="Sottotitolo 2"/>
          <p:cNvSpPr>
            <a:spLocks/>
          </p:cNvSpPr>
          <p:nvPr/>
        </p:nvSpPr>
        <p:spPr bwMode="auto">
          <a:xfrm>
            <a:off x="1042988" y="2276475"/>
            <a:ext cx="2003425" cy="2808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spcBef>
                <a:spcPct val="20000"/>
              </a:spcBef>
              <a:buFont typeface="Arial" charset="0"/>
              <a:buNone/>
            </a:pPr>
            <a:r>
              <a:rPr lang="it-IT" sz="1600">
                <a:latin typeface="Comic Sans MS" pitchFamily="66" charset="0"/>
              </a:rPr>
              <a:t>Probabilità di superamento del </a:t>
            </a:r>
            <a:r>
              <a:rPr lang="it-IT" sz="1600" b="1">
                <a:latin typeface="Comic Sans MS" pitchFamily="66" charset="0"/>
              </a:rPr>
              <a:t>10% in 50 anni</a:t>
            </a:r>
          </a:p>
          <a:p>
            <a:pPr algn="ctr">
              <a:spcBef>
                <a:spcPct val="20000"/>
              </a:spcBef>
              <a:buFont typeface="Arial" charset="0"/>
              <a:buNone/>
            </a:pPr>
            <a:endParaRPr lang="it-IT" sz="1600">
              <a:latin typeface="Comic Sans MS" pitchFamily="66" charset="0"/>
            </a:endParaRPr>
          </a:p>
          <a:p>
            <a:pPr algn="ctr">
              <a:spcBef>
                <a:spcPct val="20000"/>
              </a:spcBef>
              <a:buFont typeface="Arial" charset="0"/>
              <a:buNone/>
            </a:pPr>
            <a:r>
              <a:rPr lang="it-IT" sz="1600">
                <a:latin typeface="Comic Sans MS" pitchFamily="66" charset="0"/>
              </a:rPr>
              <a:t>Ovvero</a:t>
            </a:r>
          </a:p>
          <a:p>
            <a:pPr algn="ctr">
              <a:spcBef>
                <a:spcPct val="20000"/>
              </a:spcBef>
              <a:buFont typeface="Arial" charset="0"/>
              <a:buNone/>
            </a:pPr>
            <a:endParaRPr lang="it-IT" sz="1600">
              <a:latin typeface="Comic Sans MS" pitchFamily="66" charset="0"/>
            </a:endParaRPr>
          </a:p>
          <a:p>
            <a:pPr algn="ctr">
              <a:spcBef>
                <a:spcPct val="20000"/>
              </a:spcBef>
              <a:buFont typeface="Arial" charset="0"/>
              <a:buNone/>
            </a:pPr>
            <a:r>
              <a:rPr lang="it-IT" sz="1600">
                <a:latin typeface="Comic Sans MS" pitchFamily="66" charset="0"/>
              </a:rPr>
              <a:t>Periodo di ritorno</a:t>
            </a:r>
          </a:p>
          <a:p>
            <a:pPr algn="ctr">
              <a:spcBef>
                <a:spcPct val="20000"/>
              </a:spcBef>
              <a:buFont typeface="Arial" charset="0"/>
              <a:buNone/>
            </a:pPr>
            <a:endParaRPr lang="it-IT" sz="1600">
              <a:latin typeface="Comic Sans MS" pitchFamily="66" charset="0"/>
            </a:endParaRPr>
          </a:p>
          <a:p>
            <a:pPr algn="ctr">
              <a:spcBef>
                <a:spcPct val="20000"/>
              </a:spcBef>
              <a:buFont typeface="Arial" charset="0"/>
              <a:buNone/>
            </a:pPr>
            <a:r>
              <a:rPr lang="it-IT" sz="1600" b="1">
                <a:latin typeface="Comic Sans MS" pitchFamily="66" charset="0"/>
              </a:rPr>
              <a:t>T</a:t>
            </a:r>
            <a:r>
              <a:rPr lang="it-IT" sz="1600" b="1" baseline="-25000">
                <a:latin typeface="Comic Sans MS" pitchFamily="66" charset="0"/>
              </a:rPr>
              <a:t>R</a:t>
            </a:r>
            <a:r>
              <a:rPr lang="it-IT" sz="1600" b="1">
                <a:latin typeface="Comic Sans MS" pitchFamily="66" charset="0"/>
              </a:rPr>
              <a:t>=475 anni</a:t>
            </a:r>
          </a:p>
          <a:p>
            <a:pPr algn="ctr">
              <a:spcBef>
                <a:spcPct val="20000"/>
              </a:spcBef>
              <a:buFont typeface="Arial" charset="0"/>
              <a:buNone/>
            </a:pPr>
            <a:endParaRPr lang="it-IT" sz="1600" b="1">
              <a:latin typeface="Comic Sans MS" pitchFamily="66" charset="0"/>
            </a:endParaRPr>
          </a:p>
        </p:txBody>
      </p:sp>
      <p:pic>
        <p:nvPicPr>
          <p:cNvPr id="7"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87411" y="14711"/>
            <a:ext cx="4754828" cy="6815253"/>
          </a:xfrm>
          <a:prstGeom prst="rect">
            <a:avLst/>
          </a:prstGeom>
          <a:noFill/>
          <a:ln w="25400" algn="ctr">
            <a:solidFill>
              <a:srgbClr val="1F497D"/>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70" name="Picture 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1200415"/>
            <a:ext cx="8069407" cy="540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5072" name="Picture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1399" y="1196752"/>
            <a:ext cx="8088637" cy="540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Rectangle 3"/>
          <p:cNvSpPr>
            <a:spLocks noChangeArrowheads="1"/>
          </p:cNvSpPr>
          <p:nvPr/>
        </p:nvSpPr>
        <p:spPr bwMode="auto">
          <a:xfrm>
            <a:off x="971600" y="116632"/>
            <a:ext cx="7413427" cy="7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ctr"/>
            <a:r>
              <a:rPr lang="it-IT" altLang="it-IT" sz="4000" b="1" smtClean="0">
                <a:latin typeface="Comic Sans MS" pitchFamily="66" charset="0"/>
                <a:ea typeface="+mj-ea"/>
                <a:cs typeface="+mj-cs"/>
              </a:rPr>
              <a:t>Rischio sismico</a:t>
            </a:r>
            <a:endParaRPr lang="it-IT" altLang="it-IT" sz="4000" b="1" dirty="0">
              <a:latin typeface="Comic Sans MS" pitchFamily="66" charset="0"/>
              <a:ea typeface="+mj-ea"/>
              <a:cs typeface="+mj-cs"/>
            </a:endParaRPr>
          </a:p>
        </p:txBody>
      </p:sp>
    </p:spTree>
    <p:extLst>
      <p:ext uri="{BB962C8B-B14F-4D97-AF65-F5344CB8AC3E}">
        <p14:creationId xmlns:p14="http://schemas.microsoft.com/office/powerpoint/2010/main" val="232658680"/>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45070"/>
                                        </p:tgtEl>
                                        <p:attrNameLst>
                                          <p:attrName>style.visibility</p:attrName>
                                        </p:attrNameLst>
                                      </p:cBhvr>
                                      <p:to>
                                        <p:strVal val="visible"/>
                                      </p:to>
                                    </p:set>
                                    <p:animEffect transition="in" filter="fade">
                                      <p:cBhvr>
                                        <p:cTn id="7" dur="200"/>
                                        <p:tgtEl>
                                          <p:spTgt spid="4507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45072"/>
                                        </p:tgtEl>
                                        <p:attrNameLst>
                                          <p:attrName>style.visibility</p:attrName>
                                        </p:attrNameLst>
                                      </p:cBhvr>
                                      <p:to>
                                        <p:strVal val="visible"/>
                                      </p:to>
                                    </p:set>
                                    <p:animEffect transition="in" filter="fade">
                                      <p:cBhvr>
                                        <p:cTn id="12" dur="200"/>
                                        <p:tgtEl>
                                          <p:spTgt spid="450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olo 1"/>
          <p:cNvSpPr>
            <a:spLocks noGrp="1"/>
          </p:cNvSpPr>
          <p:nvPr>
            <p:ph type="ctrTitle" idx="4294967295"/>
          </p:nvPr>
        </p:nvSpPr>
        <p:spPr>
          <a:xfrm>
            <a:off x="685800" y="44450"/>
            <a:ext cx="7772400" cy="727075"/>
          </a:xfrm>
        </p:spPr>
        <p:txBody>
          <a:bodyPr/>
          <a:lstStyle/>
          <a:p>
            <a:pPr eaLnBrk="1" hangingPunct="1"/>
            <a:r>
              <a:rPr lang="it-IT" sz="4000" b="1" smtClean="0">
                <a:latin typeface="Comic Sans MS" pitchFamily="66" charset="0"/>
              </a:rPr>
              <a:t>Definizioni</a:t>
            </a:r>
          </a:p>
        </p:txBody>
      </p:sp>
      <p:sp>
        <p:nvSpPr>
          <p:cNvPr id="6147" name="Sottotitolo 2"/>
          <p:cNvSpPr>
            <a:spLocks noGrp="1"/>
          </p:cNvSpPr>
          <p:nvPr>
            <p:ph type="subTitle" idx="4294967295"/>
          </p:nvPr>
        </p:nvSpPr>
        <p:spPr>
          <a:xfrm>
            <a:off x="336550" y="644525"/>
            <a:ext cx="8501063" cy="681038"/>
          </a:xfrm>
        </p:spPr>
        <p:txBody>
          <a:bodyPr/>
          <a:lstStyle/>
          <a:p>
            <a:pPr marL="0" indent="0" algn="ctr" eaLnBrk="1" hangingPunct="1">
              <a:buFont typeface="Arial" charset="0"/>
              <a:buNone/>
            </a:pPr>
            <a:r>
              <a:rPr lang="it-IT" sz="2400" smtClean="0">
                <a:latin typeface="Comic Sans MS" pitchFamily="66" charset="0"/>
              </a:rPr>
              <a:t>Pericolosità sismica</a:t>
            </a:r>
          </a:p>
        </p:txBody>
      </p:sp>
      <p:sp>
        <p:nvSpPr>
          <p:cNvPr id="6148" name="Rectangle 4"/>
          <p:cNvSpPr>
            <a:spLocks noChangeArrowheads="1"/>
          </p:cNvSpPr>
          <p:nvPr/>
        </p:nvSpPr>
        <p:spPr bwMode="auto">
          <a:xfrm>
            <a:off x="20638" y="1125538"/>
            <a:ext cx="8943975" cy="1069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spcBef>
                <a:spcPct val="50000"/>
              </a:spcBef>
            </a:pPr>
            <a:r>
              <a:rPr lang="it-IT" sz="1600">
                <a:latin typeface="Comic Sans MS" pitchFamily="66" charset="0"/>
              </a:rPr>
              <a:t>Il valore della massima accelerazione attesa (peak ground acceleration, PGA) riferito ad un appropriato periodo di ritorno T</a:t>
            </a:r>
            <a:r>
              <a:rPr lang="it-IT" sz="1600" baseline="-25000">
                <a:latin typeface="Comic Sans MS" pitchFamily="66" charset="0"/>
              </a:rPr>
              <a:t>R</a:t>
            </a:r>
            <a:r>
              <a:rPr lang="it-IT" sz="1600">
                <a:latin typeface="Comic Sans MS" pitchFamily="66" charset="0"/>
              </a:rPr>
              <a:t> rappresenta una delle informazioni necessarie per la determinazione dello </a:t>
            </a:r>
            <a:r>
              <a:rPr lang="it-IT" sz="1600" b="1">
                <a:latin typeface="Comic Sans MS" pitchFamily="66" charset="0"/>
              </a:rPr>
              <a:t>Spettro Elastico di Progetto</a:t>
            </a:r>
            <a:r>
              <a:rPr lang="it-IT" sz="1600">
                <a:latin typeface="Comic Sans MS" pitchFamily="66" charset="0"/>
              </a:rPr>
              <a:t> (EDRS), definendone l’</a:t>
            </a:r>
            <a:r>
              <a:rPr lang="it-IT" sz="1600" b="1">
                <a:latin typeface="Comic Sans MS" pitchFamily="66" charset="0"/>
              </a:rPr>
              <a:t>accelerazione di ancoraggio</a:t>
            </a:r>
            <a:r>
              <a:rPr lang="it-IT" sz="1600">
                <a:latin typeface="Comic Sans MS" pitchFamily="66" charset="0"/>
              </a:rPr>
              <a:t>.</a:t>
            </a:r>
          </a:p>
        </p:txBody>
      </p:sp>
      <p:sp>
        <p:nvSpPr>
          <p:cNvPr id="6149" name="Rectangle 5"/>
          <p:cNvSpPr>
            <a:spLocks noChangeArrowheads="1"/>
          </p:cNvSpPr>
          <p:nvPr/>
        </p:nvSpPr>
        <p:spPr bwMode="auto">
          <a:xfrm>
            <a:off x="34925" y="2214563"/>
            <a:ext cx="8943975"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spcBef>
                <a:spcPct val="50000"/>
              </a:spcBef>
            </a:pPr>
            <a:r>
              <a:rPr lang="it-IT" sz="1600">
                <a:latin typeface="Comic Sans MS" pitchFamily="66" charset="0"/>
              </a:rPr>
              <a:t>La </a:t>
            </a:r>
            <a:r>
              <a:rPr lang="it-IT" sz="1600" b="1">
                <a:latin typeface="Comic Sans MS" pitchFamily="66" charset="0"/>
              </a:rPr>
              <a:t>Categoria di Suolo</a:t>
            </a:r>
            <a:r>
              <a:rPr lang="it-IT" sz="1600">
                <a:latin typeface="Comic Sans MS" pitchFamily="66" charset="0"/>
              </a:rPr>
              <a:t> (legata alle caratteristiche meccaniche dei terreni di fondazione) determina la forma dello Spettro di Risposta di Progetto.</a:t>
            </a:r>
          </a:p>
        </p:txBody>
      </p:sp>
      <p:sp>
        <p:nvSpPr>
          <p:cNvPr id="6150" name="Rectangle 6"/>
          <p:cNvSpPr>
            <a:spLocks noChangeArrowheads="1"/>
          </p:cNvSpPr>
          <p:nvPr/>
        </p:nvSpPr>
        <p:spPr bwMode="auto">
          <a:xfrm>
            <a:off x="42863" y="2809875"/>
            <a:ext cx="2225675" cy="155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spcBef>
                <a:spcPct val="50000"/>
              </a:spcBef>
            </a:pPr>
            <a:r>
              <a:rPr lang="it-IT" sz="1600">
                <a:latin typeface="Comic Sans MS" pitchFamily="66" charset="0"/>
              </a:rPr>
              <a:t>Le forme spettrali definite </a:t>
            </a:r>
            <a:r>
              <a:rPr lang="it-IT" sz="1600" u="sng">
                <a:latin typeface="Comic Sans MS" pitchFamily="66" charset="0"/>
              </a:rPr>
              <a:t>fino al D.M. 14/09/2005</a:t>
            </a:r>
            <a:r>
              <a:rPr lang="it-IT" sz="1600">
                <a:latin typeface="Comic Sans MS" pitchFamily="66" charset="0"/>
              </a:rPr>
              <a:t> sono sostanzialmente </a:t>
            </a:r>
            <a:r>
              <a:rPr lang="it-IT" sz="1600" b="1">
                <a:latin typeface="Comic Sans MS" pitchFamily="66" charset="0"/>
              </a:rPr>
              <a:t>tre</a:t>
            </a:r>
            <a:r>
              <a:rPr lang="it-IT" sz="1600">
                <a:latin typeface="Comic Sans MS" pitchFamily="66" charset="0"/>
              </a:rPr>
              <a:t>, riconducibili a </a:t>
            </a:r>
            <a:r>
              <a:rPr lang="it-IT" sz="1600" b="1">
                <a:latin typeface="Comic Sans MS" pitchFamily="66" charset="0"/>
              </a:rPr>
              <a:t>cinque</a:t>
            </a:r>
            <a:r>
              <a:rPr lang="it-IT" sz="1600">
                <a:latin typeface="Comic Sans MS" pitchFamily="66" charset="0"/>
              </a:rPr>
              <a:t> categorie di suolo.</a:t>
            </a:r>
          </a:p>
        </p:txBody>
      </p:sp>
      <p:sp>
        <p:nvSpPr>
          <p:cNvPr id="6151" name="Rectangle 7"/>
          <p:cNvSpPr>
            <a:spLocks noChangeArrowheads="1"/>
          </p:cNvSpPr>
          <p:nvPr/>
        </p:nvSpPr>
        <p:spPr bwMode="auto">
          <a:xfrm>
            <a:off x="49213" y="4476750"/>
            <a:ext cx="2290762" cy="229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spcBef>
                <a:spcPct val="50000"/>
              </a:spcBef>
            </a:pPr>
            <a:r>
              <a:rPr lang="it-IT" sz="1600">
                <a:latin typeface="Comic Sans MS" pitchFamily="66" charset="0"/>
              </a:rPr>
              <a:t>Ulteriori modifiche alle ordinate spettrali derivano dall’assunzione di un valore maggiore dell’unità per il </a:t>
            </a:r>
            <a:r>
              <a:rPr lang="it-IT" sz="1600" b="1">
                <a:latin typeface="Comic Sans MS" pitchFamily="66" charset="0"/>
              </a:rPr>
              <a:t>coefficiente di amplificazione topografica </a:t>
            </a:r>
            <a:r>
              <a:rPr lang="it-IT" sz="1600">
                <a:latin typeface="Comic Sans MS" pitchFamily="66" charset="0"/>
              </a:rPr>
              <a:t>S</a:t>
            </a:r>
            <a:r>
              <a:rPr lang="it-IT" sz="1600" baseline="-25000">
                <a:latin typeface="Comic Sans MS" pitchFamily="66" charset="0"/>
              </a:rPr>
              <a:t>T</a:t>
            </a:r>
            <a:r>
              <a:rPr lang="it-IT" sz="1600">
                <a:latin typeface="Comic Sans MS" pitchFamily="66" charset="0"/>
              </a:rPr>
              <a:t>. </a:t>
            </a:r>
          </a:p>
        </p:txBody>
      </p:sp>
      <p:pic>
        <p:nvPicPr>
          <p:cNvPr id="6152" name="Picture 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55875" y="2765425"/>
            <a:ext cx="6588125" cy="4092575"/>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olo 1"/>
          <p:cNvSpPr>
            <a:spLocks noGrp="1"/>
          </p:cNvSpPr>
          <p:nvPr>
            <p:ph type="ctrTitle" idx="4294967295"/>
          </p:nvPr>
        </p:nvSpPr>
        <p:spPr>
          <a:xfrm>
            <a:off x="685800" y="44450"/>
            <a:ext cx="7772400" cy="727075"/>
          </a:xfrm>
        </p:spPr>
        <p:txBody>
          <a:bodyPr/>
          <a:lstStyle/>
          <a:p>
            <a:pPr eaLnBrk="1" hangingPunct="1"/>
            <a:r>
              <a:rPr lang="it-IT" sz="4000" b="1" smtClean="0">
                <a:latin typeface="Comic Sans MS" pitchFamily="66" charset="0"/>
              </a:rPr>
              <a:t>Definizioni</a:t>
            </a:r>
          </a:p>
        </p:txBody>
      </p:sp>
      <p:sp>
        <p:nvSpPr>
          <p:cNvPr id="7171" name="Sottotitolo 2"/>
          <p:cNvSpPr>
            <a:spLocks noGrp="1"/>
          </p:cNvSpPr>
          <p:nvPr>
            <p:ph type="subTitle" idx="4294967295"/>
          </p:nvPr>
        </p:nvSpPr>
        <p:spPr>
          <a:xfrm>
            <a:off x="336550" y="644525"/>
            <a:ext cx="8501063" cy="681038"/>
          </a:xfrm>
        </p:spPr>
        <p:txBody>
          <a:bodyPr/>
          <a:lstStyle/>
          <a:p>
            <a:pPr marL="0" indent="0" algn="ctr" eaLnBrk="1" hangingPunct="1">
              <a:buFont typeface="Arial" charset="0"/>
              <a:buNone/>
            </a:pPr>
            <a:r>
              <a:rPr lang="it-IT" sz="2400" smtClean="0">
                <a:latin typeface="Comic Sans MS" pitchFamily="66" charset="0"/>
              </a:rPr>
              <a:t>Obiettivi Prestazionali</a:t>
            </a:r>
          </a:p>
        </p:txBody>
      </p:sp>
      <p:pic>
        <p:nvPicPr>
          <p:cNvPr id="717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8313" y="1628775"/>
            <a:ext cx="8143875" cy="216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3" name="Text Box 5"/>
          <p:cNvSpPr txBox="1">
            <a:spLocks noChangeArrowheads="1"/>
          </p:cNvSpPr>
          <p:nvPr/>
        </p:nvSpPr>
        <p:spPr bwMode="auto">
          <a:xfrm>
            <a:off x="519113" y="1231900"/>
            <a:ext cx="4719637"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sz="2000" b="1">
                <a:latin typeface="Comic Sans MS" pitchFamily="66" charset="0"/>
              </a:rPr>
              <a:t>Livelli di Performance (Stati Limite) </a:t>
            </a:r>
          </a:p>
        </p:txBody>
      </p:sp>
      <p:sp>
        <p:nvSpPr>
          <p:cNvPr id="7174" name="Text Box 6"/>
          <p:cNvSpPr txBox="1">
            <a:spLocks noChangeArrowheads="1"/>
          </p:cNvSpPr>
          <p:nvPr/>
        </p:nvSpPr>
        <p:spPr bwMode="auto">
          <a:xfrm>
            <a:off x="903288" y="4503738"/>
            <a:ext cx="131286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sz="1600" b="1">
                <a:latin typeface="Comic Sans MS" pitchFamily="66" charset="0"/>
              </a:rPr>
              <a:t>Operational</a:t>
            </a:r>
          </a:p>
        </p:txBody>
      </p:sp>
      <p:sp>
        <p:nvSpPr>
          <p:cNvPr id="7175" name="Text Box 8"/>
          <p:cNvSpPr txBox="1">
            <a:spLocks noChangeArrowheads="1"/>
          </p:cNvSpPr>
          <p:nvPr/>
        </p:nvSpPr>
        <p:spPr bwMode="auto">
          <a:xfrm>
            <a:off x="3276600" y="4503738"/>
            <a:ext cx="1222375"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sz="1600" b="1">
                <a:latin typeface="Comic Sans MS" pitchFamily="66" charset="0"/>
              </a:rPr>
              <a:t>Immediate</a:t>
            </a:r>
          </a:p>
          <a:p>
            <a:pPr eaLnBrk="1" hangingPunct="1"/>
            <a:r>
              <a:rPr lang="it-IT" sz="1600" b="1">
                <a:latin typeface="Comic Sans MS" pitchFamily="66" charset="0"/>
              </a:rPr>
              <a:t>occupancy</a:t>
            </a:r>
          </a:p>
        </p:txBody>
      </p:sp>
      <p:sp>
        <p:nvSpPr>
          <p:cNvPr id="7176" name="Text Box 9"/>
          <p:cNvSpPr txBox="1">
            <a:spLocks noChangeArrowheads="1"/>
          </p:cNvSpPr>
          <p:nvPr/>
        </p:nvSpPr>
        <p:spPr bwMode="auto">
          <a:xfrm>
            <a:off x="5148263" y="4503738"/>
            <a:ext cx="13398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sz="1600" b="1">
                <a:latin typeface="Comic Sans MS" pitchFamily="66" charset="0"/>
              </a:rPr>
              <a:t>Life Safety</a:t>
            </a:r>
          </a:p>
        </p:txBody>
      </p:sp>
      <p:sp>
        <p:nvSpPr>
          <p:cNvPr id="7177" name="Text Box 10"/>
          <p:cNvSpPr txBox="1">
            <a:spLocks noChangeArrowheads="1"/>
          </p:cNvSpPr>
          <p:nvPr/>
        </p:nvSpPr>
        <p:spPr bwMode="auto">
          <a:xfrm>
            <a:off x="7092950" y="4503738"/>
            <a:ext cx="153987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sz="1600" b="1">
                <a:latin typeface="Comic Sans MS" pitchFamily="66" charset="0"/>
              </a:rPr>
              <a:t>Near Collapse</a:t>
            </a:r>
          </a:p>
        </p:txBody>
      </p:sp>
      <p:sp>
        <p:nvSpPr>
          <p:cNvPr id="7178" name="Text Box 11"/>
          <p:cNvSpPr txBox="1">
            <a:spLocks noChangeArrowheads="1"/>
          </p:cNvSpPr>
          <p:nvPr/>
        </p:nvSpPr>
        <p:spPr bwMode="auto">
          <a:xfrm>
            <a:off x="87313" y="3895725"/>
            <a:ext cx="2687637"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sz="2000" b="1">
                <a:latin typeface="Comic Sans MS" pitchFamily="66" charset="0"/>
              </a:rPr>
              <a:t>ATC40 - FEMA 356</a:t>
            </a:r>
          </a:p>
        </p:txBody>
      </p:sp>
      <p:sp>
        <p:nvSpPr>
          <p:cNvPr id="137228" name="Text Box 12"/>
          <p:cNvSpPr txBox="1">
            <a:spLocks noChangeArrowheads="1"/>
          </p:cNvSpPr>
          <p:nvPr/>
        </p:nvSpPr>
        <p:spPr bwMode="auto">
          <a:xfrm>
            <a:off x="723900" y="6088063"/>
            <a:ext cx="1903413"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it-IT" sz="1600" b="1">
                <a:latin typeface="Comic Sans MS" pitchFamily="66" charset="0"/>
              </a:rPr>
              <a:t>SL di Operatività</a:t>
            </a:r>
          </a:p>
          <a:p>
            <a:pPr algn="ctr" eaLnBrk="1" hangingPunct="1"/>
            <a:r>
              <a:rPr lang="it-IT" sz="1600" b="1">
                <a:latin typeface="Comic Sans MS" pitchFamily="66" charset="0"/>
              </a:rPr>
              <a:t>(SLO)</a:t>
            </a:r>
          </a:p>
        </p:txBody>
      </p:sp>
      <p:sp>
        <p:nvSpPr>
          <p:cNvPr id="137229" name="Text Box 13"/>
          <p:cNvSpPr txBox="1">
            <a:spLocks noChangeArrowheads="1"/>
          </p:cNvSpPr>
          <p:nvPr/>
        </p:nvSpPr>
        <p:spPr bwMode="auto">
          <a:xfrm>
            <a:off x="3282950" y="6088063"/>
            <a:ext cx="1370013"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it-IT" sz="1600" b="1">
                <a:latin typeface="Comic Sans MS" pitchFamily="66" charset="0"/>
              </a:rPr>
              <a:t>SL di Danno</a:t>
            </a:r>
          </a:p>
          <a:p>
            <a:pPr algn="ctr" eaLnBrk="1" hangingPunct="1"/>
            <a:r>
              <a:rPr lang="it-IT" sz="1600" b="1">
                <a:latin typeface="Comic Sans MS" pitchFamily="66" charset="0"/>
              </a:rPr>
              <a:t>(SLD)</a:t>
            </a:r>
          </a:p>
        </p:txBody>
      </p:sp>
      <p:sp>
        <p:nvSpPr>
          <p:cNvPr id="137230" name="Text Box 14"/>
          <p:cNvSpPr txBox="1">
            <a:spLocks noChangeArrowheads="1"/>
          </p:cNvSpPr>
          <p:nvPr/>
        </p:nvSpPr>
        <p:spPr bwMode="auto">
          <a:xfrm>
            <a:off x="5076825" y="6088063"/>
            <a:ext cx="1779588"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it-IT" sz="1600" b="1">
                <a:latin typeface="Comic Sans MS" pitchFamily="66" charset="0"/>
              </a:rPr>
              <a:t>SL di Salv. Vita</a:t>
            </a:r>
          </a:p>
          <a:p>
            <a:pPr algn="ctr" eaLnBrk="1" hangingPunct="1"/>
            <a:r>
              <a:rPr lang="it-IT" sz="1600" b="1">
                <a:latin typeface="Comic Sans MS" pitchFamily="66" charset="0"/>
              </a:rPr>
              <a:t>(SLV)</a:t>
            </a:r>
          </a:p>
        </p:txBody>
      </p:sp>
      <p:sp>
        <p:nvSpPr>
          <p:cNvPr id="137231" name="Text Box 15"/>
          <p:cNvSpPr txBox="1">
            <a:spLocks noChangeArrowheads="1"/>
          </p:cNvSpPr>
          <p:nvPr/>
        </p:nvSpPr>
        <p:spPr bwMode="auto">
          <a:xfrm>
            <a:off x="7099300" y="6088063"/>
            <a:ext cx="1882775"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it-IT" sz="1600" b="1">
                <a:latin typeface="Comic Sans MS" pitchFamily="66" charset="0"/>
              </a:rPr>
              <a:t>SL prev. Collasso</a:t>
            </a:r>
          </a:p>
          <a:p>
            <a:pPr algn="ctr" eaLnBrk="1" hangingPunct="1"/>
            <a:r>
              <a:rPr lang="it-IT" sz="1600" b="1">
                <a:latin typeface="Comic Sans MS" pitchFamily="66" charset="0"/>
              </a:rPr>
              <a:t>(SLC)</a:t>
            </a:r>
          </a:p>
        </p:txBody>
      </p:sp>
      <p:sp>
        <p:nvSpPr>
          <p:cNvPr id="137232" name="Text Box 16"/>
          <p:cNvSpPr txBox="1">
            <a:spLocks noChangeArrowheads="1"/>
          </p:cNvSpPr>
          <p:nvPr/>
        </p:nvSpPr>
        <p:spPr bwMode="auto">
          <a:xfrm>
            <a:off x="93663" y="5480050"/>
            <a:ext cx="242411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sz="2000" b="1">
                <a:latin typeface="Comic Sans MS" pitchFamily="66" charset="0"/>
              </a:rPr>
              <a:t>D.M. 14/08/2008</a:t>
            </a:r>
          </a:p>
        </p:txBody>
      </p:sp>
      <p:sp>
        <p:nvSpPr>
          <p:cNvPr id="137233" name="Rectangle 17"/>
          <p:cNvSpPr>
            <a:spLocks noChangeArrowheads="1"/>
          </p:cNvSpPr>
          <p:nvPr/>
        </p:nvSpPr>
        <p:spPr bwMode="auto">
          <a:xfrm>
            <a:off x="2943225" y="6021388"/>
            <a:ext cx="6121400" cy="720725"/>
          </a:xfrm>
          <a:prstGeom prst="rect">
            <a:avLst/>
          </a:prstGeom>
          <a:noFill/>
          <a:ln w="190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it-IT"/>
          </a:p>
        </p:txBody>
      </p:sp>
      <p:sp>
        <p:nvSpPr>
          <p:cNvPr id="137234" name="Text Box 18"/>
          <p:cNvSpPr txBox="1">
            <a:spLocks noChangeArrowheads="1"/>
          </p:cNvSpPr>
          <p:nvPr/>
        </p:nvSpPr>
        <p:spPr bwMode="auto">
          <a:xfrm>
            <a:off x="6324600" y="5710238"/>
            <a:ext cx="27908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sz="1600" b="1">
                <a:solidFill>
                  <a:srgbClr val="FF0000"/>
                </a:solidFill>
                <a:latin typeface="Comic Sans MS" pitchFamily="66" charset="0"/>
              </a:rPr>
              <a:t>OPCM 3274/03 e ss.mm.ii</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7228"/>
                                        </p:tgtEl>
                                        <p:attrNameLst>
                                          <p:attrName>style.visibility</p:attrName>
                                        </p:attrNameLst>
                                      </p:cBhvr>
                                      <p:to>
                                        <p:strVal val="visible"/>
                                      </p:to>
                                    </p:set>
                                    <p:animEffect transition="in" filter="fade">
                                      <p:cBhvr>
                                        <p:cTn id="7" dur="1000"/>
                                        <p:tgtEl>
                                          <p:spTgt spid="13722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7229"/>
                                        </p:tgtEl>
                                        <p:attrNameLst>
                                          <p:attrName>style.visibility</p:attrName>
                                        </p:attrNameLst>
                                      </p:cBhvr>
                                      <p:to>
                                        <p:strVal val="visible"/>
                                      </p:to>
                                    </p:set>
                                    <p:animEffect transition="in" filter="fade">
                                      <p:cBhvr>
                                        <p:cTn id="10" dur="1000"/>
                                        <p:tgtEl>
                                          <p:spTgt spid="13722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37230"/>
                                        </p:tgtEl>
                                        <p:attrNameLst>
                                          <p:attrName>style.visibility</p:attrName>
                                        </p:attrNameLst>
                                      </p:cBhvr>
                                      <p:to>
                                        <p:strVal val="visible"/>
                                      </p:to>
                                    </p:set>
                                    <p:animEffect transition="in" filter="fade">
                                      <p:cBhvr>
                                        <p:cTn id="13" dur="1000"/>
                                        <p:tgtEl>
                                          <p:spTgt spid="13723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37231"/>
                                        </p:tgtEl>
                                        <p:attrNameLst>
                                          <p:attrName>style.visibility</p:attrName>
                                        </p:attrNameLst>
                                      </p:cBhvr>
                                      <p:to>
                                        <p:strVal val="visible"/>
                                      </p:to>
                                    </p:set>
                                    <p:animEffect transition="in" filter="fade">
                                      <p:cBhvr>
                                        <p:cTn id="16" dur="1000"/>
                                        <p:tgtEl>
                                          <p:spTgt spid="13723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37232"/>
                                        </p:tgtEl>
                                        <p:attrNameLst>
                                          <p:attrName>style.visibility</p:attrName>
                                        </p:attrNameLst>
                                      </p:cBhvr>
                                      <p:to>
                                        <p:strVal val="visible"/>
                                      </p:to>
                                    </p:set>
                                    <p:animEffect transition="in" filter="fade">
                                      <p:cBhvr>
                                        <p:cTn id="19" dur="1000"/>
                                        <p:tgtEl>
                                          <p:spTgt spid="137232"/>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18" presetClass="entr" presetSubtype="6" fill="hold" grpId="0" nodeType="clickEffect">
                                  <p:stCondLst>
                                    <p:cond delay="0"/>
                                  </p:stCondLst>
                                  <p:childTnLst>
                                    <p:set>
                                      <p:cBhvr>
                                        <p:cTn id="23" dur="1" fill="hold">
                                          <p:stCondLst>
                                            <p:cond delay="0"/>
                                          </p:stCondLst>
                                        </p:cTn>
                                        <p:tgtEl>
                                          <p:spTgt spid="137234"/>
                                        </p:tgtEl>
                                        <p:attrNameLst>
                                          <p:attrName>style.visibility</p:attrName>
                                        </p:attrNameLst>
                                      </p:cBhvr>
                                      <p:to>
                                        <p:strVal val="visible"/>
                                      </p:to>
                                    </p:set>
                                    <p:animEffect transition="in" filter="strips(downRight)">
                                      <p:cBhvr>
                                        <p:cTn id="24" dur="500"/>
                                        <p:tgtEl>
                                          <p:spTgt spid="137234"/>
                                        </p:tgtEl>
                                      </p:cBhvr>
                                    </p:animEffect>
                                  </p:childTnLst>
                                </p:cTn>
                              </p:par>
                              <p:par>
                                <p:cTn id="25" presetID="18" presetClass="entr" presetSubtype="6" fill="hold" grpId="0" nodeType="withEffect">
                                  <p:stCondLst>
                                    <p:cond delay="0"/>
                                  </p:stCondLst>
                                  <p:childTnLst>
                                    <p:set>
                                      <p:cBhvr>
                                        <p:cTn id="26" dur="1" fill="hold">
                                          <p:stCondLst>
                                            <p:cond delay="0"/>
                                          </p:stCondLst>
                                        </p:cTn>
                                        <p:tgtEl>
                                          <p:spTgt spid="137233"/>
                                        </p:tgtEl>
                                        <p:attrNameLst>
                                          <p:attrName>style.visibility</p:attrName>
                                        </p:attrNameLst>
                                      </p:cBhvr>
                                      <p:to>
                                        <p:strVal val="visible"/>
                                      </p:to>
                                    </p:set>
                                    <p:animEffect transition="in" filter="strips(downRight)">
                                      <p:cBhvr>
                                        <p:cTn id="27" dur="500"/>
                                        <p:tgtEl>
                                          <p:spTgt spid="1372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228" grpId="0"/>
      <p:bldP spid="137229" grpId="0"/>
      <p:bldP spid="137230" grpId="0"/>
      <p:bldP spid="137231" grpId="0"/>
      <p:bldP spid="137232" grpId="0"/>
      <p:bldP spid="137233" grpId="0" animBg="1"/>
      <p:bldP spid="13723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olo 1"/>
          <p:cNvSpPr>
            <a:spLocks noGrp="1"/>
          </p:cNvSpPr>
          <p:nvPr>
            <p:ph type="ctrTitle" idx="4294967295"/>
          </p:nvPr>
        </p:nvSpPr>
        <p:spPr>
          <a:xfrm>
            <a:off x="685800" y="44450"/>
            <a:ext cx="7772400" cy="727075"/>
          </a:xfrm>
        </p:spPr>
        <p:txBody>
          <a:bodyPr/>
          <a:lstStyle/>
          <a:p>
            <a:pPr eaLnBrk="1" hangingPunct="1"/>
            <a:r>
              <a:rPr lang="it-IT" sz="4000" b="1" smtClean="0">
                <a:latin typeface="Comic Sans MS" pitchFamily="66" charset="0"/>
              </a:rPr>
              <a:t>Definizioni</a:t>
            </a:r>
          </a:p>
        </p:txBody>
      </p:sp>
      <p:sp>
        <p:nvSpPr>
          <p:cNvPr id="8195" name="Sottotitolo 2"/>
          <p:cNvSpPr>
            <a:spLocks noGrp="1"/>
          </p:cNvSpPr>
          <p:nvPr>
            <p:ph type="subTitle" idx="4294967295"/>
          </p:nvPr>
        </p:nvSpPr>
        <p:spPr>
          <a:xfrm>
            <a:off x="336550" y="644525"/>
            <a:ext cx="8501063" cy="681038"/>
          </a:xfrm>
        </p:spPr>
        <p:txBody>
          <a:bodyPr/>
          <a:lstStyle/>
          <a:p>
            <a:pPr marL="0" indent="0" algn="ctr" eaLnBrk="1" hangingPunct="1">
              <a:buFont typeface="Arial" charset="0"/>
              <a:buNone/>
            </a:pPr>
            <a:r>
              <a:rPr lang="it-IT" sz="2400" dirty="0" smtClean="0">
                <a:latin typeface="Comic Sans MS" pitchFamily="66" charset="0"/>
              </a:rPr>
              <a:t>Obiettivi Prestazionali – O.P.C.M. 3274/2003 e </a:t>
            </a:r>
            <a:r>
              <a:rPr lang="it-IT" sz="2400" dirty="0" err="1" smtClean="0">
                <a:latin typeface="Comic Sans MS" pitchFamily="66" charset="0"/>
              </a:rPr>
              <a:t>ss.mm.ii</a:t>
            </a:r>
            <a:r>
              <a:rPr lang="it-IT" sz="2400" dirty="0" smtClean="0">
                <a:latin typeface="Comic Sans MS" pitchFamily="66" charset="0"/>
              </a:rPr>
              <a:t>.</a:t>
            </a:r>
          </a:p>
        </p:txBody>
      </p:sp>
      <p:pic>
        <p:nvPicPr>
          <p:cNvPr id="161802"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629150"/>
            <a:ext cx="9144000" cy="222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1803" name="Picture 11"/>
          <p:cNvPicPr>
            <a:picLocks noChangeAspect="1" noChangeArrowheads="1"/>
          </p:cNvPicPr>
          <p:nvPr/>
        </p:nvPicPr>
        <p:blipFill>
          <a:blip r:embed="rId4">
            <a:extLst>
              <a:ext uri="{28A0092B-C50C-407E-A947-70E740481C1C}">
                <a14:useLocalDpi xmlns:a14="http://schemas.microsoft.com/office/drawing/2010/main" val="0"/>
              </a:ext>
            </a:extLst>
          </a:blip>
          <a:srcRect t="12721"/>
          <a:stretch>
            <a:fillRect/>
          </a:stretch>
        </p:blipFill>
        <p:spPr bwMode="auto">
          <a:xfrm>
            <a:off x="3708400" y="1450975"/>
            <a:ext cx="5435600" cy="320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1804" name="Text Box 12"/>
          <p:cNvSpPr txBox="1">
            <a:spLocks noChangeArrowheads="1"/>
          </p:cNvSpPr>
          <p:nvPr/>
        </p:nvSpPr>
        <p:spPr bwMode="auto">
          <a:xfrm>
            <a:off x="230188" y="1628775"/>
            <a:ext cx="3549650" cy="641350"/>
          </a:xfrm>
          <a:prstGeom prst="rect">
            <a:avLst/>
          </a:prstGeom>
          <a:noFill/>
          <a:ln w="9525">
            <a:noFill/>
            <a:miter lim="800000"/>
            <a:headEnd/>
            <a:tailEnd/>
          </a:ln>
          <a:effectLst/>
        </p:spPr>
        <p:txBody>
          <a:bodyPr>
            <a:spAutoFit/>
          </a:bodyPr>
          <a:lstStyle/>
          <a:p>
            <a:pPr>
              <a:defRPr/>
            </a:pPr>
            <a:r>
              <a:rPr lang="it-IT">
                <a:effectLst>
                  <a:outerShdw blurRad="38100" dist="38100" dir="2700000" algn="tl">
                    <a:srgbClr val="C0C0C0"/>
                  </a:outerShdw>
                </a:effectLst>
                <a:latin typeface="Comic Sans MS" pitchFamily="66" charset="0"/>
              </a:rPr>
              <a:t>Percentuale di Superamento p in n anni e Periodo di Ritorno T</a:t>
            </a:r>
            <a:r>
              <a:rPr lang="it-IT" baseline="-25000">
                <a:effectLst>
                  <a:outerShdw blurRad="38100" dist="38100" dir="2700000" algn="tl">
                    <a:srgbClr val="C0C0C0"/>
                  </a:outerShdw>
                </a:effectLst>
                <a:latin typeface="Comic Sans MS" pitchFamily="66" charset="0"/>
              </a:rPr>
              <a:t>R</a:t>
            </a:r>
          </a:p>
        </p:txBody>
      </p:sp>
      <p:graphicFrame>
        <p:nvGraphicFramePr>
          <p:cNvPr id="161805" name="Object 13"/>
          <p:cNvGraphicFramePr>
            <a:graphicFrameLocks noChangeAspect="1"/>
          </p:cNvGraphicFramePr>
          <p:nvPr/>
        </p:nvGraphicFramePr>
        <p:xfrm>
          <a:off x="1187450" y="2420938"/>
          <a:ext cx="1755775" cy="719137"/>
        </p:xfrm>
        <a:graphic>
          <a:graphicData uri="http://schemas.openxmlformats.org/presentationml/2006/ole">
            <mc:AlternateContent xmlns:mc="http://schemas.openxmlformats.org/markup-compatibility/2006">
              <mc:Choice xmlns:v="urn:schemas-microsoft-com:vml" Requires="v">
                <p:oleObj spid="_x0000_s8239" name="Equation" r:id="rId5" imgW="1040948" imgH="431613" progId="Equation.DSMT4">
                  <p:embed/>
                </p:oleObj>
              </mc:Choice>
              <mc:Fallback>
                <p:oleObj name="Equation" r:id="rId5" imgW="1040948" imgH="431613" progId="Equation.DSMT4">
                  <p:embed/>
                  <p:pic>
                    <p:nvPicPr>
                      <p:cNvPr id="0" name="Object 1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87450" y="2420938"/>
                        <a:ext cx="1755775" cy="719137"/>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61806" name="Object 14"/>
          <p:cNvGraphicFramePr>
            <a:graphicFrameLocks noChangeAspect="1"/>
          </p:cNvGraphicFramePr>
          <p:nvPr/>
        </p:nvGraphicFramePr>
        <p:xfrm>
          <a:off x="1547813" y="3838575"/>
          <a:ext cx="796925" cy="717550"/>
        </p:xfrm>
        <a:graphic>
          <a:graphicData uri="http://schemas.openxmlformats.org/presentationml/2006/ole">
            <mc:AlternateContent xmlns:mc="http://schemas.openxmlformats.org/markup-compatibility/2006">
              <mc:Choice xmlns:v="urn:schemas-microsoft-com:vml" Requires="v">
                <p:oleObj spid="_x0000_s8240" name="Equation" r:id="rId7" imgW="444114" imgH="406048" progId="Equation.DSMT4">
                  <p:embed/>
                </p:oleObj>
              </mc:Choice>
              <mc:Fallback>
                <p:oleObj name="Equation" r:id="rId7" imgW="444114" imgH="406048" progId="Equation.DSMT4">
                  <p:embed/>
                  <p:pic>
                    <p:nvPicPr>
                      <p:cNvPr id="0" name="Object 1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47813" y="3838575"/>
                        <a:ext cx="796925" cy="717550"/>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61807" name="Text Box 15"/>
          <p:cNvSpPr txBox="1">
            <a:spLocks noChangeArrowheads="1"/>
          </p:cNvSpPr>
          <p:nvPr/>
        </p:nvSpPr>
        <p:spPr bwMode="auto">
          <a:xfrm>
            <a:off x="230188" y="3349625"/>
            <a:ext cx="3549650" cy="366713"/>
          </a:xfrm>
          <a:prstGeom prst="rect">
            <a:avLst/>
          </a:prstGeom>
          <a:noFill/>
          <a:ln w="9525">
            <a:noFill/>
            <a:miter lim="800000"/>
            <a:headEnd/>
            <a:tailEnd/>
          </a:ln>
          <a:effectLst/>
        </p:spPr>
        <p:txBody>
          <a:bodyPr>
            <a:spAutoFit/>
          </a:bodyPr>
          <a:lstStyle/>
          <a:p>
            <a:pPr>
              <a:defRPr/>
            </a:pPr>
            <a:r>
              <a:rPr lang="it-IT">
                <a:effectLst>
                  <a:outerShdw blurRad="38100" dist="38100" dir="2700000" algn="tl">
                    <a:srgbClr val="C0C0C0"/>
                  </a:outerShdw>
                </a:effectLst>
                <a:latin typeface="Comic Sans MS" pitchFamily="66" charset="0"/>
              </a:rPr>
              <a:t>Per n=1</a:t>
            </a:r>
            <a:endParaRPr lang="it-IT" baseline="-25000">
              <a:effectLst>
                <a:outerShdw blurRad="38100" dist="38100" dir="2700000" algn="tl">
                  <a:srgbClr val="C0C0C0"/>
                </a:outerShdw>
              </a:effectLst>
              <a:latin typeface="Comic Sans MS" pitchFamily="66" charset="0"/>
            </a:endParaRPr>
          </a:p>
        </p:txBody>
      </p:sp>
      <p:sp>
        <p:nvSpPr>
          <p:cNvPr id="161808" name="Line 16"/>
          <p:cNvSpPr>
            <a:spLocks noChangeShapeType="1"/>
          </p:cNvSpPr>
          <p:nvPr/>
        </p:nvSpPr>
        <p:spPr bwMode="auto">
          <a:xfrm>
            <a:off x="2627313" y="4848225"/>
            <a:ext cx="1657350" cy="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161809" name="Line 17"/>
          <p:cNvSpPr>
            <a:spLocks noChangeShapeType="1"/>
          </p:cNvSpPr>
          <p:nvPr/>
        </p:nvSpPr>
        <p:spPr bwMode="auto">
          <a:xfrm>
            <a:off x="3219450" y="5648325"/>
            <a:ext cx="1657350" cy="0"/>
          </a:xfrm>
          <a:prstGeom prst="line">
            <a:avLst/>
          </a:prstGeom>
          <a:noFill/>
          <a:ln w="38100">
            <a:solidFill>
              <a:srgbClr val="FF66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161810" name="Line 18"/>
          <p:cNvSpPr>
            <a:spLocks noChangeShapeType="1"/>
          </p:cNvSpPr>
          <p:nvPr/>
        </p:nvSpPr>
        <p:spPr bwMode="auto">
          <a:xfrm>
            <a:off x="4095750" y="6242050"/>
            <a:ext cx="1657350" cy="0"/>
          </a:xfrm>
          <a:prstGeom prst="line">
            <a:avLst/>
          </a:prstGeom>
          <a:noFill/>
          <a:ln w="34925">
            <a:solidFill>
              <a:srgbClr val="FFFF00"/>
            </a:solidFill>
            <a:round/>
            <a:headEnd/>
            <a:tailEnd/>
          </a:ln>
          <a:extLst>
            <a:ext uri="{909E8E84-426E-40DD-AFC4-6F175D3DCCD1}">
              <a14:hiddenFill xmlns:a14="http://schemas.microsoft.com/office/drawing/2010/main">
                <a:noFill/>
              </a14:hiddenFill>
            </a:ext>
          </a:extLst>
        </p:spPr>
        <p:txBody>
          <a:bodyPr/>
          <a:lstStyle/>
          <a:p>
            <a:endParaRPr lang="it-IT"/>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olo 1"/>
          <p:cNvSpPr>
            <a:spLocks noGrp="1"/>
          </p:cNvSpPr>
          <p:nvPr>
            <p:ph type="ctrTitle" idx="4294967295"/>
          </p:nvPr>
        </p:nvSpPr>
        <p:spPr>
          <a:xfrm>
            <a:off x="685800" y="44450"/>
            <a:ext cx="7772400" cy="727075"/>
          </a:xfrm>
        </p:spPr>
        <p:txBody>
          <a:bodyPr/>
          <a:lstStyle/>
          <a:p>
            <a:pPr eaLnBrk="1" hangingPunct="1"/>
            <a:r>
              <a:rPr lang="it-IT" sz="4000" b="1" smtClean="0">
                <a:latin typeface="Comic Sans MS" pitchFamily="66" charset="0"/>
              </a:rPr>
              <a:t>Definizioni</a:t>
            </a:r>
          </a:p>
        </p:txBody>
      </p:sp>
      <p:sp>
        <p:nvSpPr>
          <p:cNvPr id="9219" name="Sottotitolo 2"/>
          <p:cNvSpPr>
            <a:spLocks noGrp="1"/>
          </p:cNvSpPr>
          <p:nvPr>
            <p:ph type="subTitle" idx="4294967295"/>
          </p:nvPr>
        </p:nvSpPr>
        <p:spPr>
          <a:xfrm>
            <a:off x="336550" y="644525"/>
            <a:ext cx="8501063" cy="681038"/>
          </a:xfrm>
        </p:spPr>
        <p:txBody>
          <a:bodyPr/>
          <a:lstStyle/>
          <a:p>
            <a:pPr marL="0" indent="0" algn="ctr" eaLnBrk="1" hangingPunct="1">
              <a:buFont typeface="Arial" charset="0"/>
              <a:buNone/>
            </a:pPr>
            <a:r>
              <a:rPr lang="it-IT" sz="2400" smtClean="0">
                <a:latin typeface="Comic Sans MS" pitchFamily="66" charset="0"/>
              </a:rPr>
              <a:t>Obiettivi Prestazionali</a:t>
            </a:r>
          </a:p>
        </p:txBody>
      </p:sp>
      <p:pic>
        <p:nvPicPr>
          <p:cNvPr id="9220" name="Picture 4"/>
          <p:cNvPicPr preferRelativeResize="0">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7338" y="1327150"/>
            <a:ext cx="8532812" cy="531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1" name="Text Box 18"/>
          <p:cNvSpPr txBox="1">
            <a:spLocks noChangeArrowheads="1"/>
          </p:cNvSpPr>
          <p:nvPr/>
        </p:nvSpPr>
        <p:spPr bwMode="auto">
          <a:xfrm>
            <a:off x="2462213" y="1376363"/>
            <a:ext cx="5997575" cy="3968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it-IT" sz="2000" b="1">
                <a:solidFill>
                  <a:srgbClr val="FF0000"/>
                </a:solidFill>
                <a:latin typeface="Comic Sans MS" pitchFamily="66" charset="0"/>
              </a:rPr>
              <a:t>Livelli di Prestazione Sismica</a:t>
            </a:r>
          </a:p>
        </p:txBody>
      </p:sp>
      <p:sp>
        <p:nvSpPr>
          <p:cNvPr id="9222" name="Text Box 19"/>
          <p:cNvSpPr txBox="1">
            <a:spLocks noChangeArrowheads="1"/>
          </p:cNvSpPr>
          <p:nvPr/>
        </p:nvSpPr>
        <p:spPr bwMode="auto">
          <a:xfrm rot="10800000">
            <a:off x="266700" y="2379663"/>
            <a:ext cx="488950" cy="40735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it-IT" sz="2000" b="1">
                <a:solidFill>
                  <a:srgbClr val="FF0000"/>
                </a:solidFill>
                <a:latin typeface="Comic Sans MS" pitchFamily="66" charset="0"/>
              </a:rPr>
              <a:t>Livelli di Prestazione Sismica</a:t>
            </a:r>
          </a:p>
        </p:txBody>
      </p:sp>
      <p:sp>
        <p:nvSpPr>
          <p:cNvPr id="138260" name="Freeform 20"/>
          <p:cNvSpPr>
            <a:spLocks/>
          </p:cNvSpPr>
          <p:nvPr/>
        </p:nvSpPr>
        <p:spPr bwMode="auto">
          <a:xfrm>
            <a:off x="3135313" y="2917825"/>
            <a:ext cx="4749800" cy="3175000"/>
          </a:xfrm>
          <a:custGeom>
            <a:avLst/>
            <a:gdLst>
              <a:gd name="T0" fmla="*/ 0 w 2992"/>
              <a:gd name="T1" fmla="*/ 0 h 2000"/>
              <a:gd name="T2" fmla="*/ 2147483647 w 2992"/>
              <a:gd name="T3" fmla="*/ 2147483647 h 2000"/>
              <a:gd name="T4" fmla="*/ 0 60000 65536"/>
              <a:gd name="T5" fmla="*/ 0 60000 65536"/>
              <a:gd name="T6" fmla="*/ 0 w 2992"/>
              <a:gd name="T7" fmla="*/ 0 h 2000"/>
              <a:gd name="T8" fmla="*/ 2992 w 2992"/>
              <a:gd name="T9" fmla="*/ 2000 h 2000"/>
            </a:gdLst>
            <a:ahLst/>
            <a:cxnLst>
              <a:cxn ang="T4">
                <a:pos x="T0" y="T1"/>
              </a:cxn>
              <a:cxn ang="T5">
                <a:pos x="T2" y="T3"/>
              </a:cxn>
            </a:cxnLst>
            <a:rect l="T6" t="T7" r="T8" b="T9"/>
            <a:pathLst>
              <a:path w="2992" h="2000">
                <a:moveTo>
                  <a:pt x="0" y="0"/>
                </a:moveTo>
                <a:lnTo>
                  <a:pt x="2992" y="2000"/>
                </a:lnTo>
              </a:path>
            </a:pathLst>
          </a:custGeom>
          <a:noFill/>
          <a:ln w="5080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endParaRPr lang="it-IT"/>
          </a:p>
        </p:txBody>
      </p:sp>
      <p:sp>
        <p:nvSpPr>
          <p:cNvPr id="138261" name="Freeform 21"/>
          <p:cNvSpPr>
            <a:spLocks/>
          </p:cNvSpPr>
          <p:nvPr/>
        </p:nvSpPr>
        <p:spPr bwMode="auto">
          <a:xfrm>
            <a:off x="3144838" y="3983038"/>
            <a:ext cx="3154362" cy="2070100"/>
          </a:xfrm>
          <a:custGeom>
            <a:avLst/>
            <a:gdLst>
              <a:gd name="T0" fmla="*/ 0 w 1987"/>
              <a:gd name="T1" fmla="*/ 0 h 1304"/>
              <a:gd name="T2" fmla="*/ 2147483647 w 1987"/>
              <a:gd name="T3" fmla="*/ 2147483647 h 1304"/>
              <a:gd name="T4" fmla="*/ 0 60000 65536"/>
              <a:gd name="T5" fmla="*/ 0 60000 65536"/>
              <a:gd name="T6" fmla="*/ 0 w 1987"/>
              <a:gd name="T7" fmla="*/ 0 h 1304"/>
              <a:gd name="T8" fmla="*/ 1987 w 1987"/>
              <a:gd name="T9" fmla="*/ 1304 h 1304"/>
            </a:gdLst>
            <a:ahLst/>
            <a:cxnLst>
              <a:cxn ang="T4">
                <a:pos x="T0" y="T1"/>
              </a:cxn>
              <a:cxn ang="T5">
                <a:pos x="T2" y="T3"/>
              </a:cxn>
            </a:cxnLst>
            <a:rect l="T6" t="T7" r="T8" b="T9"/>
            <a:pathLst>
              <a:path w="1987" h="1304">
                <a:moveTo>
                  <a:pt x="0" y="0"/>
                </a:moveTo>
                <a:lnTo>
                  <a:pt x="1987" y="1304"/>
                </a:lnTo>
              </a:path>
            </a:pathLst>
          </a:custGeom>
          <a:noFill/>
          <a:ln w="50800">
            <a:solidFill>
              <a:srgbClr val="FF9900"/>
            </a:solidFill>
            <a:round/>
            <a:headEnd/>
            <a:tailEnd/>
          </a:ln>
          <a:extLst>
            <a:ext uri="{909E8E84-426E-40DD-AFC4-6F175D3DCCD1}">
              <a14:hiddenFill xmlns:a14="http://schemas.microsoft.com/office/drawing/2010/main">
                <a:solidFill>
                  <a:srgbClr val="FFFFFF"/>
                </a:solidFill>
              </a14:hiddenFill>
            </a:ext>
          </a:extLst>
        </p:spPr>
        <p:txBody>
          <a:bodyPr/>
          <a:lstStyle/>
          <a:p>
            <a:endParaRPr lang="it-IT"/>
          </a:p>
        </p:txBody>
      </p:sp>
      <p:sp>
        <p:nvSpPr>
          <p:cNvPr id="138262" name="Freeform 22"/>
          <p:cNvSpPr>
            <a:spLocks/>
          </p:cNvSpPr>
          <p:nvPr/>
        </p:nvSpPr>
        <p:spPr bwMode="auto">
          <a:xfrm>
            <a:off x="3146425" y="5046663"/>
            <a:ext cx="1585913" cy="1063625"/>
          </a:xfrm>
          <a:custGeom>
            <a:avLst/>
            <a:gdLst>
              <a:gd name="T0" fmla="*/ 0 w 999"/>
              <a:gd name="T1" fmla="*/ 0 h 670"/>
              <a:gd name="T2" fmla="*/ 2147483647 w 999"/>
              <a:gd name="T3" fmla="*/ 2147483647 h 670"/>
              <a:gd name="T4" fmla="*/ 0 60000 65536"/>
              <a:gd name="T5" fmla="*/ 0 60000 65536"/>
              <a:gd name="T6" fmla="*/ 0 w 999"/>
              <a:gd name="T7" fmla="*/ 0 h 670"/>
              <a:gd name="T8" fmla="*/ 999 w 999"/>
              <a:gd name="T9" fmla="*/ 670 h 670"/>
            </a:gdLst>
            <a:ahLst/>
            <a:cxnLst>
              <a:cxn ang="T4">
                <a:pos x="T0" y="T1"/>
              </a:cxn>
              <a:cxn ang="T5">
                <a:pos x="T2" y="T3"/>
              </a:cxn>
            </a:cxnLst>
            <a:rect l="T6" t="T7" r="T8" b="T9"/>
            <a:pathLst>
              <a:path w="999" h="670">
                <a:moveTo>
                  <a:pt x="0" y="0"/>
                </a:moveTo>
                <a:lnTo>
                  <a:pt x="999" y="670"/>
                </a:lnTo>
              </a:path>
            </a:pathLst>
          </a:custGeom>
          <a:noFill/>
          <a:ln w="508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it-IT"/>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1" fill="hold" grpId="0" nodeType="clickEffect">
                                  <p:stCondLst>
                                    <p:cond delay="0"/>
                                  </p:stCondLst>
                                  <p:childTnLst>
                                    <p:set>
                                      <p:cBhvr>
                                        <p:cTn id="6" dur="1" fill="hold">
                                          <p:stCondLst>
                                            <p:cond delay="0"/>
                                          </p:stCondLst>
                                        </p:cTn>
                                        <p:tgtEl>
                                          <p:spTgt spid="138260"/>
                                        </p:tgtEl>
                                        <p:attrNameLst>
                                          <p:attrName>style.visibility</p:attrName>
                                        </p:attrNameLst>
                                      </p:cBhvr>
                                      <p:to>
                                        <p:strVal val="visible"/>
                                      </p:to>
                                    </p:set>
                                    <p:anim calcmode="lin" valueType="num">
                                      <p:cBhvr>
                                        <p:cTn id="7" dur="500" fill="hold"/>
                                        <p:tgtEl>
                                          <p:spTgt spid="138260"/>
                                        </p:tgtEl>
                                        <p:attrNameLst>
                                          <p:attrName>ppt_x</p:attrName>
                                        </p:attrNameLst>
                                      </p:cBhvr>
                                      <p:tavLst>
                                        <p:tav tm="0">
                                          <p:val>
                                            <p:strVal val="#ppt_x"/>
                                          </p:val>
                                        </p:tav>
                                        <p:tav tm="100000">
                                          <p:val>
                                            <p:strVal val="#ppt_x"/>
                                          </p:val>
                                        </p:tav>
                                      </p:tavLst>
                                    </p:anim>
                                    <p:anim calcmode="lin" valueType="num">
                                      <p:cBhvr>
                                        <p:cTn id="8" dur="500" fill="hold"/>
                                        <p:tgtEl>
                                          <p:spTgt spid="138260"/>
                                        </p:tgtEl>
                                        <p:attrNameLst>
                                          <p:attrName>ppt_y</p:attrName>
                                        </p:attrNameLst>
                                      </p:cBhvr>
                                      <p:tavLst>
                                        <p:tav tm="0">
                                          <p:val>
                                            <p:strVal val="#ppt_y-#ppt_h/2"/>
                                          </p:val>
                                        </p:tav>
                                        <p:tav tm="100000">
                                          <p:val>
                                            <p:strVal val="#ppt_y"/>
                                          </p:val>
                                        </p:tav>
                                      </p:tavLst>
                                    </p:anim>
                                    <p:anim calcmode="lin" valueType="num">
                                      <p:cBhvr>
                                        <p:cTn id="9" dur="500" fill="hold"/>
                                        <p:tgtEl>
                                          <p:spTgt spid="138260"/>
                                        </p:tgtEl>
                                        <p:attrNameLst>
                                          <p:attrName>ppt_w</p:attrName>
                                        </p:attrNameLst>
                                      </p:cBhvr>
                                      <p:tavLst>
                                        <p:tav tm="0">
                                          <p:val>
                                            <p:strVal val="#ppt_w"/>
                                          </p:val>
                                        </p:tav>
                                        <p:tav tm="100000">
                                          <p:val>
                                            <p:strVal val="#ppt_w"/>
                                          </p:val>
                                        </p:tav>
                                      </p:tavLst>
                                    </p:anim>
                                    <p:anim calcmode="lin" valueType="num">
                                      <p:cBhvr>
                                        <p:cTn id="10" dur="500" fill="hold"/>
                                        <p:tgtEl>
                                          <p:spTgt spid="138260"/>
                                        </p:tgtEl>
                                        <p:attrNameLst>
                                          <p:attrName>ppt_h</p:attrName>
                                        </p:attrNameLst>
                                      </p:cBhvr>
                                      <p:tavLst>
                                        <p:tav tm="0">
                                          <p:val>
                                            <p:fltVal val="0"/>
                                          </p:val>
                                        </p:tav>
                                        <p:tav tm="100000">
                                          <p:val>
                                            <p:strVal val="#ppt_h"/>
                                          </p:val>
                                        </p:tav>
                                      </p:tavLst>
                                    </p:anim>
                                  </p:childTnLst>
                                </p:cTn>
                              </p:par>
                              <p:par>
                                <p:cTn id="11" presetID="17" presetClass="entr" presetSubtype="1" fill="hold" grpId="0" nodeType="withEffect">
                                  <p:stCondLst>
                                    <p:cond delay="0"/>
                                  </p:stCondLst>
                                  <p:childTnLst>
                                    <p:set>
                                      <p:cBhvr>
                                        <p:cTn id="12" dur="1" fill="hold">
                                          <p:stCondLst>
                                            <p:cond delay="0"/>
                                          </p:stCondLst>
                                        </p:cTn>
                                        <p:tgtEl>
                                          <p:spTgt spid="138261"/>
                                        </p:tgtEl>
                                        <p:attrNameLst>
                                          <p:attrName>style.visibility</p:attrName>
                                        </p:attrNameLst>
                                      </p:cBhvr>
                                      <p:to>
                                        <p:strVal val="visible"/>
                                      </p:to>
                                    </p:set>
                                    <p:anim calcmode="lin" valueType="num">
                                      <p:cBhvr>
                                        <p:cTn id="13" dur="500" fill="hold"/>
                                        <p:tgtEl>
                                          <p:spTgt spid="138261"/>
                                        </p:tgtEl>
                                        <p:attrNameLst>
                                          <p:attrName>ppt_x</p:attrName>
                                        </p:attrNameLst>
                                      </p:cBhvr>
                                      <p:tavLst>
                                        <p:tav tm="0">
                                          <p:val>
                                            <p:strVal val="#ppt_x"/>
                                          </p:val>
                                        </p:tav>
                                        <p:tav tm="100000">
                                          <p:val>
                                            <p:strVal val="#ppt_x"/>
                                          </p:val>
                                        </p:tav>
                                      </p:tavLst>
                                    </p:anim>
                                    <p:anim calcmode="lin" valueType="num">
                                      <p:cBhvr>
                                        <p:cTn id="14" dur="500" fill="hold"/>
                                        <p:tgtEl>
                                          <p:spTgt spid="138261"/>
                                        </p:tgtEl>
                                        <p:attrNameLst>
                                          <p:attrName>ppt_y</p:attrName>
                                        </p:attrNameLst>
                                      </p:cBhvr>
                                      <p:tavLst>
                                        <p:tav tm="0">
                                          <p:val>
                                            <p:strVal val="#ppt_y-#ppt_h/2"/>
                                          </p:val>
                                        </p:tav>
                                        <p:tav tm="100000">
                                          <p:val>
                                            <p:strVal val="#ppt_y"/>
                                          </p:val>
                                        </p:tav>
                                      </p:tavLst>
                                    </p:anim>
                                    <p:anim calcmode="lin" valueType="num">
                                      <p:cBhvr>
                                        <p:cTn id="15" dur="500" fill="hold"/>
                                        <p:tgtEl>
                                          <p:spTgt spid="138261"/>
                                        </p:tgtEl>
                                        <p:attrNameLst>
                                          <p:attrName>ppt_w</p:attrName>
                                        </p:attrNameLst>
                                      </p:cBhvr>
                                      <p:tavLst>
                                        <p:tav tm="0">
                                          <p:val>
                                            <p:strVal val="#ppt_w"/>
                                          </p:val>
                                        </p:tav>
                                        <p:tav tm="100000">
                                          <p:val>
                                            <p:strVal val="#ppt_w"/>
                                          </p:val>
                                        </p:tav>
                                      </p:tavLst>
                                    </p:anim>
                                    <p:anim calcmode="lin" valueType="num">
                                      <p:cBhvr>
                                        <p:cTn id="16" dur="500" fill="hold"/>
                                        <p:tgtEl>
                                          <p:spTgt spid="138261"/>
                                        </p:tgtEl>
                                        <p:attrNameLst>
                                          <p:attrName>ppt_h</p:attrName>
                                        </p:attrNameLst>
                                      </p:cBhvr>
                                      <p:tavLst>
                                        <p:tav tm="0">
                                          <p:val>
                                            <p:fltVal val="0"/>
                                          </p:val>
                                        </p:tav>
                                        <p:tav tm="100000">
                                          <p:val>
                                            <p:strVal val="#ppt_h"/>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17" presetClass="entr" presetSubtype="1" fill="hold" grpId="0" nodeType="clickEffect">
                                  <p:stCondLst>
                                    <p:cond delay="0"/>
                                  </p:stCondLst>
                                  <p:childTnLst>
                                    <p:set>
                                      <p:cBhvr>
                                        <p:cTn id="20" dur="1" fill="hold">
                                          <p:stCondLst>
                                            <p:cond delay="0"/>
                                          </p:stCondLst>
                                        </p:cTn>
                                        <p:tgtEl>
                                          <p:spTgt spid="138262"/>
                                        </p:tgtEl>
                                        <p:attrNameLst>
                                          <p:attrName>style.visibility</p:attrName>
                                        </p:attrNameLst>
                                      </p:cBhvr>
                                      <p:to>
                                        <p:strVal val="visible"/>
                                      </p:to>
                                    </p:set>
                                    <p:anim calcmode="lin" valueType="num">
                                      <p:cBhvr>
                                        <p:cTn id="21" dur="500" fill="hold"/>
                                        <p:tgtEl>
                                          <p:spTgt spid="138262"/>
                                        </p:tgtEl>
                                        <p:attrNameLst>
                                          <p:attrName>ppt_x</p:attrName>
                                        </p:attrNameLst>
                                      </p:cBhvr>
                                      <p:tavLst>
                                        <p:tav tm="0">
                                          <p:val>
                                            <p:strVal val="#ppt_x"/>
                                          </p:val>
                                        </p:tav>
                                        <p:tav tm="100000">
                                          <p:val>
                                            <p:strVal val="#ppt_x"/>
                                          </p:val>
                                        </p:tav>
                                      </p:tavLst>
                                    </p:anim>
                                    <p:anim calcmode="lin" valueType="num">
                                      <p:cBhvr>
                                        <p:cTn id="22" dur="500" fill="hold"/>
                                        <p:tgtEl>
                                          <p:spTgt spid="138262"/>
                                        </p:tgtEl>
                                        <p:attrNameLst>
                                          <p:attrName>ppt_y</p:attrName>
                                        </p:attrNameLst>
                                      </p:cBhvr>
                                      <p:tavLst>
                                        <p:tav tm="0">
                                          <p:val>
                                            <p:strVal val="#ppt_y-#ppt_h/2"/>
                                          </p:val>
                                        </p:tav>
                                        <p:tav tm="100000">
                                          <p:val>
                                            <p:strVal val="#ppt_y"/>
                                          </p:val>
                                        </p:tav>
                                      </p:tavLst>
                                    </p:anim>
                                    <p:anim calcmode="lin" valueType="num">
                                      <p:cBhvr>
                                        <p:cTn id="23" dur="500" fill="hold"/>
                                        <p:tgtEl>
                                          <p:spTgt spid="138262"/>
                                        </p:tgtEl>
                                        <p:attrNameLst>
                                          <p:attrName>ppt_w</p:attrName>
                                        </p:attrNameLst>
                                      </p:cBhvr>
                                      <p:tavLst>
                                        <p:tav tm="0">
                                          <p:val>
                                            <p:strVal val="#ppt_w"/>
                                          </p:val>
                                        </p:tav>
                                        <p:tav tm="100000">
                                          <p:val>
                                            <p:strVal val="#ppt_w"/>
                                          </p:val>
                                        </p:tav>
                                      </p:tavLst>
                                    </p:anim>
                                    <p:anim calcmode="lin" valueType="num">
                                      <p:cBhvr>
                                        <p:cTn id="24" dur="500" fill="hold"/>
                                        <p:tgtEl>
                                          <p:spTgt spid="13826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260" grpId="0" animBg="1"/>
      <p:bldP spid="138261" grpId="0" animBg="1"/>
      <p:bldP spid="13826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p:cNvSpPr/>
          <p:nvPr/>
        </p:nvSpPr>
        <p:spPr>
          <a:xfrm>
            <a:off x="35496" y="1556792"/>
            <a:ext cx="9064480" cy="1200329"/>
          </a:xfrm>
          <a:prstGeom prst="rect">
            <a:avLst/>
          </a:prstGeom>
        </p:spPr>
        <p:txBody>
          <a:bodyPr wrap="square" lIns="0" rIns="0">
            <a:spAutoFit/>
          </a:bodyPr>
          <a:lstStyle/>
          <a:p>
            <a:pPr algn="ctr"/>
            <a:r>
              <a:rPr lang="it-IT" sz="3600" b="1" dirty="0">
                <a:solidFill>
                  <a:srgbClr val="0070C0"/>
                </a:solidFill>
                <a:latin typeface="+mj-lt"/>
              </a:rPr>
              <a:t>Tecniche innovative di intervento per l'adeguamento sismico di strutture esistenti</a:t>
            </a:r>
          </a:p>
        </p:txBody>
      </p:sp>
      <p:pic>
        <p:nvPicPr>
          <p:cNvPr id="4" name="Immagine 3"/>
          <p:cNvPicPr>
            <a:picLocks noChangeAspect="1"/>
          </p:cNvPicPr>
          <p:nvPr/>
        </p:nvPicPr>
        <p:blipFill>
          <a:blip r:embed="rId2"/>
          <a:stretch>
            <a:fillRect/>
          </a:stretch>
        </p:blipFill>
        <p:spPr>
          <a:xfrm>
            <a:off x="27708" y="26253"/>
            <a:ext cx="9099976" cy="1311604"/>
          </a:xfrm>
          <a:prstGeom prst="rect">
            <a:avLst/>
          </a:prstGeom>
        </p:spPr>
      </p:pic>
      <p:sp>
        <p:nvSpPr>
          <p:cNvPr id="2" name="Rettangolo 1"/>
          <p:cNvSpPr/>
          <p:nvPr/>
        </p:nvSpPr>
        <p:spPr>
          <a:xfrm>
            <a:off x="323528" y="3043617"/>
            <a:ext cx="8568952" cy="3193695"/>
          </a:xfrm>
          <a:prstGeom prst="rect">
            <a:avLst/>
          </a:prstGeom>
        </p:spPr>
        <p:txBody>
          <a:bodyPr wrap="square">
            <a:spAutoFit/>
          </a:bodyPr>
          <a:lstStyle/>
          <a:p>
            <a:pPr>
              <a:lnSpc>
                <a:spcPct val="115000"/>
              </a:lnSpc>
              <a:spcAft>
                <a:spcPts val="1000"/>
              </a:spcAft>
            </a:pPr>
            <a:r>
              <a:rPr lang="it-IT" sz="2400" b="1" dirty="0">
                <a:latin typeface="Calibri" panose="020F0502020204030204" pitchFamily="34" charset="0"/>
                <a:ea typeface="Calibri" panose="020F0502020204030204" pitchFamily="34" charset="0"/>
                <a:cs typeface="Times New Roman" panose="02020603050405020304" pitchFamily="18" charset="0"/>
              </a:rPr>
              <a:t>Programma</a:t>
            </a:r>
            <a:r>
              <a:rPr lang="it-IT" sz="2400" dirty="0">
                <a:latin typeface="Calibri" panose="020F0502020204030204" pitchFamily="34" charset="0"/>
                <a:ea typeface="Calibri" panose="020F0502020204030204" pitchFamily="34" charset="0"/>
                <a:cs typeface="Times New Roman" panose="02020603050405020304" pitchFamily="18" charset="0"/>
              </a:rPr>
              <a:t>:</a:t>
            </a:r>
          </a:p>
          <a:p>
            <a:pPr marL="342900" lvl="0" indent="-342900">
              <a:lnSpc>
                <a:spcPct val="115000"/>
              </a:lnSpc>
              <a:spcAft>
                <a:spcPts val="0"/>
              </a:spcAft>
              <a:buFont typeface="+mj-lt"/>
              <a:buAutoNum type="arabicParenR"/>
            </a:pPr>
            <a:r>
              <a:rPr lang="it-IT" sz="2400" b="1" dirty="0">
                <a:latin typeface="Calibri" panose="020F0502020204030204" pitchFamily="34" charset="0"/>
                <a:ea typeface="Calibri" panose="020F0502020204030204" pitchFamily="34" charset="0"/>
                <a:cs typeface="Times New Roman" panose="02020603050405020304" pitchFamily="18" charset="0"/>
              </a:rPr>
              <a:t>Analisi sismica e valutazione della vulnerabilità di edifici esistenti in c.a.</a:t>
            </a:r>
            <a:r>
              <a:rPr lang="it-IT" sz="2400" dirty="0">
                <a:latin typeface="Calibri" panose="020F0502020204030204" pitchFamily="34" charset="0"/>
                <a:ea typeface="Calibri" panose="020F0502020204030204" pitchFamily="34" charset="0"/>
                <a:cs typeface="Times New Roman" panose="02020603050405020304" pitchFamily="18" charset="0"/>
              </a:rPr>
              <a:t> (10 ore - </a:t>
            </a:r>
            <a:r>
              <a:rPr lang="it-IT" sz="2400" u="sng" dirty="0">
                <a:latin typeface="Calibri" panose="020F0502020204030204" pitchFamily="34" charset="0"/>
                <a:ea typeface="Calibri" panose="020F0502020204030204" pitchFamily="34" charset="0"/>
                <a:cs typeface="Times New Roman" panose="02020603050405020304" pitchFamily="18" charset="0"/>
              </a:rPr>
              <a:t>Martinelli</a:t>
            </a:r>
            <a:r>
              <a:rPr lang="it-IT" sz="2400" dirty="0">
                <a:latin typeface="Calibri" panose="020F0502020204030204" pitchFamily="34" charset="0"/>
                <a:ea typeface="Calibri" panose="020F0502020204030204" pitchFamily="34" charset="0"/>
                <a:cs typeface="Times New Roman" panose="02020603050405020304" pitchFamily="18" charset="0"/>
              </a:rPr>
              <a:t>);</a:t>
            </a:r>
          </a:p>
          <a:p>
            <a:pPr marL="342900" lvl="0" indent="-342900">
              <a:lnSpc>
                <a:spcPct val="115000"/>
              </a:lnSpc>
              <a:spcAft>
                <a:spcPts val="0"/>
              </a:spcAft>
              <a:buFont typeface="+mj-lt"/>
              <a:buAutoNum type="arabicParenR"/>
            </a:pPr>
            <a:r>
              <a:rPr lang="it-IT" sz="2400" dirty="0" smtClean="0">
                <a:latin typeface="Calibri" panose="020F0502020204030204" pitchFamily="34" charset="0"/>
                <a:ea typeface="Calibri" panose="020F0502020204030204" pitchFamily="34" charset="0"/>
                <a:cs typeface="Times New Roman" panose="02020603050405020304" pitchFamily="18" charset="0"/>
              </a:rPr>
              <a:t>Tecniche </a:t>
            </a:r>
            <a:r>
              <a:rPr lang="it-IT" sz="2400" dirty="0">
                <a:latin typeface="Calibri" panose="020F0502020204030204" pitchFamily="34" charset="0"/>
                <a:ea typeface="Calibri" panose="020F0502020204030204" pitchFamily="34" charset="0"/>
                <a:cs typeface="Times New Roman" panose="02020603050405020304" pitchFamily="18" charset="0"/>
              </a:rPr>
              <a:t>di intervento con materiali tradizionali ed innovativi </a:t>
            </a:r>
            <a:r>
              <a:rPr lang="it-IT" sz="2400" dirty="0" smtClean="0">
                <a:latin typeface="Calibri" panose="020F0502020204030204" pitchFamily="34" charset="0"/>
                <a:ea typeface="Calibri" panose="020F0502020204030204" pitchFamily="34" charset="0"/>
                <a:cs typeface="Times New Roman" panose="02020603050405020304" pitchFamily="18" charset="0"/>
              </a:rPr>
              <a:t/>
            </a:r>
            <a:br>
              <a:rPr lang="it-IT" sz="2400" dirty="0" smtClean="0">
                <a:latin typeface="Calibri" panose="020F0502020204030204" pitchFamily="34" charset="0"/>
                <a:ea typeface="Calibri" panose="020F0502020204030204" pitchFamily="34" charset="0"/>
                <a:cs typeface="Times New Roman" panose="02020603050405020304" pitchFamily="18" charset="0"/>
              </a:rPr>
            </a:br>
            <a:r>
              <a:rPr lang="it-IT" sz="2400" dirty="0" smtClean="0">
                <a:latin typeface="Calibri" panose="020F0502020204030204" pitchFamily="34" charset="0"/>
                <a:ea typeface="Calibri" panose="020F0502020204030204" pitchFamily="34" charset="0"/>
                <a:cs typeface="Times New Roman" panose="02020603050405020304" pitchFamily="18" charset="0"/>
              </a:rPr>
              <a:t>(</a:t>
            </a:r>
            <a:r>
              <a:rPr lang="it-IT" sz="2400" dirty="0">
                <a:latin typeface="Calibri" panose="020F0502020204030204" pitchFamily="34" charset="0"/>
                <a:ea typeface="Calibri" panose="020F0502020204030204" pitchFamily="34" charset="0"/>
                <a:cs typeface="Times New Roman" panose="02020603050405020304" pitchFamily="18" charset="0"/>
              </a:rPr>
              <a:t>10 ore - </a:t>
            </a:r>
            <a:r>
              <a:rPr lang="it-IT" sz="2400" u="sng" dirty="0" err="1">
                <a:latin typeface="Calibri" panose="020F0502020204030204" pitchFamily="34" charset="0"/>
                <a:ea typeface="Calibri" panose="020F0502020204030204" pitchFamily="34" charset="0"/>
                <a:cs typeface="Times New Roman" panose="02020603050405020304" pitchFamily="18" charset="0"/>
              </a:rPr>
              <a:t>Realfonzo</a:t>
            </a:r>
            <a:r>
              <a:rPr lang="it-IT" sz="2400" dirty="0" smtClean="0">
                <a:latin typeface="Calibri" panose="020F0502020204030204" pitchFamily="34" charset="0"/>
                <a:ea typeface="Calibri" panose="020F0502020204030204" pitchFamily="34" charset="0"/>
                <a:cs typeface="Times New Roman" panose="02020603050405020304" pitchFamily="18" charset="0"/>
              </a:rPr>
              <a:t>);</a:t>
            </a:r>
          </a:p>
          <a:p>
            <a:pPr marL="342900" lvl="0" indent="-342900">
              <a:lnSpc>
                <a:spcPct val="115000"/>
              </a:lnSpc>
              <a:spcAft>
                <a:spcPts val="0"/>
              </a:spcAft>
              <a:buFont typeface="+mj-lt"/>
              <a:buAutoNum type="arabicParenR"/>
            </a:pPr>
            <a:r>
              <a:rPr lang="it-IT" sz="2400" dirty="0" smtClean="0">
                <a:latin typeface="Calibri" panose="020F0502020204030204" pitchFamily="34" charset="0"/>
                <a:ea typeface="Calibri" panose="020F0502020204030204" pitchFamily="34" charset="0"/>
                <a:cs typeface="Times New Roman" panose="02020603050405020304" pitchFamily="18" charset="0"/>
              </a:rPr>
              <a:t>L'isolamento </a:t>
            </a:r>
            <a:r>
              <a:rPr lang="it-IT" sz="2400" dirty="0">
                <a:latin typeface="Calibri" panose="020F0502020204030204" pitchFamily="34" charset="0"/>
                <a:ea typeface="Calibri" panose="020F0502020204030204" pitchFamily="34" charset="0"/>
                <a:cs typeface="Times New Roman" panose="02020603050405020304" pitchFamily="18" charset="0"/>
              </a:rPr>
              <a:t>sismico nell'adeguamento di strutture esistenti </a:t>
            </a:r>
            <a:r>
              <a:rPr lang="it-IT" sz="2400" dirty="0" smtClean="0">
                <a:latin typeface="Calibri" panose="020F0502020204030204" pitchFamily="34" charset="0"/>
                <a:ea typeface="Calibri" panose="020F0502020204030204" pitchFamily="34" charset="0"/>
                <a:cs typeface="Times New Roman" panose="02020603050405020304" pitchFamily="18" charset="0"/>
              </a:rPr>
              <a:t/>
            </a:r>
            <a:br>
              <a:rPr lang="it-IT" sz="2400" dirty="0" smtClean="0">
                <a:latin typeface="Calibri" panose="020F0502020204030204" pitchFamily="34" charset="0"/>
                <a:ea typeface="Calibri" panose="020F0502020204030204" pitchFamily="34" charset="0"/>
                <a:cs typeface="Times New Roman" panose="02020603050405020304" pitchFamily="18" charset="0"/>
              </a:rPr>
            </a:br>
            <a:r>
              <a:rPr lang="it-IT" sz="2400" dirty="0" smtClean="0">
                <a:latin typeface="Calibri" panose="020F0502020204030204" pitchFamily="34" charset="0"/>
                <a:ea typeface="Calibri" panose="020F0502020204030204" pitchFamily="34" charset="0"/>
                <a:cs typeface="Times New Roman" panose="02020603050405020304" pitchFamily="18" charset="0"/>
              </a:rPr>
              <a:t>(</a:t>
            </a:r>
            <a:r>
              <a:rPr lang="it-IT" sz="2400" dirty="0">
                <a:latin typeface="Calibri" panose="020F0502020204030204" pitchFamily="34" charset="0"/>
                <a:ea typeface="Calibri" panose="020F0502020204030204" pitchFamily="34" charset="0"/>
                <a:cs typeface="Times New Roman" panose="02020603050405020304" pitchFamily="18" charset="0"/>
              </a:rPr>
              <a:t>10 ore - </a:t>
            </a:r>
            <a:r>
              <a:rPr lang="it-IT" sz="2400" u="sng" dirty="0">
                <a:latin typeface="Calibri" panose="020F0502020204030204" pitchFamily="34" charset="0"/>
                <a:ea typeface="Calibri" panose="020F0502020204030204" pitchFamily="34" charset="0"/>
                <a:cs typeface="Times New Roman" panose="02020603050405020304" pitchFamily="18" charset="0"/>
              </a:rPr>
              <a:t>Petti</a:t>
            </a:r>
            <a:r>
              <a:rPr lang="it-IT" sz="2400" dirty="0" smtClean="0">
                <a:latin typeface="Calibri" panose="020F0502020204030204" pitchFamily="34" charset="0"/>
                <a:ea typeface="Calibri" panose="020F0502020204030204" pitchFamily="34" charset="0"/>
                <a:cs typeface="Times New Roman" panose="02020603050405020304" pitchFamily="18" charset="0"/>
              </a:rPr>
              <a:t>)</a:t>
            </a:r>
            <a:endParaRPr lang="it-IT" sz="24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13492802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idx="4294967295"/>
          </p:nvPr>
        </p:nvSpPr>
        <p:spPr>
          <a:xfrm>
            <a:off x="0" y="157163"/>
            <a:ext cx="9144000" cy="620712"/>
          </a:xfrm>
        </p:spPr>
        <p:txBody>
          <a:bodyPr/>
          <a:lstStyle/>
          <a:p>
            <a:pPr eaLnBrk="1" hangingPunct="1"/>
            <a:r>
              <a:rPr lang="it-IT" altLang="it-IT" sz="3600" b="1" dirty="0" smtClean="0">
                <a:latin typeface="Comic Sans MS" pitchFamily="66" charset="0"/>
              </a:rPr>
              <a:t>Definizioni</a:t>
            </a:r>
          </a:p>
        </p:txBody>
      </p:sp>
      <p:sp>
        <p:nvSpPr>
          <p:cNvPr id="4099" name="Line 20"/>
          <p:cNvSpPr>
            <a:spLocks noChangeShapeType="1"/>
          </p:cNvSpPr>
          <p:nvPr/>
        </p:nvSpPr>
        <p:spPr bwMode="auto">
          <a:xfrm>
            <a:off x="6705600" y="6400800"/>
            <a:ext cx="1981200" cy="0"/>
          </a:xfrm>
          <a:prstGeom prst="line">
            <a:avLst/>
          </a:prstGeom>
          <a:noFill/>
          <a:ln w="9525">
            <a:solidFill>
              <a:srgbClr val="0000FF"/>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4100" name="Text Box 21"/>
          <p:cNvSpPr txBox="1">
            <a:spLocks noChangeArrowheads="1"/>
          </p:cNvSpPr>
          <p:nvPr/>
        </p:nvSpPr>
        <p:spPr bwMode="auto">
          <a:xfrm>
            <a:off x="6705600" y="6478588"/>
            <a:ext cx="191135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algn="ctr" eaLnBrk="0" fontAlgn="base" hangingPunct="0">
              <a:spcBef>
                <a:spcPct val="0"/>
              </a:spcBef>
              <a:spcAft>
                <a:spcPct val="0"/>
              </a:spcAft>
              <a:defRPr sz="2000">
                <a:solidFill>
                  <a:schemeClr val="tx1"/>
                </a:solidFill>
                <a:latin typeface="Comic Sans MS" pitchFamily="66" charset="0"/>
              </a:defRPr>
            </a:lvl6pPr>
            <a:lvl7pPr marL="2971800" indent="-228600" algn="ctr" eaLnBrk="0" fontAlgn="base" hangingPunct="0">
              <a:spcBef>
                <a:spcPct val="0"/>
              </a:spcBef>
              <a:spcAft>
                <a:spcPct val="0"/>
              </a:spcAft>
              <a:defRPr sz="2000">
                <a:solidFill>
                  <a:schemeClr val="tx1"/>
                </a:solidFill>
                <a:latin typeface="Comic Sans MS" pitchFamily="66" charset="0"/>
              </a:defRPr>
            </a:lvl7pPr>
            <a:lvl8pPr marL="3429000" indent="-228600" algn="ctr" eaLnBrk="0" fontAlgn="base" hangingPunct="0">
              <a:spcBef>
                <a:spcPct val="0"/>
              </a:spcBef>
              <a:spcAft>
                <a:spcPct val="0"/>
              </a:spcAft>
              <a:defRPr sz="2000">
                <a:solidFill>
                  <a:schemeClr val="tx1"/>
                </a:solidFill>
                <a:latin typeface="Comic Sans MS" pitchFamily="66" charset="0"/>
              </a:defRPr>
            </a:lvl8pPr>
            <a:lvl9pPr marL="3886200" indent="-228600" algn="ctr" eaLnBrk="0" fontAlgn="base" hangingPunct="0">
              <a:spcBef>
                <a:spcPct val="0"/>
              </a:spcBef>
              <a:spcAft>
                <a:spcPct val="0"/>
              </a:spcAft>
              <a:defRPr sz="2000">
                <a:solidFill>
                  <a:schemeClr val="tx1"/>
                </a:solidFill>
                <a:latin typeface="Comic Sans MS" pitchFamily="66" charset="0"/>
              </a:defRPr>
            </a:lvl9pPr>
          </a:lstStyle>
          <a:p>
            <a:pPr algn="r" eaLnBrk="1" hangingPunct="1"/>
            <a:r>
              <a:rPr lang="it-IT" altLang="it-IT" sz="1200">
                <a:solidFill>
                  <a:srgbClr val="6666FF"/>
                </a:solidFill>
              </a:rPr>
              <a:t>a cura di Enzo Martinelli</a:t>
            </a:r>
          </a:p>
        </p:txBody>
      </p:sp>
      <p:sp>
        <p:nvSpPr>
          <p:cNvPr id="4101" name="Line 22"/>
          <p:cNvSpPr>
            <a:spLocks noChangeShapeType="1"/>
          </p:cNvSpPr>
          <p:nvPr/>
        </p:nvSpPr>
        <p:spPr bwMode="auto">
          <a:xfrm>
            <a:off x="533400" y="6400800"/>
            <a:ext cx="1981200" cy="0"/>
          </a:xfrm>
          <a:prstGeom prst="line">
            <a:avLst/>
          </a:prstGeom>
          <a:noFill/>
          <a:ln w="9525">
            <a:solidFill>
              <a:srgbClr val="0000FF"/>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4102" name="Text Box 23"/>
          <p:cNvSpPr txBox="1">
            <a:spLocks noChangeArrowheads="1"/>
          </p:cNvSpPr>
          <p:nvPr/>
        </p:nvSpPr>
        <p:spPr bwMode="auto">
          <a:xfrm>
            <a:off x="671513" y="6478588"/>
            <a:ext cx="175418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algn="ctr" eaLnBrk="0" fontAlgn="base" hangingPunct="0">
              <a:spcBef>
                <a:spcPct val="0"/>
              </a:spcBef>
              <a:spcAft>
                <a:spcPct val="0"/>
              </a:spcAft>
              <a:defRPr sz="2000">
                <a:solidFill>
                  <a:schemeClr val="tx1"/>
                </a:solidFill>
                <a:latin typeface="Comic Sans MS" pitchFamily="66" charset="0"/>
              </a:defRPr>
            </a:lvl6pPr>
            <a:lvl7pPr marL="2971800" indent="-228600" algn="ctr" eaLnBrk="0" fontAlgn="base" hangingPunct="0">
              <a:spcBef>
                <a:spcPct val="0"/>
              </a:spcBef>
              <a:spcAft>
                <a:spcPct val="0"/>
              </a:spcAft>
              <a:defRPr sz="2000">
                <a:solidFill>
                  <a:schemeClr val="tx1"/>
                </a:solidFill>
                <a:latin typeface="Comic Sans MS" pitchFamily="66" charset="0"/>
              </a:defRPr>
            </a:lvl7pPr>
            <a:lvl8pPr marL="3429000" indent="-228600" algn="ctr" eaLnBrk="0" fontAlgn="base" hangingPunct="0">
              <a:spcBef>
                <a:spcPct val="0"/>
              </a:spcBef>
              <a:spcAft>
                <a:spcPct val="0"/>
              </a:spcAft>
              <a:defRPr sz="2000">
                <a:solidFill>
                  <a:schemeClr val="tx1"/>
                </a:solidFill>
                <a:latin typeface="Comic Sans MS" pitchFamily="66" charset="0"/>
              </a:defRPr>
            </a:lvl8pPr>
            <a:lvl9pPr marL="3886200" indent="-228600" algn="ctr" eaLnBrk="0" fontAlgn="base" hangingPunct="0">
              <a:spcBef>
                <a:spcPct val="0"/>
              </a:spcBef>
              <a:spcAft>
                <a:spcPct val="0"/>
              </a:spcAft>
              <a:defRPr sz="2000">
                <a:solidFill>
                  <a:schemeClr val="tx1"/>
                </a:solidFill>
                <a:latin typeface="Comic Sans MS" pitchFamily="66" charset="0"/>
              </a:defRPr>
            </a:lvl9pPr>
          </a:lstStyle>
          <a:p>
            <a:pPr algn="r" eaLnBrk="1" hangingPunct="1"/>
            <a:r>
              <a:rPr lang="it-IT" altLang="it-IT" sz="1200">
                <a:solidFill>
                  <a:srgbClr val="6666FF"/>
                </a:solidFill>
              </a:rPr>
              <a:t>Bozza del 18/04/2011</a:t>
            </a:r>
          </a:p>
        </p:txBody>
      </p:sp>
      <p:sp>
        <p:nvSpPr>
          <p:cNvPr id="4103" name="Text Box 11"/>
          <p:cNvSpPr txBox="1">
            <a:spLocks noChangeArrowheads="1"/>
          </p:cNvSpPr>
          <p:nvPr/>
        </p:nvSpPr>
        <p:spPr bwMode="auto">
          <a:xfrm>
            <a:off x="468313" y="692150"/>
            <a:ext cx="8064500"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Comic Sans MS" pitchFamily="66" charset="0"/>
              </a:defRPr>
            </a:lvl1pPr>
            <a:lvl2pPr marL="742950" indent="-285750" eaLnBrk="0" hangingPunct="0">
              <a:defRPr sz="2000">
                <a:solidFill>
                  <a:schemeClr val="tx1"/>
                </a:solidFill>
                <a:latin typeface="Comic Sans MS" pitchFamily="66" charset="0"/>
              </a:defRPr>
            </a:lvl2pPr>
            <a:lvl3pPr marL="1143000" indent="-228600" eaLnBrk="0" hangingPunct="0">
              <a:defRPr sz="2000">
                <a:solidFill>
                  <a:schemeClr val="tx1"/>
                </a:solidFill>
                <a:latin typeface="Comic Sans MS" pitchFamily="66" charset="0"/>
              </a:defRPr>
            </a:lvl3pPr>
            <a:lvl4pPr marL="1600200" indent="-228600" eaLnBrk="0" hangingPunct="0">
              <a:defRPr sz="2000">
                <a:solidFill>
                  <a:schemeClr val="tx1"/>
                </a:solidFill>
                <a:latin typeface="Comic Sans MS" pitchFamily="66" charset="0"/>
              </a:defRPr>
            </a:lvl4pPr>
            <a:lvl5pPr marL="2057400" indent="-228600" eaLnBrk="0" hangingPunct="0">
              <a:defRPr sz="2000">
                <a:solidFill>
                  <a:schemeClr val="tx1"/>
                </a:solidFill>
                <a:latin typeface="Comic Sans MS" pitchFamily="66" charset="0"/>
              </a:defRPr>
            </a:lvl5pPr>
            <a:lvl6pPr marL="2514600" indent="-228600" algn="ctr" eaLnBrk="0" fontAlgn="base" hangingPunct="0">
              <a:spcBef>
                <a:spcPct val="0"/>
              </a:spcBef>
              <a:spcAft>
                <a:spcPct val="0"/>
              </a:spcAft>
              <a:defRPr sz="2000">
                <a:solidFill>
                  <a:schemeClr val="tx1"/>
                </a:solidFill>
                <a:latin typeface="Comic Sans MS" pitchFamily="66" charset="0"/>
              </a:defRPr>
            </a:lvl6pPr>
            <a:lvl7pPr marL="2971800" indent="-228600" algn="ctr" eaLnBrk="0" fontAlgn="base" hangingPunct="0">
              <a:spcBef>
                <a:spcPct val="0"/>
              </a:spcBef>
              <a:spcAft>
                <a:spcPct val="0"/>
              </a:spcAft>
              <a:defRPr sz="2000">
                <a:solidFill>
                  <a:schemeClr val="tx1"/>
                </a:solidFill>
                <a:latin typeface="Comic Sans MS" pitchFamily="66" charset="0"/>
              </a:defRPr>
            </a:lvl7pPr>
            <a:lvl8pPr marL="3429000" indent="-228600" algn="ctr" eaLnBrk="0" fontAlgn="base" hangingPunct="0">
              <a:spcBef>
                <a:spcPct val="0"/>
              </a:spcBef>
              <a:spcAft>
                <a:spcPct val="0"/>
              </a:spcAft>
              <a:defRPr sz="2000">
                <a:solidFill>
                  <a:schemeClr val="tx1"/>
                </a:solidFill>
                <a:latin typeface="Comic Sans MS" pitchFamily="66" charset="0"/>
              </a:defRPr>
            </a:lvl8pPr>
            <a:lvl9pPr marL="3886200" indent="-228600" algn="ctr" eaLnBrk="0" fontAlgn="base" hangingPunct="0">
              <a:spcBef>
                <a:spcPct val="0"/>
              </a:spcBef>
              <a:spcAft>
                <a:spcPct val="0"/>
              </a:spcAft>
              <a:defRPr sz="2000">
                <a:solidFill>
                  <a:schemeClr val="tx1"/>
                </a:solidFill>
                <a:latin typeface="Comic Sans MS" pitchFamily="66" charset="0"/>
              </a:defRPr>
            </a:lvl9pPr>
          </a:lstStyle>
          <a:p>
            <a:pPr eaLnBrk="1" hangingPunct="1">
              <a:lnSpc>
                <a:spcPct val="130000"/>
              </a:lnSpc>
            </a:pPr>
            <a:r>
              <a:rPr lang="it-IT" altLang="it-IT" dirty="0" smtClean="0"/>
              <a:t>Stati Limite: D.M</a:t>
            </a:r>
            <a:r>
              <a:rPr lang="it-IT" altLang="it-IT" dirty="0"/>
              <a:t>. 14/01/2008 – Punto 3.2.1</a:t>
            </a:r>
          </a:p>
        </p:txBody>
      </p:sp>
      <p:pic>
        <p:nvPicPr>
          <p:cNvPr id="4104" name="Picture 29" descr="Diagonali chiare verso l'alt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850" y="1196975"/>
            <a:ext cx="8208963" cy="4924425"/>
          </a:xfrm>
          <a:prstGeom prst="rect">
            <a:avLst/>
          </a:prstGeom>
          <a:noFill/>
          <a:ln>
            <a:noFill/>
          </a:ln>
          <a:effectLst/>
          <a:extLst>
            <a:ext uri="{909E8E84-426E-40DD-AFC4-6F175D3DCCD1}">
              <a14:hiddenFill xmlns:a14="http://schemas.microsoft.com/office/drawing/2010/main">
                <a:solidFill>
                  <a:srgbClr val="0000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3380357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olo 1"/>
          <p:cNvSpPr>
            <a:spLocks noGrp="1"/>
          </p:cNvSpPr>
          <p:nvPr>
            <p:ph type="ctrTitle" idx="4294967295"/>
          </p:nvPr>
        </p:nvSpPr>
        <p:spPr>
          <a:xfrm>
            <a:off x="685800" y="44450"/>
            <a:ext cx="7772400" cy="727075"/>
          </a:xfrm>
        </p:spPr>
        <p:txBody>
          <a:bodyPr/>
          <a:lstStyle/>
          <a:p>
            <a:pPr eaLnBrk="1" hangingPunct="1"/>
            <a:r>
              <a:rPr lang="it-IT" sz="4000" b="1" smtClean="0">
                <a:latin typeface="Comic Sans MS" pitchFamily="66" charset="0"/>
              </a:rPr>
              <a:t>Definizioni</a:t>
            </a:r>
          </a:p>
        </p:txBody>
      </p:sp>
      <p:sp>
        <p:nvSpPr>
          <p:cNvPr id="10243" name="Sottotitolo 2"/>
          <p:cNvSpPr>
            <a:spLocks noGrp="1"/>
          </p:cNvSpPr>
          <p:nvPr>
            <p:ph type="subTitle" idx="4294967295"/>
          </p:nvPr>
        </p:nvSpPr>
        <p:spPr>
          <a:xfrm>
            <a:off x="336550" y="644525"/>
            <a:ext cx="8501063" cy="681038"/>
          </a:xfrm>
        </p:spPr>
        <p:txBody>
          <a:bodyPr/>
          <a:lstStyle/>
          <a:p>
            <a:pPr marL="0" indent="0" algn="ctr" eaLnBrk="1" hangingPunct="1">
              <a:buFont typeface="Arial" charset="0"/>
              <a:buNone/>
            </a:pPr>
            <a:r>
              <a:rPr lang="it-IT" sz="2400" smtClean="0">
                <a:latin typeface="Comic Sans MS" pitchFamily="66" charset="0"/>
              </a:rPr>
              <a:t>Obiettivi Prestazionali – Cenno al D.M. 14/01/2008</a:t>
            </a:r>
          </a:p>
        </p:txBody>
      </p:sp>
      <p:pic>
        <p:nvPicPr>
          <p:cNvPr id="10244" name="Picture 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282825"/>
            <a:ext cx="9144000" cy="229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5" name="Text Box 14"/>
          <p:cNvSpPr txBox="1">
            <a:spLocks noChangeArrowheads="1"/>
          </p:cNvSpPr>
          <p:nvPr/>
        </p:nvSpPr>
        <p:spPr bwMode="auto">
          <a:xfrm>
            <a:off x="65088" y="1244600"/>
            <a:ext cx="898525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eaLnBrk="1" hangingPunct="1"/>
            <a:r>
              <a:rPr lang="it-IT" sz="1600">
                <a:latin typeface="Comic Sans MS" pitchFamily="66" charset="0"/>
              </a:rPr>
              <a:t>Vengono definiti ed introdotti quattro Stati Limite (Obiettivi di Performance) per i quali l’azione è descritta da una certa </a:t>
            </a:r>
            <a:r>
              <a:rPr lang="it-IT" sz="1600" b="1">
                <a:latin typeface="Comic Sans MS" pitchFamily="66" charset="0"/>
              </a:rPr>
              <a:t>Probabilità di Superamento</a:t>
            </a:r>
            <a:r>
              <a:rPr lang="it-IT" sz="1600">
                <a:latin typeface="Comic Sans MS" pitchFamily="66" charset="0"/>
              </a:rPr>
              <a:t> P</a:t>
            </a:r>
            <a:r>
              <a:rPr lang="it-IT" sz="1600" baseline="-25000">
                <a:latin typeface="Comic Sans MS" pitchFamily="66" charset="0"/>
              </a:rPr>
              <a:t>VR</a:t>
            </a:r>
            <a:r>
              <a:rPr lang="it-IT" sz="1600">
                <a:latin typeface="Comic Sans MS" pitchFamily="66" charset="0"/>
              </a:rPr>
              <a:t> riferita ad un determinato </a:t>
            </a:r>
            <a:r>
              <a:rPr lang="it-IT" sz="1600" b="1">
                <a:latin typeface="Comic Sans MS" pitchFamily="66" charset="0"/>
              </a:rPr>
              <a:t>Periodo di Riferimento</a:t>
            </a:r>
            <a:r>
              <a:rPr lang="it-IT" sz="1600">
                <a:latin typeface="Comic Sans MS" pitchFamily="66" charset="0"/>
              </a:rPr>
              <a:t> V</a:t>
            </a:r>
            <a:r>
              <a:rPr lang="it-IT" sz="1600" baseline="-25000">
                <a:latin typeface="Comic Sans MS" pitchFamily="66" charset="0"/>
              </a:rPr>
              <a:t>R</a:t>
            </a:r>
            <a:r>
              <a:rPr lang="it-IT" sz="1600">
                <a:latin typeface="Comic Sans MS" pitchFamily="66" charset="0"/>
              </a:rPr>
              <a:t>.</a:t>
            </a:r>
          </a:p>
        </p:txBody>
      </p:sp>
      <p:sp>
        <p:nvSpPr>
          <p:cNvPr id="162831" name="Line 15"/>
          <p:cNvSpPr>
            <a:spLocks noChangeShapeType="1"/>
          </p:cNvSpPr>
          <p:nvPr/>
        </p:nvSpPr>
        <p:spPr bwMode="auto">
          <a:xfrm>
            <a:off x="6300788" y="3213100"/>
            <a:ext cx="0" cy="1223963"/>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it-IT"/>
          </a:p>
        </p:txBody>
      </p:sp>
      <p:sp>
        <p:nvSpPr>
          <p:cNvPr id="162832" name="Text Box 16"/>
          <p:cNvSpPr txBox="1">
            <a:spLocks noChangeArrowheads="1"/>
          </p:cNvSpPr>
          <p:nvPr/>
        </p:nvSpPr>
        <p:spPr bwMode="auto">
          <a:xfrm>
            <a:off x="6351588" y="3559175"/>
            <a:ext cx="2443162"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sz="1600">
                <a:solidFill>
                  <a:srgbClr val="FF0000"/>
                </a:solidFill>
                <a:latin typeface="Comic Sans MS" pitchFamily="66" charset="0"/>
              </a:rPr>
              <a:t>Probabilità decrescente</a:t>
            </a:r>
          </a:p>
          <a:p>
            <a:pPr eaLnBrk="1" hangingPunct="1"/>
            <a:r>
              <a:rPr lang="it-IT" sz="1600">
                <a:solidFill>
                  <a:srgbClr val="FF0000"/>
                </a:solidFill>
                <a:latin typeface="Comic Sans MS" pitchFamily="66" charset="0"/>
              </a:rPr>
              <a:t>Intensità crescente</a:t>
            </a:r>
          </a:p>
        </p:txBody>
      </p:sp>
      <p:sp>
        <p:nvSpPr>
          <p:cNvPr id="10248" name="Text Box 17"/>
          <p:cNvSpPr txBox="1">
            <a:spLocks noChangeArrowheads="1"/>
          </p:cNvSpPr>
          <p:nvPr/>
        </p:nvSpPr>
        <p:spPr bwMode="auto">
          <a:xfrm>
            <a:off x="49213" y="4868863"/>
            <a:ext cx="898525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eaLnBrk="1" hangingPunct="1"/>
            <a:r>
              <a:rPr lang="it-IT" sz="1600">
                <a:latin typeface="Comic Sans MS" pitchFamily="66" charset="0"/>
              </a:rPr>
              <a:t>Il Periodo di Riferimento VR dipende:</a:t>
            </a:r>
          </a:p>
          <a:p>
            <a:pPr algn="just" eaLnBrk="1" hangingPunct="1">
              <a:buFontTx/>
              <a:buChar char="-"/>
            </a:pPr>
            <a:r>
              <a:rPr lang="it-IT" sz="1600">
                <a:latin typeface="Comic Sans MS" pitchFamily="66" charset="0"/>
              </a:rPr>
              <a:t> dalla </a:t>
            </a:r>
            <a:r>
              <a:rPr lang="it-IT" sz="1600" b="1">
                <a:latin typeface="Comic Sans MS" pitchFamily="66" charset="0"/>
              </a:rPr>
              <a:t>Vita Nominale</a:t>
            </a:r>
            <a:r>
              <a:rPr lang="it-IT" sz="1600">
                <a:latin typeface="Comic Sans MS" pitchFamily="66" charset="0"/>
              </a:rPr>
              <a:t> V</a:t>
            </a:r>
            <a:r>
              <a:rPr lang="it-IT" sz="1600" baseline="-25000">
                <a:latin typeface="Comic Sans MS" pitchFamily="66" charset="0"/>
              </a:rPr>
              <a:t>N</a:t>
            </a:r>
            <a:r>
              <a:rPr lang="it-IT" sz="1600">
                <a:latin typeface="Comic Sans MS" pitchFamily="66" charset="0"/>
              </a:rPr>
              <a:t> della struttura;</a:t>
            </a:r>
          </a:p>
          <a:p>
            <a:pPr algn="just" eaLnBrk="1" hangingPunct="1">
              <a:buFontTx/>
              <a:buChar char="-"/>
            </a:pPr>
            <a:r>
              <a:rPr lang="it-IT" sz="1600">
                <a:latin typeface="Comic Sans MS" pitchFamily="66" charset="0"/>
              </a:rPr>
              <a:t> dalla </a:t>
            </a:r>
            <a:r>
              <a:rPr lang="it-IT" sz="1600" b="1">
                <a:latin typeface="Comic Sans MS" pitchFamily="66" charset="0"/>
              </a:rPr>
              <a:t>Categoria d’Uso</a:t>
            </a:r>
            <a:r>
              <a:rPr lang="it-IT" sz="1600">
                <a:latin typeface="Comic Sans MS" pitchFamily="66" charset="0"/>
              </a:rPr>
              <a:t> C</a:t>
            </a:r>
            <a:r>
              <a:rPr lang="it-IT" sz="1600" baseline="-25000">
                <a:latin typeface="Comic Sans MS" pitchFamily="66" charset="0"/>
              </a:rPr>
              <a:t>U</a:t>
            </a:r>
            <a:r>
              <a:rPr lang="it-IT" sz="1600">
                <a:latin typeface="Comic Sans MS" pitchFamily="66" charset="0"/>
              </a:rPr>
              <a:t> della struttura;</a:t>
            </a:r>
          </a:p>
        </p:txBody>
      </p:sp>
      <p:pic>
        <p:nvPicPr>
          <p:cNvPr id="10249" name="Picture 1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35375" y="6016625"/>
            <a:ext cx="1871663" cy="436563"/>
          </a:xfrm>
          <a:prstGeom prst="rect">
            <a:avLst/>
          </a:prstGeom>
          <a:noFill/>
          <a:ln w="38100">
            <a:solidFill>
              <a:srgbClr val="0000FF"/>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62831"/>
                                        </p:tgtEl>
                                        <p:attrNameLst>
                                          <p:attrName>style.visibility</p:attrName>
                                        </p:attrNameLst>
                                      </p:cBhvr>
                                      <p:to>
                                        <p:strVal val="visible"/>
                                      </p:to>
                                    </p:set>
                                    <p:animEffect transition="in" filter="strips(downLeft)">
                                      <p:cBhvr>
                                        <p:cTn id="7" dur="500"/>
                                        <p:tgtEl>
                                          <p:spTgt spid="162831"/>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62832"/>
                                        </p:tgtEl>
                                        <p:attrNameLst>
                                          <p:attrName>style.visibility</p:attrName>
                                        </p:attrNameLst>
                                      </p:cBhvr>
                                      <p:to>
                                        <p:strVal val="visible"/>
                                      </p:to>
                                    </p:set>
                                    <p:animEffect transition="in" filter="fade">
                                      <p:cBhvr>
                                        <p:cTn id="11" dur="2000"/>
                                        <p:tgtEl>
                                          <p:spTgt spid="1628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2831" grpId="0" animBg="1"/>
      <p:bldP spid="16283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olo 1"/>
          <p:cNvSpPr>
            <a:spLocks noGrp="1"/>
          </p:cNvSpPr>
          <p:nvPr>
            <p:ph type="ctrTitle" idx="4294967295"/>
          </p:nvPr>
        </p:nvSpPr>
        <p:spPr>
          <a:xfrm>
            <a:off x="685800" y="44450"/>
            <a:ext cx="7772400" cy="727075"/>
          </a:xfrm>
        </p:spPr>
        <p:txBody>
          <a:bodyPr/>
          <a:lstStyle/>
          <a:p>
            <a:pPr eaLnBrk="1" hangingPunct="1"/>
            <a:r>
              <a:rPr lang="it-IT" sz="4000" b="1" smtClean="0">
                <a:latin typeface="Comic Sans MS" pitchFamily="66" charset="0"/>
              </a:rPr>
              <a:t>Definizioni</a:t>
            </a:r>
          </a:p>
        </p:txBody>
      </p:sp>
      <p:sp>
        <p:nvSpPr>
          <p:cNvPr id="11267" name="Sottotitolo 2"/>
          <p:cNvSpPr>
            <a:spLocks noGrp="1"/>
          </p:cNvSpPr>
          <p:nvPr>
            <p:ph type="subTitle" idx="4294967295"/>
          </p:nvPr>
        </p:nvSpPr>
        <p:spPr>
          <a:xfrm>
            <a:off x="336550" y="644525"/>
            <a:ext cx="8501063" cy="681038"/>
          </a:xfrm>
        </p:spPr>
        <p:txBody>
          <a:bodyPr/>
          <a:lstStyle/>
          <a:p>
            <a:pPr marL="0" indent="0" algn="ctr" eaLnBrk="1" hangingPunct="1">
              <a:buFont typeface="Arial" charset="0"/>
              <a:buNone/>
            </a:pPr>
            <a:r>
              <a:rPr lang="it-IT" sz="2400" smtClean="0">
                <a:latin typeface="Comic Sans MS" pitchFamily="66" charset="0"/>
              </a:rPr>
              <a:t>Obiettivi Prestazionali – Cenno al D.M. 14/01/2008</a:t>
            </a:r>
          </a:p>
        </p:txBody>
      </p:sp>
      <p:sp>
        <p:nvSpPr>
          <p:cNvPr id="11268" name="Text Box 5"/>
          <p:cNvSpPr txBox="1">
            <a:spLocks noChangeArrowheads="1"/>
          </p:cNvSpPr>
          <p:nvPr/>
        </p:nvSpPr>
        <p:spPr bwMode="auto">
          <a:xfrm>
            <a:off x="65088" y="1244600"/>
            <a:ext cx="8985250"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eaLnBrk="1" hangingPunct="1"/>
            <a:r>
              <a:rPr lang="it-IT" sz="1600">
                <a:latin typeface="Comic Sans MS" pitchFamily="66" charset="0"/>
              </a:rPr>
              <a:t>Quanto alla </a:t>
            </a:r>
            <a:r>
              <a:rPr lang="it-IT" sz="1600" b="1">
                <a:latin typeface="Comic Sans MS" pitchFamily="66" charset="0"/>
              </a:rPr>
              <a:t>Vita Nominale V</a:t>
            </a:r>
            <a:r>
              <a:rPr lang="it-IT" sz="1600" b="1" baseline="-25000">
                <a:latin typeface="Comic Sans MS" pitchFamily="66" charset="0"/>
              </a:rPr>
              <a:t>N</a:t>
            </a:r>
            <a:r>
              <a:rPr lang="it-IT" sz="1600">
                <a:latin typeface="Comic Sans MS" pitchFamily="66" charset="0"/>
              </a:rPr>
              <a:t>, la seguente tabella detta dei valori massimi o minimi dipendenti dal tipo di opera.</a:t>
            </a:r>
          </a:p>
        </p:txBody>
      </p:sp>
      <p:pic>
        <p:nvPicPr>
          <p:cNvPr id="11269" name="Picture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844675"/>
            <a:ext cx="9144000" cy="175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0" name="Text Box 10"/>
          <p:cNvSpPr txBox="1">
            <a:spLocks noChangeArrowheads="1"/>
          </p:cNvSpPr>
          <p:nvPr/>
        </p:nvSpPr>
        <p:spPr bwMode="auto">
          <a:xfrm>
            <a:off x="63500" y="3716338"/>
            <a:ext cx="8985250"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eaLnBrk="1" hangingPunct="1"/>
            <a:r>
              <a:rPr lang="it-IT" sz="1600">
                <a:latin typeface="Comic Sans MS" pitchFamily="66" charset="0"/>
              </a:rPr>
              <a:t>La </a:t>
            </a:r>
            <a:r>
              <a:rPr lang="it-IT" sz="1600" b="1">
                <a:latin typeface="Comic Sans MS" pitchFamily="66" charset="0"/>
              </a:rPr>
              <a:t>Classe d’Uso C</a:t>
            </a:r>
            <a:r>
              <a:rPr lang="it-IT" sz="1600" b="1" baseline="-25000">
                <a:latin typeface="Comic Sans MS" pitchFamily="66" charset="0"/>
              </a:rPr>
              <a:t>U</a:t>
            </a:r>
            <a:r>
              <a:rPr lang="it-IT" sz="1600">
                <a:latin typeface="Comic Sans MS" pitchFamily="66" charset="0"/>
              </a:rPr>
              <a:t> è esclusivamente legata alla destinazione d’uso della stessa, con particolare riferimento al suo ruolo nelle operazioni di gestione dell’emergenza post-sisma.</a:t>
            </a:r>
          </a:p>
        </p:txBody>
      </p:sp>
      <p:pic>
        <p:nvPicPr>
          <p:cNvPr id="11271" name="Picture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0825" y="4760913"/>
            <a:ext cx="8642350" cy="1189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52" name="Picture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0825" y="1700213"/>
            <a:ext cx="8569325" cy="4481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5" fill="hold" nodeType="clickEffect">
                                  <p:stCondLst>
                                    <p:cond delay="0"/>
                                  </p:stCondLst>
                                  <p:childTnLst>
                                    <p:set>
                                      <p:cBhvr>
                                        <p:cTn id="6" dur="1" fill="hold">
                                          <p:stCondLst>
                                            <p:cond delay="0"/>
                                          </p:stCondLst>
                                        </p:cTn>
                                        <p:tgtEl>
                                          <p:spTgt spid="163852"/>
                                        </p:tgtEl>
                                        <p:attrNameLst>
                                          <p:attrName>style.visibility</p:attrName>
                                        </p:attrNameLst>
                                      </p:cBhvr>
                                      <p:to>
                                        <p:strVal val="visible"/>
                                      </p:to>
                                    </p:set>
                                    <p:animEffect transition="in" filter="checkerboard(down)">
                                      <p:cBhvr>
                                        <p:cTn id="7" dur="1000"/>
                                        <p:tgtEl>
                                          <p:spTgt spid="163852"/>
                                        </p:tgtEl>
                                      </p:cBhvr>
                                    </p:animEffect>
                                  </p:childTnLst>
                                  <p:subTnLst>
                                    <p:set>
                                      <p:cBhvr override="childStyle">
                                        <p:cTn dur="1" fill="hold" display="0" masterRel="nextClick" afterEffect="1"/>
                                        <p:tgtEl>
                                          <p:spTgt spid="163852"/>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olo 1"/>
          <p:cNvSpPr>
            <a:spLocks noGrp="1"/>
          </p:cNvSpPr>
          <p:nvPr>
            <p:ph type="ctrTitle" idx="4294967295"/>
          </p:nvPr>
        </p:nvSpPr>
        <p:spPr>
          <a:xfrm>
            <a:off x="685800" y="44450"/>
            <a:ext cx="7772400" cy="727075"/>
          </a:xfrm>
        </p:spPr>
        <p:txBody>
          <a:bodyPr/>
          <a:lstStyle/>
          <a:p>
            <a:pPr eaLnBrk="1" hangingPunct="1"/>
            <a:r>
              <a:rPr lang="it-IT" sz="4000" b="1" smtClean="0">
                <a:latin typeface="Comic Sans MS" pitchFamily="66" charset="0"/>
              </a:rPr>
              <a:t>Definizioni</a:t>
            </a:r>
          </a:p>
        </p:txBody>
      </p:sp>
      <p:sp>
        <p:nvSpPr>
          <p:cNvPr id="12291" name="Sottotitolo 2"/>
          <p:cNvSpPr>
            <a:spLocks noGrp="1"/>
          </p:cNvSpPr>
          <p:nvPr>
            <p:ph type="subTitle" idx="4294967295"/>
          </p:nvPr>
        </p:nvSpPr>
        <p:spPr>
          <a:xfrm>
            <a:off x="336550" y="644525"/>
            <a:ext cx="8501063" cy="681038"/>
          </a:xfrm>
        </p:spPr>
        <p:txBody>
          <a:bodyPr/>
          <a:lstStyle/>
          <a:p>
            <a:pPr marL="0" indent="0" algn="ctr" eaLnBrk="1" hangingPunct="1">
              <a:buFont typeface="Arial" charset="0"/>
              <a:buNone/>
            </a:pPr>
            <a:r>
              <a:rPr lang="it-IT" sz="2400" smtClean="0">
                <a:latin typeface="Comic Sans MS" pitchFamily="66" charset="0"/>
              </a:rPr>
              <a:t>Obiettivi Prestazionali – Cenno al D.M. 14/01/2008</a:t>
            </a:r>
          </a:p>
        </p:txBody>
      </p:sp>
      <p:sp>
        <p:nvSpPr>
          <p:cNvPr id="12292" name="Text Box 5"/>
          <p:cNvSpPr txBox="1">
            <a:spLocks noChangeArrowheads="1"/>
          </p:cNvSpPr>
          <p:nvPr/>
        </p:nvSpPr>
        <p:spPr bwMode="auto">
          <a:xfrm>
            <a:off x="65088" y="1196975"/>
            <a:ext cx="8985250"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eaLnBrk="1" hangingPunct="1"/>
            <a:r>
              <a:rPr lang="it-IT" sz="1600">
                <a:latin typeface="Comic Sans MS" pitchFamily="66" charset="0"/>
              </a:rPr>
              <a:t>In alternativa, l’azione sismica può essere definita in termini di </a:t>
            </a:r>
            <a:r>
              <a:rPr lang="it-IT" sz="1600" b="1">
                <a:latin typeface="Comic Sans MS" pitchFamily="66" charset="0"/>
              </a:rPr>
              <a:t>Periodo di Ritorno</a:t>
            </a:r>
            <a:r>
              <a:rPr lang="it-IT" sz="1600">
                <a:latin typeface="Comic Sans MS" pitchFamily="66" charset="0"/>
              </a:rPr>
              <a:t> T</a:t>
            </a:r>
            <a:r>
              <a:rPr lang="it-IT" sz="1600" baseline="-25000">
                <a:latin typeface="Comic Sans MS" pitchFamily="66" charset="0"/>
              </a:rPr>
              <a:t>R</a:t>
            </a:r>
            <a:r>
              <a:rPr lang="it-IT" sz="1600">
                <a:latin typeface="Comic Sans MS" pitchFamily="66" charset="0"/>
              </a:rPr>
              <a:t> che è intimamente legato ai due parametri V</a:t>
            </a:r>
            <a:r>
              <a:rPr lang="it-IT" sz="1600" baseline="-25000">
                <a:latin typeface="Comic Sans MS" pitchFamily="66" charset="0"/>
              </a:rPr>
              <a:t>R</a:t>
            </a:r>
            <a:r>
              <a:rPr lang="it-IT" sz="1600">
                <a:latin typeface="Comic Sans MS" pitchFamily="66" charset="0"/>
              </a:rPr>
              <a:t> e P</a:t>
            </a:r>
            <a:r>
              <a:rPr lang="it-IT" sz="1600" baseline="-25000">
                <a:latin typeface="Comic Sans MS" pitchFamily="66" charset="0"/>
              </a:rPr>
              <a:t>VR</a:t>
            </a:r>
            <a:r>
              <a:rPr lang="it-IT" sz="1600">
                <a:latin typeface="Comic Sans MS" pitchFamily="66" charset="0"/>
              </a:rPr>
              <a:t> definiti in precedenza:</a:t>
            </a:r>
          </a:p>
        </p:txBody>
      </p:sp>
      <p:pic>
        <p:nvPicPr>
          <p:cNvPr id="12293" name="Picture 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5963" y="3141663"/>
            <a:ext cx="2174875" cy="1063625"/>
          </a:xfrm>
          <a:prstGeom prst="rect">
            <a:avLst/>
          </a:prstGeom>
          <a:noFill/>
          <a:ln w="3175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12294" name="Picture 1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8313" y="1698625"/>
            <a:ext cx="8305800" cy="515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olo 1"/>
          <p:cNvSpPr>
            <a:spLocks noGrp="1"/>
          </p:cNvSpPr>
          <p:nvPr>
            <p:ph type="ctrTitle" idx="4294967295"/>
          </p:nvPr>
        </p:nvSpPr>
        <p:spPr>
          <a:xfrm>
            <a:off x="685800" y="44450"/>
            <a:ext cx="7772400" cy="727075"/>
          </a:xfrm>
        </p:spPr>
        <p:txBody>
          <a:bodyPr/>
          <a:lstStyle/>
          <a:p>
            <a:pPr eaLnBrk="1" hangingPunct="1"/>
            <a:r>
              <a:rPr lang="it-IT" sz="4000" b="1" smtClean="0">
                <a:latin typeface="Comic Sans MS" pitchFamily="66" charset="0"/>
              </a:rPr>
              <a:t>Definizioni</a:t>
            </a:r>
          </a:p>
        </p:txBody>
      </p:sp>
      <p:sp>
        <p:nvSpPr>
          <p:cNvPr id="13315" name="Sottotitolo 2"/>
          <p:cNvSpPr>
            <a:spLocks noGrp="1"/>
          </p:cNvSpPr>
          <p:nvPr>
            <p:ph type="subTitle" idx="4294967295"/>
          </p:nvPr>
        </p:nvSpPr>
        <p:spPr>
          <a:xfrm>
            <a:off x="336550" y="644525"/>
            <a:ext cx="8501063" cy="681038"/>
          </a:xfrm>
        </p:spPr>
        <p:txBody>
          <a:bodyPr/>
          <a:lstStyle/>
          <a:p>
            <a:pPr marL="0" indent="0" algn="ctr" eaLnBrk="1" hangingPunct="1">
              <a:buFont typeface="Arial" charset="0"/>
              <a:buNone/>
            </a:pPr>
            <a:r>
              <a:rPr lang="it-IT" sz="2400" smtClean="0">
                <a:latin typeface="Comic Sans MS" pitchFamily="66" charset="0"/>
              </a:rPr>
              <a:t>Obiettivi Prestazionali – Cenno al D.M. 14/01/2008</a:t>
            </a:r>
          </a:p>
        </p:txBody>
      </p:sp>
      <p:sp>
        <p:nvSpPr>
          <p:cNvPr id="13316" name="Text Box 4"/>
          <p:cNvSpPr txBox="1">
            <a:spLocks noChangeArrowheads="1"/>
          </p:cNvSpPr>
          <p:nvPr/>
        </p:nvSpPr>
        <p:spPr bwMode="auto">
          <a:xfrm>
            <a:off x="65088" y="1196975"/>
            <a:ext cx="898525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eaLnBrk="1" hangingPunct="1"/>
            <a:r>
              <a:rPr lang="it-IT" sz="1600">
                <a:latin typeface="Comic Sans MS" pitchFamily="66" charset="0"/>
              </a:rPr>
              <a:t>Definito il Periodo di Ritorno T</a:t>
            </a:r>
            <a:r>
              <a:rPr lang="it-IT" sz="1600" baseline="-25000">
                <a:latin typeface="Comic Sans MS" pitchFamily="66" charset="0"/>
              </a:rPr>
              <a:t>R</a:t>
            </a:r>
            <a:r>
              <a:rPr lang="it-IT" sz="1600">
                <a:latin typeface="Comic Sans MS" pitchFamily="66" charset="0"/>
              </a:rPr>
              <a:t> per l’azione sismica da considerare nelle verifiche rispetto al generico Stato Limite SL, si possono assumere i parametri significativi dell’azione sismica attesa con riferimento ad un Suolo di Categoria A (Suolo Rigido)</a:t>
            </a:r>
          </a:p>
        </p:txBody>
      </p:sp>
      <p:pic>
        <p:nvPicPr>
          <p:cNvPr id="13317"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205038"/>
            <a:ext cx="9144000" cy="66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8" name="Text Box 8"/>
          <p:cNvSpPr txBox="1">
            <a:spLocks noChangeArrowheads="1"/>
          </p:cNvSpPr>
          <p:nvPr/>
        </p:nvSpPr>
        <p:spPr bwMode="auto">
          <a:xfrm>
            <a:off x="65088" y="3716338"/>
            <a:ext cx="3930650" cy="253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eaLnBrk="1" hangingPunct="1"/>
            <a:r>
              <a:rPr lang="it-IT" sz="1600">
                <a:latin typeface="Comic Sans MS" pitchFamily="66" charset="0"/>
              </a:rPr>
              <a:t>I parametri che possono desumersi sono:</a:t>
            </a:r>
          </a:p>
          <a:p>
            <a:pPr algn="just" eaLnBrk="1" hangingPunct="1"/>
            <a:endParaRPr lang="it-IT" sz="1600">
              <a:latin typeface="Comic Sans MS" pitchFamily="66" charset="0"/>
            </a:endParaRPr>
          </a:p>
          <a:p>
            <a:pPr algn="just" eaLnBrk="1" hangingPunct="1">
              <a:buFontTx/>
              <a:buChar char="-"/>
            </a:pPr>
            <a:r>
              <a:rPr lang="it-IT" sz="1600">
                <a:solidFill>
                  <a:srgbClr val="FF0000"/>
                </a:solidFill>
                <a:latin typeface="Comic Sans MS" pitchFamily="66" charset="0"/>
              </a:rPr>
              <a:t> La massima accelerazione attesa al suolo a</a:t>
            </a:r>
            <a:r>
              <a:rPr lang="it-IT" sz="1600" baseline="-25000">
                <a:solidFill>
                  <a:srgbClr val="FF0000"/>
                </a:solidFill>
                <a:latin typeface="Comic Sans MS" pitchFamily="66" charset="0"/>
              </a:rPr>
              <a:t>g</a:t>
            </a:r>
            <a:r>
              <a:rPr lang="it-IT" sz="1600">
                <a:solidFill>
                  <a:srgbClr val="FF0000"/>
                </a:solidFill>
                <a:latin typeface="Comic Sans MS" pitchFamily="66" charset="0"/>
              </a:rPr>
              <a:t>;</a:t>
            </a:r>
          </a:p>
          <a:p>
            <a:pPr algn="just" eaLnBrk="1" hangingPunct="1"/>
            <a:endParaRPr lang="it-IT" sz="1600">
              <a:solidFill>
                <a:srgbClr val="FF0000"/>
              </a:solidFill>
              <a:latin typeface="Comic Sans MS" pitchFamily="66" charset="0"/>
            </a:endParaRPr>
          </a:p>
          <a:p>
            <a:pPr algn="just" eaLnBrk="1" hangingPunct="1">
              <a:buFontTx/>
              <a:buChar char="-"/>
            </a:pPr>
            <a:r>
              <a:rPr lang="it-IT" sz="1600">
                <a:solidFill>
                  <a:srgbClr val="008000"/>
                </a:solidFill>
                <a:latin typeface="Comic Sans MS" pitchFamily="66" charset="0"/>
              </a:rPr>
              <a:t> Il valore del periodo T</a:t>
            </a:r>
            <a:r>
              <a:rPr lang="it-IT" sz="1600" baseline="-25000">
                <a:solidFill>
                  <a:srgbClr val="008000"/>
                </a:solidFill>
                <a:latin typeface="Comic Sans MS" pitchFamily="66" charset="0"/>
              </a:rPr>
              <a:t>C</a:t>
            </a:r>
            <a:r>
              <a:rPr lang="it-IT" sz="1600">
                <a:solidFill>
                  <a:srgbClr val="008000"/>
                </a:solidFill>
                <a:latin typeface="Comic Sans MS" pitchFamily="66" charset="0"/>
              </a:rPr>
              <a:t>* di inizio del ramo a pseudo-velocità costante;</a:t>
            </a:r>
          </a:p>
          <a:p>
            <a:pPr algn="just" eaLnBrk="1" hangingPunct="1">
              <a:buFontTx/>
              <a:buChar char="-"/>
            </a:pPr>
            <a:endParaRPr lang="it-IT" sz="1600">
              <a:solidFill>
                <a:srgbClr val="008000"/>
              </a:solidFill>
              <a:latin typeface="Comic Sans MS" pitchFamily="66" charset="0"/>
            </a:endParaRPr>
          </a:p>
          <a:p>
            <a:pPr algn="just" eaLnBrk="1" hangingPunct="1">
              <a:buFontTx/>
              <a:buChar char="-"/>
            </a:pPr>
            <a:r>
              <a:rPr lang="it-IT" sz="1600">
                <a:solidFill>
                  <a:schemeClr val="hlink"/>
                </a:solidFill>
                <a:latin typeface="Comic Sans MS" pitchFamily="66" charset="0"/>
              </a:rPr>
              <a:t> Il valore del fattore amplificatico F</a:t>
            </a:r>
            <a:r>
              <a:rPr lang="it-IT" sz="1600" baseline="-25000">
                <a:solidFill>
                  <a:schemeClr val="hlink"/>
                </a:solidFill>
                <a:latin typeface="Comic Sans MS" pitchFamily="66" charset="0"/>
              </a:rPr>
              <a:t>o</a:t>
            </a:r>
            <a:r>
              <a:rPr lang="it-IT" sz="1600">
                <a:solidFill>
                  <a:schemeClr val="hlink"/>
                </a:solidFill>
                <a:latin typeface="Comic Sans MS" pitchFamily="66" charset="0"/>
              </a:rPr>
              <a:t>;</a:t>
            </a:r>
          </a:p>
        </p:txBody>
      </p:sp>
      <p:pic>
        <p:nvPicPr>
          <p:cNvPr id="13319" name="Picture 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79838" y="3559175"/>
            <a:ext cx="5354637" cy="332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20" name="Oval 10"/>
          <p:cNvSpPr>
            <a:spLocks noChangeArrowheads="1"/>
          </p:cNvSpPr>
          <p:nvPr/>
        </p:nvSpPr>
        <p:spPr bwMode="auto">
          <a:xfrm>
            <a:off x="4371975" y="5286375"/>
            <a:ext cx="142875" cy="144463"/>
          </a:xfrm>
          <a:prstGeom prst="ellipse">
            <a:avLst/>
          </a:prstGeom>
          <a:solidFill>
            <a:srgbClr val="FF0000"/>
          </a:solidFill>
          <a:ln w="9525">
            <a:solidFill>
              <a:srgbClr val="FF0000"/>
            </a:solidFill>
            <a:round/>
            <a:headEnd/>
            <a:tailEnd/>
          </a:ln>
        </p:spPr>
        <p:txBody>
          <a:bodyPr wrap="none" anchor="ctr"/>
          <a:lstStyle/>
          <a:p>
            <a:endParaRPr lang="it-IT"/>
          </a:p>
        </p:txBody>
      </p:sp>
      <p:sp>
        <p:nvSpPr>
          <p:cNvPr id="13321" name="Line 11"/>
          <p:cNvSpPr>
            <a:spLocks noChangeShapeType="1"/>
          </p:cNvSpPr>
          <p:nvPr/>
        </p:nvSpPr>
        <p:spPr bwMode="auto">
          <a:xfrm flipV="1">
            <a:off x="4716463" y="3976688"/>
            <a:ext cx="0" cy="1403350"/>
          </a:xfrm>
          <a:prstGeom prst="line">
            <a:avLst/>
          </a:prstGeom>
          <a:noFill/>
          <a:ln w="25400">
            <a:solidFill>
              <a:srgbClr val="0000FF"/>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it-IT"/>
          </a:p>
        </p:txBody>
      </p:sp>
      <p:sp>
        <p:nvSpPr>
          <p:cNvPr id="13322" name="Line 12"/>
          <p:cNvSpPr>
            <a:spLocks noChangeShapeType="1"/>
          </p:cNvSpPr>
          <p:nvPr/>
        </p:nvSpPr>
        <p:spPr bwMode="auto">
          <a:xfrm>
            <a:off x="4887913" y="3948113"/>
            <a:ext cx="0" cy="2339975"/>
          </a:xfrm>
          <a:prstGeom prst="line">
            <a:avLst/>
          </a:prstGeom>
          <a:noFill/>
          <a:ln w="25400">
            <a:solidFill>
              <a:srgbClr val="008000"/>
            </a:solidFill>
            <a:prstDash val="dash"/>
            <a:round/>
            <a:headEnd/>
            <a:tailEnd/>
          </a:ln>
          <a:extLst>
            <a:ext uri="{909E8E84-426E-40DD-AFC4-6F175D3DCCD1}">
              <a14:hiddenFill xmlns:a14="http://schemas.microsoft.com/office/drawing/2010/main">
                <a:noFill/>
              </a14:hiddenFill>
            </a:ext>
          </a:extLst>
        </p:spPr>
        <p:txBody>
          <a:bodyPr/>
          <a:lstStyle/>
          <a:p>
            <a:endParaRPr lang="it-IT"/>
          </a:p>
        </p:txBody>
      </p:sp>
      <p:sp>
        <p:nvSpPr>
          <p:cNvPr id="13323" name="Oval 13"/>
          <p:cNvSpPr>
            <a:spLocks noChangeArrowheads="1"/>
          </p:cNvSpPr>
          <p:nvPr/>
        </p:nvSpPr>
        <p:spPr bwMode="auto">
          <a:xfrm>
            <a:off x="4824413" y="6237288"/>
            <a:ext cx="107950" cy="107950"/>
          </a:xfrm>
          <a:prstGeom prst="ellipse">
            <a:avLst/>
          </a:prstGeom>
          <a:solidFill>
            <a:srgbClr val="008000"/>
          </a:solidFill>
          <a:ln w="9525">
            <a:solidFill>
              <a:srgbClr val="008000"/>
            </a:solidFill>
            <a:round/>
            <a:headEnd/>
            <a:tailEnd/>
          </a:ln>
        </p:spPr>
        <p:txBody>
          <a:bodyPr wrap="none" anchor="ctr"/>
          <a:lstStyle/>
          <a:p>
            <a:endParaRPr lang="it-IT"/>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olo 1"/>
          <p:cNvSpPr>
            <a:spLocks noGrp="1"/>
          </p:cNvSpPr>
          <p:nvPr>
            <p:ph type="ctrTitle" idx="4294967295"/>
          </p:nvPr>
        </p:nvSpPr>
        <p:spPr>
          <a:xfrm>
            <a:off x="685800" y="44450"/>
            <a:ext cx="7772400" cy="727075"/>
          </a:xfrm>
        </p:spPr>
        <p:txBody>
          <a:bodyPr/>
          <a:lstStyle/>
          <a:p>
            <a:pPr eaLnBrk="1" hangingPunct="1"/>
            <a:r>
              <a:rPr lang="it-IT" sz="4000" b="1" smtClean="0">
                <a:latin typeface="Comic Sans MS" pitchFamily="66" charset="0"/>
              </a:rPr>
              <a:t>Definizioni</a:t>
            </a:r>
          </a:p>
        </p:txBody>
      </p:sp>
      <p:sp>
        <p:nvSpPr>
          <p:cNvPr id="14339" name="Sottotitolo 2"/>
          <p:cNvSpPr>
            <a:spLocks noGrp="1"/>
          </p:cNvSpPr>
          <p:nvPr>
            <p:ph type="subTitle" idx="4294967295"/>
          </p:nvPr>
        </p:nvSpPr>
        <p:spPr>
          <a:xfrm>
            <a:off x="336550" y="644525"/>
            <a:ext cx="8501063" cy="681038"/>
          </a:xfrm>
        </p:spPr>
        <p:txBody>
          <a:bodyPr/>
          <a:lstStyle/>
          <a:p>
            <a:pPr marL="0" indent="0" algn="ctr" eaLnBrk="1" hangingPunct="1">
              <a:buFont typeface="Arial" charset="0"/>
              <a:buNone/>
            </a:pPr>
            <a:r>
              <a:rPr lang="it-IT" sz="2400" smtClean="0">
                <a:latin typeface="Comic Sans MS" pitchFamily="66" charset="0"/>
              </a:rPr>
              <a:t>Obiettivi Prestazionali – Cenno al D.M. 14/01/2008</a:t>
            </a:r>
          </a:p>
        </p:txBody>
      </p:sp>
      <p:sp>
        <p:nvSpPr>
          <p:cNvPr id="14340" name="Text Box 4"/>
          <p:cNvSpPr txBox="1">
            <a:spLocks noChangeArrowheads="1"/>
          </p:cNvSpPr>
          <p:nvPr/>
        </p:nvSpPr>
        <p:spPr bwMode="auto">
          <a:xfrm>
            <a:off x="65088" y="1196975"/>
            <a:ext cx="898525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eaLnBrk="1" hangingPunct="1"/>
            <a:r>
              <a:rPr lang="it-IT" sz="1600">
                <a:latin typeface="Comic Sans MS" pitchFamily="66" charset="0"/>
              </a:rPr>
              <a:t>La Categoria di Suolo modifica le ascisse (i periodi di riferimento) e le ordinate (i valori di pseuso-accelerazione) sulla base di relazioni che sono sempre funzione dei suddetti tre parametri:</a:t>
            </a:r>
          </a:p>
        </p:txBody>
      </p:sp>
      <p:pic>
        <p:nvPicPr>
          <p:cNvPr id="14341" name="Picture 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8663" y="2065338"/>
            <a:ext cx="7686675" cy="273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6924" name="Picture 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4213" y="3284538"/>
            <a:ext cx="7724775" cy="331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166924"/>
                                        </p:tgtEl>
                                        <p:attrNameLst>
                                          <p:attrName>style.visibility</p:attrName>
                                        </p:attrNameLst>
                                      </p:cBhvr>
                                      <p:to>
                                        <p:strVal val="visible"/>
                                      </p:to>
                                    </p:set>
                                    <p:animEffect transition="in" filter="checkerboard(across)">
                                      <p:cBhvr>
                                        <p:cTn id="7" dur="500"/>
                                        <p:tgtEl>
                                          <p:spTgt spid="1669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olo 1"/>
          <p:cNvSpPr>
            <a:spLocks noGrp="1"/>
          </p:cNvSpPr>
          <p:nvPr>
            <p:ph type="ctrTitle" idx="4294967295"/>
          </p:nvPr>
        </p:nvSpPr>
        <p:spPr>
          <a:xfrm>
            <a:off x="685800" y="44450"/>
            <a:ext cx="7772400" cy="727075"/>
          </a:xfrm>
        </p:spPr>
        <p:txBody>
          <a:bodyPr/>
          <a:lstStyle/>
          <a:p>
            <a:pPr eaLnBrk="1" hangingPunct="1"/>
            <a:r>
              <a:rPr lang="it-IT" sz="4000" b="1" smtClean="0">
                <a:latin typeface="Comic Sans MS" pitchFamily="66" charset="0"/>
              </a:rPr>
              <a:t>Definizioni</a:t>
            </a:r>
          </a:p>
        </p:txBody>
      </p:sp>
      <p:sp>
        <p:nvSpPr>
          <p:cNvPr id="15363" name="Sottotitolo 2"/>
          <p:cNvSpPr>
            <a:spLocks noGrp="1"/>
          </p:cNvSpPr>
          <p:nvPr>
            <p:ph type="subTitle" idx="4294967295"/>
          </p:nvPr>
        </p:nvSpPr>
        <p:spPr>
          <a:xfrm>
            <a:off x="336550" y="644525"/>
            <a:ext cx="8501063" cy="681038"/>
          </a:xfrm>
        </p:spPr>
        <p:txBody>
          <a:bodyPr/>
          <a:lstStyle/>
          <a:p>
            <a:pPr marL="0" indent="0" algn="ctr" eaLnBrk="1" hangingPunct="1">
              <a:buFont typeface="Arial" charset="0"/>
              <a:buNone/>
            </a:pPr>
            <a:r>
              <a:rPr lang="it-IT" sz="2400" smtClean="0">
                <a:latin typeface="Comic Sans MS" pitchFamily="66" charset="0"/>
              </a:rPr>
              <a:t>Obiettivi Prestazionali – Cenno al D.M. 14/01/2008</a:t>
            </a:r>
          </a:p>
        </p:txBody>
      </p:sp>
      <p:sp>
        <p:nvSpPr>
          <p:cNvPr id="15364" name="Text Box 7"/>
          <p:cNvSpPr txBox="1">
            <a:spLocks noChangeArrowheads="1"/>
          </p:cNvSpPr>
          <p:nvPr/>
        </p:nvSpPr>
        <p:spPr bwMode="auto">
          <a:xfrm>
            <a:off x="65088" y="1196975"/>
            <a:ext cx="89852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eaLnBrk="1" hangingPunct="1"/>
            <a:r>
              <a:rPr lang="it-IT" sz="1600">
                <a:latin typeface="Comic Sans MS" pitchFamily="66" charset="0"/>
              </a:rPr>
              <a:t>Confronto in termini di Spettro elastico con riferimento al comune di </a:t>
            </a:r>
            <a:r>
              <a:rPr lang="it-IT" sz="1600" b="1">
                <a:latin typeface="Comic Sans MS" pitchFamily="66" charset="0"/>
              </a:rPr>
              <a:t>Vallo della Lucania</a:t>
            </a:r>
            <a:r>
              <a:rPr lang="it-IT" sz="1600">
                <a:latin typeface="Comic Sans MS" pitchFamily="66" charset="0"/>
              </a:rPr>
              <a:t>.</a:t>
            </a:r>
          </a:p>
        </p:txBody>
      </p:sp>
      <p:sp>
        <p:nvSpPr>
          <p:cNvPr id="15365" name="Text Box 9"/>
          <p:cNvSpPr txBox="1">
            <a:spLocks noChangeArrowheads="1"/>
          </p:cNvSpPr>
          <p:nvPr/>
        </p:nvSpPr>
        <p:spPr bwMode="auto">
          <a:xfrm>
            <a:off x="107950" y="1797050"/>
            <a:ext cx="43116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b="1">
                <a:latin typeface="Comic Sans MS" pitchFamily="66" charset="0"/>
              </a:rPr>
              <a:t>D.M. 14/01/2008 – S.L.V. (T</a:t>
            </a:r>
            <a:r>
              <a:rPr lang="it-IT" b="1" baseline="-25000">
                <a:latin typeface="Comic Sans MS" pitchFamily="66" charset="0"/>
              </a:rPr>
              <a:t>R</a:t>
            </a:r>
            <a:r>
              <a:rPr lang="it-IT" b="1">
                <a:latin typeface="Comic Sans MS" pitchFamily="66" charset="0"/>
              </a:rPr>
              <a:t>=475)</a:t>
            </a:r>
          </a:p>
        </p:txBody>
      </p:sp>
      <p:sp>
        <p:nvSpPr>
          <p:cNvPr id="15366" name="Text Box 10"/>
          <p:cNvSpPr txBox="1">
            <a:spLocks noChangeArrowheads="1"/>
          </p:cNvSpPr>
          <p:nvPr/>
        </p:nvSpPr>
        <p:spPr bwMode="auto">
          <a:xfrm>
            <a:off x="4716463" y="1801813"/>
            <a:ext cx="44069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b="1">
                <a:latin typeface="Comic Sans MS" pitchFamily="66" charset="0"/>
              </a:rPr>
              <a:t>O.P.C.M. 3274/03 – S.L.U. (T</a:t>
            </a:r>
            <a:r>
              <a:rPr lang="it-IT" b="1" baseline="-25000">
                <a:latin typeface="Comic Sans MS" pitchFamily="66" charset="0"/>
              </a:rPr>
              <a:t>R</a:t>
            </a:r>
            <a:r>
              <a:rPr lang="it-IT" b="1">
                <a:latin typeface="Comic Sans MS" pitchFamily="66" charset="0"/>
              </a:rPr>
              <a:t>=475)</a:t>
            </a:r>
          </a:p>
        </p:txBody>
      </p:sp>
      <p:pic>
        <p:nvPicPr>
          <p:cNvPr id="15367" name="Picture 1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41838" y="2290763"/>
            <a:ext cx="4498975" cy="279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8" name="Picture 1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988" y="2303463"/>
            <a:ext cx="4498975" cy="279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7949" name="Line 13"/>
          <p:cNvSpPr>
            <a:spLocks noChangeShapeType="1"/>
          </p:cNvSpPr>
          <p:nvPr/>
        </p:nvSpPr>
        <p:spPr bwMode="auto">
          <a:xfrm>
            <a:off x="255588" y="3548063"/>
            <a:ext cx="8637587" cy="0"/>
          </a:xfrm>
          <a:prstGeom prst="line">
            <a:avLst/>
          </a:prstGeom>
          <a:noFill/>
          <a:ln w="25400">
            <a:solidFill>
              <a:srgbClr val="FF0000"/>
            </a:solidFill>
            <a:prstDash val="dash"/>
            <a:round/>
            <a:headEnd/>
            <a:tailEnd/>
          </a:ln>
          <a:extLst>
            <a:ext uri="{909E8E84-426E-40DD-AFC4-6F175D3DCCD1}">
              <a14:hiddenFill xmlns:a14="http://schemas.microsoft.com/office/drawing/2010/main">
                <a:noFill/>
              </a14:hiddenFill>
            </a:ext>
          </a:extLst>
        </p:spPr>
        <p:txBody>
          <a:bodyPr/>
          <a:lstStyle/>
          <a:p>
            <a:endParaRPr lang="it-IT"/>
          </a:p>
        </p:txBody>
      </p:sp>
      <p:sp>
        <p:nvSpPr>
          <p:cNvPr id="15370" name="Rectangle 14"/>
          <p:cNvSpPr>
            <a:spLocks noChangeArrowheads="1"/>
          </p:cNvSpPr>
          <p:nvPr/>
        </p:nvSpPr>
        <p:spPr bwMode="auto">
          <a:xfrm>
            <a:off x="508000" y="5972175"/>
            <a:ext cx="8240713"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it-IT" sz="1600">
                <a:latin typeface="Comic Sans MS" pitchFamily="66" charset="0"/>
                <a:hlinkClick r:id="rId4"/>
              </a:rPr>
              <a:t>http://www.cslp.it/cslp/index.php?option=com_content&amp;task=view&amp;id=74&amp;Itemid=20</a:t>
            </a:r>
            <a:endParaRPr lang="it-IT" sz="1600">
              <a:latin typeface="Comic Sans MS" pitchFamily="66" charset="0"/>
            </a:endParaRPr>
          </a:p>
        </p:txBody>
      </p:sp>
      <p:sp>
        <p:nvSpPr>
          <p:cNvPr id="15371" name="Text Box 15"/>
          <p:cNvSpPr txBox="1">
            <a:spLocks noChangeArrowheads="1"/>
          </p:cNvSpPr>
          <p:nvPr/>
        </p:nvSpPr>
        <p:spPr bwMode="auto">
          <a:xfrm>
            <a:off x="49213" y="5516563"/>
            <a:ext cx="3946525"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eaLnBrk="1" hangingPunct="1"/>
            <a:r>
              <a:rPr lang="it-IT" sz="1600">
                <a:latin typeface="Comic Sans MS" pitchFamily="66" charset="0"/>
              </a:rPr>
              <a:t>Generazione automatica Spettri di Sito:</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167949"/>
                                        </p:tgtEl>
                                        <p:attrNameLst>
                                          <p:attrName>style.visibility</p:attrName>
                                        </p:attrNameLst>
                                      </p:cBhvr>
                                      <p:to>
                                        <p:strVal val="visible"/>
                                      </p:to>
                                    </p:set>
                                    <p:animEffect transition="in" filter="strips(downRight)">
                                      <p:cBhvr>
                                        <p:cTn id="7" dur="500"/>
                                        <p:tgtEl>
                                          <p:spTgt spid="1679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7949"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olo 1"/>
          <p:cNvSpPr>
            <a:spLocks noGrp="1"/>
          </p:cNvSpPr>
          <p:nvPr>
            <p:ph type="ctrTitle" idx="4294967295"/>
          </p:nvPr>
        </p:nvSpPr>
        <p:spPr>
          <a:xfrm>
            <a:off x="685800" y="44450"/>
            <a:ext cx="7772400" cy="727075"/>
          </a:xfrm>
        </p:spPr>
        <p:txBody>
          <a:bodyPr/>
          <a:lstStyle/>
          <a:p>
            <a:pPr eaLnBrk="1" hangingPunct="1"/>
            <a:r>
              <a:rPr lang="it-IT" sz="4000" b="1" smtClean="0">
                <a:latin typeface="Comic Sans MS" pitchFamily="66" charset="0"/>
              </a:rPr>
              <a:t>Definizioni</a:t>
            </a:r>
          </a:p>
        </p:txBody>
      </p:sp>
      <p:sp>
        <p:nvSpPr>
          <p:cNvPr id="16387" name="Sottotitolo 2"/>
          <p:cNvSpPr>
            <a:spLocks noGrp="1"/>
          </p:cNvSpPr>
          <p:nvPr>
            <p:ph type="subTitle" idx="4294967295"/>
          </p:nvPr>
        </p:nvSpPr>
        <p:spPr>
          <a:xfrm>
            <a:off x="336550" y="644525"/>
            <a:ext cx="8501063" cy="681038"/>
          </a:xfrm>
        </p:spPr>
        <p:txBody>
          <a:bodyPr/>
          <a:lstStyle/>
          <a:p>
            <a:pPr marL="0" indent="0" algn="ctr" eaLnBrk="1" hangingPunct="1">
              <a:buFont typeface="Arial" charset="0"/>
              <a:buNone/>
            </a:pPr>
            <a:r>
              <a:rPr lang="it-IT" sz="2400" smtClean="0">
                <a:latin typeface="Comic Sans MS" pitchFamily="66" charset="0"/>
              </a:rPr>
              <a:t>Metodologie di analisi</a:t>
            </a:r>
          </a:p>
        </p:txBody>
      </p:sp>
      <p:sp>
        <p:nvSpPr>
          <p:cNvPr id="72708" name="Text Box 4"/>
          <p:cNvSpPr txBox="1">
            <a:spLocks noChangeArrowheads="1"/>
          </p:cNvSpPr>
          <p:nvPr/>
        </p:nvSpPr>
        <p:spPr bwMode="auto">
          <a:xfrm>
            <a:off x="231775" y="3790950"/>
            <a:ext cx="1046163" cy="396875"/>
          </a:xfrm>
          <a:prstGeom prst="rect">
            <a:avLst/>
          </a:prstGeom>
          <a:noFill/>
          <a:ln w="9525">
            <a:noFill/>
            <a:miter lim="800000"/>
            <a:headEnd/>
            <a:tailEnd/>
          </a:ln>
          <a:effectLst/>
        </p:spPr>
        <p:txBody>
          <a:bodyPr wrap="none">
            <a:spAutoFit/>
          </a:bodyPr>
          <a:lstStyle/>
          <a:p>
            <a:pPr>
              <a:defRPr/>
            </a:pPr>
            <a:r>
              <a:rPr lang="it-IT" sz="2000">
                <a:effectLst>
                  <a:outerShdw blurRad="38100" dist="38100" dir="2700000" algn="tl">
                    <a:srgbClr val="C0C0C0"/>
                  </a:outerShdw>
                </a:effectLst>
                <a:latin typeface="Comic Sans MS" pitchFamily="66" charset="0"/>
              </a:rPr>
              <a:t>Analisi </a:t>
            </a:r>
          </a:p>
        </p:txBody>
      </p:sp>
      <p:sp>
        <p:nvSpPr>
          <p:cNvPr id="16389" name="AutoShape 5"/>
          <p:cNvSpPr>
            <a:spLocks/>
          </p:cNvSpPr>
          <p:nvPr/>
        </p:nvSpPr>
        <p:spPr bwMode="auto">
          <a:xfrm>
            <a:off x="1258888" y="2062163"/>
            <a:ext cx="144462" cy="3887787"/>
          </a:xfrm>
          <a:prstGeom prst="leftBrace">
            <a:avLst>
              <a:gd name="adj1" fmla="val 224268"/>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it-IT"/>
          </a:p>
        </p:txBody>
      </p:sp>
      <p:sp>
        <p:nvSpPr>
          <p:cNvPr id="72710" name="Text Box 6"/>
          <p:cNvSpPr txBox="1">
            <a:spLocks noChangeArrowheads="1"/>
          </p:cNvSpPr>
          <p:nvPr/>
        </p:nvSpPr>
        <p:spPr bwMode="auto">
          <a:xfrm>
            <a:off x="1476375" y="2349500"/>
            <a:ext cx="1136650" cy="396875"/>
          </a:xfrm>
          <a:prstGeom prst="rect">
            <a:avLst/>
          </a:prstGeom>
          <a:noFill/>
          <a:ln w="9525">
            <a:noFill/>
            <a:miter lim="800000"/>
            <a:headEnd/>
            <a:tailEnd/>
          </a:ln>
          <a:effectLst/>
        </p:spPr>
        <p:txBody>
          <a:bodyPr wrap="none">
            <a:spAutoFit/>
          </a:bodyPr>
          <a:lstStyle/>
          <a:p>
            <a:pPr>
              <a:defRPr/>
            </a:pPr>
            <a:r>
              <a:rPr lang="it-IT" sz="2000">
                <a:effectLst>
                  <a:outerShdw blurRad="38100" dist="38100" dir="2700000" algn="tl">
                    <a:srgbClr val="C0C0C0"/>
                  </a:outerShdw>
                </a:effectLst>
                <a:latin typeface="Comic Sans MS" pitchFamily="66" charset="0"/>
              </a:rPr>
              <a:t>Statica </a:t>
            </a:r>
          </a:p>
        </p:txBody>
      </p:sp>
      <p:sp>
        <p:nvSpPr>
          <p:cNvPr id="72711" name="Text Box 7"/>
          <p:cNvSpPr txBox="1">
            <a:spLocks noChangeArrowheads="1"/>
          </p:cNvSpPr>
          <p:nvPr/>
        </p:nvSpPr>
        <p:spPr bwMode="auto">
          <a:xfrm>
            <a:off x="1476375" y="5013325"/>
            <a:ext cx="1306513" cy="396875"/>
          </a:xfrm>
          <a:prstGeom prst="rect">
            <a:avLst/>
          </a:prstGeom>
          <a:noFill/>
          <a:ln w="9525">
            <a:noFill/>
            <a:miter lim="800000"/>
            <a:headEnd/>
            <a:tailEnd/>
          </a:ln>
          <a:effectLst/>
        </p:spPr>
        <p:txBody>
          <a:bodyPr wrap="none">
            <a:spAutoFit/>
          </a:bodyPr>
          <a:lstStyle/>
          <a:p>
            <a:pPr>
              <a:defRPr/>
            </a:pPr>
            <a:r>
              <a:rPr lang="it-IT" sz="2000">
                <a:effectLst>
                  <a:outerShdw blurRad="38100" dist="38100" dir="2700000" algn="tl">
                    <a:srgbClr val="C0C0C0"/>
                  </a:outerShdw>
                </a:effectLst>
                <a:latin typeface="Comic Sans MS" pitchFamily="66" charset="0"/>
              </a:rPr>
              <a:t>Dinamica </a:t>
            </a:r>
          </a:p>
        </p:txBody>
      </p:sp>
      <p:sp>
        <p:nvSpPr>
          <p:cNvPr id="16392" name="AutoShape 8"/>
          <p:cNvSpPr>
            <a:spLocks/>
          </p:cNvSpPr>
          <p:nvPr/>
        </p:nvSpPr>
        <p:spPr bwMode="auto">
          <a:xfrm>
            <a:off x="2914650" y="1628775"/>
            <a:ext cx="73025" cy="1800225"/>
          </a:xfrm>
          <a:prstGeom prst="leftBrace">
            <a:avLst>
              <a:gd name="adj1" fmla="val 205435"/>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it-IT"/>
          </a:p>
        </p:txBody>
      </p:sp>
      <p:sp>
        <p:nvSpPr>
          <p:cNvPr id="72713" name="Text Box 9"/>
          <p:cNvSpPr txBox="1">
            <a:spLocks noChangeArrowheads="1"/>
          </p:cNvSpPr>
          <p:nvPr/>
        </p:nvSpPr>
        <p:spPr bwMode="auto">
          <a:xfrm>
            <a:off x="2992438" y="1628775"/>
            <a:ext cx="1825625" cy="396875"/>
          </a:xfrm>
          <a:prstGeom prst="rect">
            <a:avLst/>
          </a:prstGeom>
          <a:noFill/>
          <a:ln w="9525">
            <a:noFill/>
            <a:miter lim="800000"/>
            <a:headEnd/>
            <a:tailEnd/>
          </a:ln>
          <a:effectLst/>
        </p:spPr>
        <p:txBody>
          <a:bodyPr wrap="none">
            <a:spAutoFit/>
          </a:bodyPr>
          <a:lstStyle/>
          <a:p>
            <a:pPr>
              <a:defRPr/>
            </a:pPr>
            <a:r>
              <a:rPr lang="it-IT" sz="2000">
                <a:effectLst>
                  <a:outerShdw blurRad="38100" dist="38100" dir="2700000" algn="tl">
                    <a:srgbClr val="C0C0C0"/>
                  </a:outerShdw>
                </a:effectLst>
                <a:latin typeface="Comic Sans MS" pitchFamily="66" charset="0"/>
              </a:rPr>
              <a:t>Lineare (LSA)</a:t>
            </a:r>
          </a:p>
        </p:txBody>
      </p:sp>
      <p:sp>
        <p:nvSpPr>
          <p:cNvPr id="72714" name="Text Box 10"/>
          <p:cNvSpPr txBox="1">
            <a:spLocks noChangeArrowheads="1"/>
          </p:cNvSpPr>
          <p:nvPr/>
        </p:nvSpPr>
        <p:spPr bwMode="auto">
          <a:xfrm>
            <a:off x="2987675" y="2960688"/>
            <a:ext cx="3663950" cy="396875"/>
          </a:xfrm>
          <a:prstGeom prst="rect">
            <a:avLst/>
          </a:prstGeom>
          <a:noFill/>
          <a:ln w="9525">
            <a:noFill/>
            <a:miter lim="800000"/>
            <a:headEnd/>
            <a:tailEnd/>
          </a:ln>
          <a:effectLst/>
        </p:spPr>
        <p:txBody>
          <a:bodyPr wrap="none">
            <a:spAutoFit/>
          </a:bodyPr>
          <a:lstStyle/>
          <a:p>
            <a:pPr>
              <a:defRPr/>
            </a:pPr>
            <a:r>
              <a:rPr lang="it-IT" sz="2000">
                <a:effectLst>
                  <a:outerShdw blurRad="38100" dist="38100" dir="2700000" algn="tl">
                    <a:srgbClr val="C0C0C0"/>
                  </a:outerShdw>
                </a:effectLst>
                <a:latin typeface="Comic Sans MS" pitchFamily="66" charset="0"/>
              </a:rPr>
              <a:t>Non-Lineare (NSA, Pushover)</a:t>
            </a:r>
          </a:p>
        </p:txBody>
      </p:sp>
      <p:sp>
        <p:nvSpPr>
          <p:cNvPr id="16395" name="AutoShape 11"/>
          <p:cNvSpPr>
            <a:spLocks/>
          </p:cNvSpPr>
          <p:nvPr/>
        </p:nvSpPr>
        <p:spPr bwMode="auto">
          <a:xfrm>
            <a:off x="2916238" y="4292600"/>
            <a:ext cx="73025" cy="1800225"/>
          </a:xfrm>
          <a:prstGeom prst="leftBrace">
            <a:avLst>
              <a:gd name="adj1" fmla="val 205435"/>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it-IT"/>
          </a:p>
        </p:txBody>
      </p:sp>
      <p:sp>
        <p:nvSpPr>
          <p:cNvPr id="72716" name="Text Box 12"/>
          <p:cNvSpPr txBox="1">
            <a:spLocks noChangeArrowheads="1"/>
          </p:cNvSpPr>
          <p:nvPr/>
        </p:nvSpPr>
        <p:spPr bwMode="auto">
          <a:xfrm>
            <a:off x="2994025" y="4292600"/>
            <a:ext cx="3659188" cy="396875"/>
          </a:xfrm>
          <a:prstGeom prst="rect">
            <a:avLst/>
          </a:prstGeom>
          <a:noFill/>
          <a:ln w="9525">
            <a:noFill/>
            <a:miter lim="800000"/>
            <a:headEnd/>
            <a:tailEnd/>
          </a:ln>
          <a:effectLst/>
        </p:spPr>
        <p:txBody>
          <a:bodyPr wrap="none">
            <a:spAutoFit/>
          </a:bodyPr>
          <a:lstStyle/>
          <a:p>
            <a:pPr>
              <a:defRPr/>
            </a:pPr>
            <a:r>
              <a:rPr lang="it-IT" sz="2000">
                <a:effectLst>
                  <a:outerShdw blurRad="38100" dist="38100" dir="2700000" algn="tl">
                    <a:srgbClr val="C0C0C0"/>
                  </a:outerShdw>
                </a:effectLst>
                <a:latin typeface="Comic Sans MS" pitchFamily="66" charset="0"/>
              </a:rPr>
              <a:t>Lineare (LDA, Analisi modale)</a:t>
            </a:r>
          </a:p>
        </p:txBody>
      </p:sp>
      <p:sp>
        <p:nvSpPr>
          <p:cNvPr id="72717" name="Text Box 13"/>
          <p:cNvSpPr txBox="1">
            <a:spLocks noChangeArrowheads="1"/>
          </p:cNvSpPr>
          <p:nvPr/>
        </p:nvSpPr>
        <p:spPr bwMode="auto">
          <a:xfrm>
            <a:off x="2989263" y="5624513"/>
            <a:ext cx="5199062" cy="396875"/>
          </a:xfrm>
          <a:prstGeom prst="rect">
            <a:avLst/>
          </a:prstGeom>
          <a:noFill/>
          <a:ln w="9525">
            <a:noFill/>
            <a:miter lim="800000"/>
            <a:headEnd/>
            <a:tailEnd/>
          </a:ln>
          <a:effectLst/>
        </p:spPr>
        <p:txBody>
          <a:bodyPr wrap="none">
            <a:spAutoFit/>
          </a:bodyPr>
          <a:lstStyle/>
          <a:p>
            <a:pPr>
              <a:defRPr/>
            </a:pPr>
            <a:r>
              <a:rPr lang="it-IT" sz="2000">
                <a:effectLst>
                  <a:outerShdw blurRad="38100" dist="38100" dir="2700000" algn="tl">
                    <a:srgbClr val="C0C0C0"/>
                  </a:outerShdw>
                </a:effectLst>
                <a:latin typeface="Comic Sans MS" pitchFamily="66" charset="0"/>
              </a:rPr>
              <a:t>Non-Lineare (NDA, Time-history Analysis)</a:t>
            </a:r>
          </a:p>
        </p:txBody>
      </p:sp>
      <p:sp>
        <p:nvSpPr>
          <p:cNvPr id="16398" name="Line 14"/>
          <p:cNvSpPr>
            <a:spLocks noChangeShapeType="1"/>
          </p:cNvSpPr>
          <p:nvPr/>
        </p:nvSpPr>
        <p:spPr bwMode="auto">
          <a:xfrm>
            <a:off x="3059113" y="4652963"/>
            <a:ext cx="3600450" cy="0"/>
          </a:xfrm>
          <a:prstGeom prst="line">
            <a:avLst/>
          </a:prstGeom>
          <a:noFill/>
          <a:ln w="38100">
            <a:solidFill>
              <a:schemeClr val="hlink"/>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16399" name="Text Box 15"/>
          <p:cNvSpPr txBox="1">
            <a:spLocks noChangeArrowheads="1"/>
          </p:cNvSpPr>
          <p:nvPr/>
        </p:nvSpPr>
        <p:spPr bwMode="auto">
          <a:xfrm>
            <a:off x="7143750" y="4149725"/>
            <a:ext cx="1531938"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r>
              <a:rPr lang="it-IT" sz="1600" b="1">
                <a:solidFill>
                  <a:schemeClr val="hlink"/>
                </a:solidFill>
                <a:latin typeface="Comic Sans MS" pitchFamily="66" charset="0"/>
              </a:rPr>
              <a:t>Progetto di nuove strutture</a:t>
            </a:r>
          </a:p>
        </p:txBody>
      </p:sp>
      <p:sp>
        <p:nvSpPr>
          <p:cNvPr id="16400" name="Line 16"/>
          <p:cNvSpPr>
            <a:spLocks noChangeShapeType="1"/>
          </p:cNvSpPr>
          <p:nvPr/>
        </p:nvSpPr>
        <p:spPr bwMode="auto">
          <a:xfrm>
            <a:off x="3044825" y="3313113"/>
            <a:ext cx="3600450" cy="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16401" name="Text Box 17"/>
          <p:cNvSpPr txBox="1">
            <a:spLocks noChangeArrowheads="1"/>
          </p:cNvSpPr>
          <p:nvPr/>
        </p:nvSpPr>
        <p:spPr bwMode="auto">
          <a:xfrm>
            <a:off x="7129463" y="1955800"/>
            <a:ext cx="1531937"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r>
              <a:rPr lang="it-IT" sz="1600" b="1">
                <a:solidFill>
                  <a:srgbClr val="FF0000"/>
                </a:solidFill>
                <a:latin typeface="Comic Sans MS" pitchFamily="66" charset="0"/>
              </a:rPr>
              <a:t>Verifica di strutture esistenti</a:t>
            </a:r>
          </a:p>
        </p:txBody>
      </p:sp>
      <p:sp>
        <p:nvSpPr>
          <p:cNvPr id="16402" name="Freeform 18"/>
          <p:cNvSpPr>
            <a:spLocks/>
          </p:cNvSpPr>
          <p:nvPr/>
        </p:nvSpPr>
        <p:spPr bwMode="auto">
          <a:xfrm>
            <a:off x="3044825" y="1989138"/>
            <a:ext cx="1701800" cy="1587"/>
          </a:xfrm>
          <a:custGeom>
            <a:avLst/>
            <a:gdLst>
              <a:gd name="T0" fmla="*/ 0 w 1072"/>
              <a:gd name="T1" fmla="*/ 0 h 1"/>
              <a:gd name="T2" fmla="*/ 2147483647 w 1072"/>
              <a:gd name="T3" fmla="*/ 0 h 1"/>
              <a:gd name="T4" fmla="*/ 0 60000 65536"/>
              <a:gd name="T5" fmla="*/ 0 60000 65536"/>
              <a:gd name="T6" fmla="*/ 0 w 1072"/>
              <a:gd name="T7" fmla="*/ 0 h 1"/>
              <a:gd name="T8" fmla="*/ 1072 w 1072"/>
              <a:gd name="T9" fmla="*/ 1 h 1"/>
            </a:gdLst>
            <a:ahLst/>
            <a:cxnLst>
              <a:cxn ang="T4">
                <a:pos x="T0" y="T1"/>
              </a:cxn>
              <a:cxn ang="T5">
                <a:pos x="T2" y="T3"/>
              </a:cxn>
            </a:cxnLst>
            <a:rect l="T6" t="T7" r="T8" b="T9"/>
            <a:pathLst>
              <a:path w="1072" h="1">
                <a:moveTo>
                  <a:pt x="0" y="0"/>
                </a:moveTo>
                <a:lnTo>
                  <a:pt x="1072" y="0"/>
                </a:lnTo>
              </a:path>
            </a:pathLst>
          </a:custGeom>
          <a:noFill/>
          <a:ln w="38100">
            <a:solidFill>
              <a:srgbClr val="FF0000"/>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it-IT"/>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olo 1"/>
          <p:cNvSpPr>
            <a:spLocks noGrp="1"/>
          </p:cNvSpPr>
          <p:nvPr>
            <p:ph type="ctrTitle" idx="4294967295"/>
          </p:nvPr>
        </p:nvSpPr>
        <p:spPr>
          <a:xfrm>
            <a:off x="685800" y="44450"/>
            <a:ext cx="7772400" cy="727075"/>
          </a:xfrm>
        </p:spPr>
        <p:txBody>
          <a:bodyPr/>
          <a:lstStyle/>
          <a:p>
            <a:pPr eaLnBrk="1" hangingPunct="1"/>
            <a:r>
              <a:rPr lang="it-IT" sz="4000" b="1" smtClean="0">
                <a:latin typeface="Comic Sans MS" pitchFamily="66" charset="0"/>
              </a:rPr>
              <a:t>Definizioni</a:t>
            </a:r>
          </a:p>
        </p:txBody>
      </p:sp>
      <p:sp>
        <p:nvSpPr>
          <p:cNvPr id="17412" name="Text Box 4"/>
          <p:cNvSpPr txBox="1">
            <a:spLocks noChangeArrowheads="1"/>
          </p:cNvSpPr>
          <p:nvPr/>
        </p:nvSpPr>
        <p:spPr bwMode="auto">
          <a:xfrm>
            <a:off x="303213" y="1479550"/>
            <a:ext cx="8516937" cy="496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200000"/>
              </a:lnSpc>
              <a:buFont typeface="Wingdings" pitchFamily="2" charset="2"/>
              <a:buChar char="ü"/>
            </a:pPr>
            <a:r>
              <a:rPr lang="it-IT" sz="2000">
                <a:latin typeface="Comic Sans MS" pitchFamily="66" charset="0"/>
              </a:rPr>
              <a:t> Definizione delle azioni sismiche;</a:t>
            </a:r>
          </a:p>
          <a:p>
            <a:pPr eaLnBrk="1" hangingPunct="1">
              <a:lnSpc>
                <a:spcPct val="200000"/>
              </a:lnSpc>
              <a:buFont typeface="Wingdings" pitchFamily="2" charset="2"/>
              <a:buChar char="ü"/>
            </a:pPr>
            <a:r>
              <a:rPr lang="it-IT" sz="2000">
                <a:latin typeface="Comic Sans MS" pitchFamily="66" charset="0"/>
              </a:rPr>
              <a:t> Definizione degli Stati Limite di Interesse;</a:t>
            </a:r>
          </a:p>
          <a:p>
            <a:pPr eaLnBrk="1" hangingPunct="1">
              <a:lnSpc>
                <a:spcPct val="200000"/>
              </a:lnSpc>
              <a:buFont typeface="Wingdings" pitchFamily="2" charset="2"/>
              <a:buChar char="ü"/>
            </a:pPr>
            <a:r>
              <a:rPr lang="it-IT" sz="2000">
                <a:latin typeface="Comic Sans MS" pitchFamily="66" charset="0"/>
              </a:rPr>
              <a:t> Definizione dei Modelli di Capacità;</a:t>
            </a:r>
          </a:p>
          <a:p>
            <a:pPr eaLnBrk="1" hangingPunct="1">
              <a:lnSpc>
                <a:spcPct val="200000"/>
              </a:lnSpc>
              <a:buFont typeface="Wingdings" pitchFamily="2" charset="2"/>
              <a:buChar char="ü"/>
            </a:pPr>
            <a:r>
              <a:rPr lang="it-IT" sz="2000">
                <a:latin typeface="Comic Sans MS" pitchFamily="66" charset="0"/>
              </a:rPr>
              <a:t> Definizione dei Protocolli di </a:t>
            </a:r>
            <a:r>
              <a:rPr lang="it-IT" sz="2000" u="sng">
                <a:latin typeface="Comic Sans MS" pitchFamily="66" charset="0"/>
              </a:rPr>
              <a:t>Indagine</a:t>
            </a:r>
            <a:r>
              <a:rPr lang="it-IT" sz="2000">
                <a:latin typeface="Comic Sans MS" pitchFamily="66" charset="0"/>
              </a:rPr>
              <a:t> sulle strutture esistenti;</a:t>
            </a:r>
          </a:p>
          <a:p>
            <a:pPr eaLnBrk="1" hangingPunct="1">
              <a:lnSpc>
                <a:spcPct val="200000"/>
              </a:lnSpc>
              <a:buFont typeface="Wingdings" pitchFamily="2" charset="2"/>
              <a:buChar char="ü"/>
            </a:pPr>
            <a:r>
              <a:rPr lang="it-IT" sz="2000">
                <a:latin typeface="Comic Sans MS" pitchFamily="66" charset="0"/>
              </a:rPr>
              <a:t> Definizione dei </a:t>
            </a:r>
            <a:r>
              <a:rPr lang="it-IT" sz="2000" u="sng">
                <a:latin typeface="Comic Sans MS" pitchFamily="66" charset="0"/>
              </a:rPr>
              <a:t>Livelli di Conoscenza</a:t>
            </a:r>
            <a:r>
              <a:rPr lang="it-IT" sz="2000">
                <a:latin typeface="Comic Sans MS" pitchFamily="66" charset="0"/>
              </a:rPr>
              <a:t> e dei corrispondenti </a:t>
            </a:r>
            <a:r>
              <a:rPr lang="it-IT" sz="2000" u="sng">
                <a:latin typeface="Comic Sans MS" pitchFamily="66" charset="0"/>
              </a:rPr>
              <a:t>Fattori di Confidenza</a:t>
            </a:r>
            <a:r>
              <a:rPr lang="it-IT" sz="2000">
                <a:latin typeface="Comic Sans MS" pitchFamily="66" charset="0"/>
              </a:rPr>
              <a:t> per la verifica;</a:t>
            </a:r>
          </a:p>
          <a:p>
            <a:pPr eaLnBrk="1" hangingPunct="1">
              <a:lnSpc>
                <a:spcPct val="200000"/>
              </a:lnSpc>
              <a:buFont typeface="Wingdings" pitchFamily="2" charset="2"/>
              <a:buChar char="ü"/>
            </a:pPr>
            <a:r>
              <a:rPr lang="it-IT" sz="2000">
                <a:latin typeface="Comic Sans MS" pitchFamily="66" charset="0"/>
              </a:rPr>
              <a:t> Definizione dei criteri per l’intervento di adeguamento sismico.</a:t>
            </a:r>
            <a:endParaRPr lang="it-IT" sz="2000" u="sng">
              <a:latin typeface="Comic Sans MS" pitchFamily="66" charset="0"/>
            </a:endParaRPr>
          </a:p>
          <a:p>
            <a:pPr eaLnBrk="1" hangingPunct="1">
              <a:lnSpc>
                <a:spcPct val="200000"/>
              </a:lnSpc>
              <a:buFont typeface="Wingdings" pitchFamily="2" charset="2"/>
              <a:buChar char="ü"/>
            </a:pPr>
            <a:endParaRPr lang="it-IT" sz="2000">
              <a:latin typeface="Comic Sans MS" pitchFamily="66" charset="0"/>
            </a:endParaRPr>
          </a:p>
        </p:txBody>
      </p:sp>
      <p:sp>
        <p:nvSpPr>
          <p:cNvPr id="73733" name="Rectangle 5"/>
          <p:cNvSpPr>
            <a:spLocks noChangeArrowheads="1"/>
          </p:cNvSpPr>
          <p:nvPr/>
        </p:nvSpPr>
        <p:spPr bwMode="auto">
          <a:xfrm>
            <a:off x="323850" y="3500438"/>
            <a:ext cx="8569325" cy="433387"/>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it-IT"/>
          </a:p>
        </p:txBody>
      </p:sp>
      <p:sp>
        <p:nvSpPr>
          <p:cNvPr id="73734" name="Rectangle 6"/>
          <p:cNvSpPr>
            <a:spLocks noChangeArrowheads="1"/>
          </p:cNvSpPr>
          <p:nvPr/>
        </p:nvSpPr>
        <p:spPr bwMode="auto">
          <a:xfrm>
            <a:off x="323850" y="4089400"/>
            <a:ext cx="8569325" cy="1096963"/>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it-IT"/>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73733"/>
                                        </p:tgtEl>
                                        <p:attrNameLst>
                                          <p:attrName>style.visibility</p:attrName>
                                        </p:attrNameLst>
                                      </p:cBhvr>
                                      <p:to>
                                        <p:strVal val="visible"/>
                                      </p:to>
                                    </p:set>
                                    <p:animEffect transition="in" filter="strips(downLeft)">
                                      <p:cBhvr>
                                        <p:cTn id="7" dur="500"/>
                                        <p:tgtEl>
                                          <p:spTgt spid="7373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73734"/>
                                        </p:tgtEl>
                                        <p:attrNameLst>
                                          <p:attrName>style.visibility</p:attrName>
                                        </p:attrNameLst>
                                      </p:cBhvr>
                                      <p:to>
                                        <p:strVal val="visible"/>
                                      </p:to>
                                    </p:set>
                                    <p:animEffect transition="in" filter="strips(downLeft)">
                                      <p:cBhvr>
                                        <p:cTn id="12" dur="500"/>
                                        <p:tgtEl>
                                          <p:spTgt spid="737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3" grpId="0" animBg="1"/>
      <p:bldP spid="7373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olo 1"/>
          <p:cNvSpPr>
            <a:spLocks noGrp="1"/>
          </p:cNvSpPr>
          <p:nvPr>
            <p:ph type="ctrTitle" idx="4294967295"/>
          </p:nvPr>
        </p:nvSpPr>
        <p:spPr>
          <a:xfrm>
            <a:off x="685800" y="44450"/>
            <a:ext cx="7772400" cy="727075"/>
          </a:xfrm>
        </p:spPr>
        <p:txBody>
          <a:bodyPr/>
          <a:lstStyle/>
          <a:p>
            <a:pPr eaLnBrk="1" hangingPunct="1"/>
            <a:r>
              <a:rPr lang="it-IT" sz="4000" b="1" smtClean="0">
                <a:latin typeface="Comic Sans MS" pitchFamily="66" charset="0"/>
              </a:rPr>
              <a:t>Definizioni</a:t>
            </a:r>
          </a:p>
        </p:txBody>
      </p:sp>
      <p:sp>
        <p:nvSpPr>
          <p:cNvPr id="18435" name="Sottotitolo 2"/>
          <p:cNvSpPr>
            <a:spLocks noGrp="1"/>
          </p:cNvSpPr>
          <p:nvPr>
            <p:ph type="subTitle" idx="4294967295"/>
          </p:nvPr>
        </p:nvSpPr>
        <p:spPr>
          <a:xfrm>
            <a:off x="336550" y="644525"/>
            <a:ext cx="8501063" cy="681038"/>
          </a:xfrm>
        </p:spPr>
        <p:txBody>
          <a:bodyPr/>
          <a:lstStyle/>
          <a:p>
            <a:pPr marL="0" indent="0" algn="ctr" eaLnBrk="1" hangingPunct="1">
              <a:buFont typeface="Arial" charset="0"/>
              <a:buNone/>
            </a:pPr>
            <a:r>
              <a:rPr lang="it-IT" sz="2400" smtClean="0">
                <a:latin typeface="Comic Sans MS" pitchFamily="66" charset="0"/>
              </a:rPr>
              <a:t>Contesto normativo: OPCM 3362/04</a:t>
            </a:r>
          </a:p>
        </p:txBody>
      </p:sp>
      <p:sp>
        <p:nvSpPr>
          <p:cNvPr id="18436" name="Rectangle 5"/>
          <p:cNvSpPr>
            <a:spLocks noChangeArrowheads="1"/>
          </p:cNvSpPr>
          <p:nvPr/>
        </p:nvSpPr>
        <p:spPr bwMode="auto">
          <a:xfrm>
            <a:off x="468313" y="6308725"/>
            <a:ext cx="830897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it-IT" sz="1600" b="1">
                <a:latin typeface="Comic Sans MS" pitchFamily="66" charset="0"/>
                <a:hlinkClick r:id="rId2"/>
              </a:rPr>
              <a:t>http://www.rete.toscana.it/sett/pta/sismica/class_materiale/ordinanza_3362.pdf</a:t>
            </a:r>
            <a:endParaRPr lang="it-IT" sz="1600" b="1">
              <a:latin typeface="Comic Sans MS" pitchFamily="66" charset="0"/>
            </a:endParaRPr>
          </a:p>
        </p:txBody>
      </p:sp>
      <p:sp>
        <p:nvSpPr>
          <p:cNvPr id="18437" name="Text Box 6"/>
          <p:cNvSpPr txBox="1">
            <a:spLocks noChangeArrowheads="1"/>
          </p:cNvSpPr>
          <p:nvPr/>
        </p:nvSpPr>
        <p:spPr bwMode="auto">
          <a:xfrm>
            <a:off x="303213" y="1584325"/>
            <a:ext cx="8516937" cy="314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200000"/>
              </a:lnSpc>
              <a:buFont typeface="Wingdings" pitchFamily="2" charset="2"/>
              <a:buChar char="ü"/>
            </a:pPr>
            <a:r>
              <a:rPr lang="it-IT" sz="2000">
                <a:latin typeface="Comic Sans MS" pitchFamily="66" charset="0"/>
              </a:rPr>
              <a:t> Definizione entità finanziamenti alle Regioni per attività di indagine e di intervento su strutture esistenti;</a:t>
            </a:r>
          </a:p>
          <a:p>
            <a:pPr eaLnBrk="1" hangingPunct="1">
              <a:lnSpc>
                <a:spcPct val="200000"/>
              </a:lnSpc>
              <a:buFont typeface="Wingdings" pitchFamily="2" charset="2"/>
              <a:buChar char="ü"/>
            </a:pPr>
            <a:r>
              <a:rPr lang="it-IT" sz="2000">
                <a:latin typeface="Comic Sans MS" pitchFamily="66" charset="0"/>
              </a:rPr>
              <a:t> Parametrizzazione dei costi convenzionali per le indagini;</a:t>
            </a:r>
          </a:p>
          <a:p>
            <a:pPr eaLnBrk="1" hangingPunct="1">
              <a:lnSpc>
                <a:spcPct val="200000"/>
              </a:lnSpc>
              <a:buFont typeface="Wingdings" pitchFamily="2" charset="2"/>
              <a:buChar char="ü"/>
            </a:pPr>
            <a:r>
              <a:rPr lang="it-IT" sz="2000">
                <a:latin typeface="Comic Sans MS" pitchFamily="66" charset="0"/>
              </a:rPr>
              <a:t> Definizione dei Parametri Indicatori del Rischio;</a:t>
            </a:r>
          </a:p>
          <a:p>
            <a:pPr eaLnBrk="1" hangingPunct="1">
              <a:lnSpc>
                <a:spcPct val="200000"/>
              </a:lnSpc>
              <a:buFont typeface="Wingdings" pitchFamily="2" charset="2"/>
              <a:buChar char="ü"/>
            </a:pPr>
            <a:r>
              <a:rPr lang="it-IT" sz="2000">
                <a:latin typeface="Comic Sans MS" pitchFamily="66" charset="0"/>
              </a:rPr>
              <a:t> Definizione del finanziamento per l’adeguamento sismico.</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p:cNvSpPr/>
          <p:nvPr/>
        </p:nvSpPr>
        <p:spPr>
          <a:xfrm>
            <a:off x="35496" y="1556792"/>
            <a:ext cx="9064480" cy="1200329"/>
          </a:xfrm>
          <a:prstGeom prst="rect">
            <a:avLst/>
          </a:prstGeom>
        </p:spPr>
        <p:txBody>
          <a:bodyPr wrap="square" lIns="0" rIns="0">
            <a:spAutoFit/>
          </a:bodyPr>
          <a:lstStyle/>
          <a:p>
            <a:pPr algn="ctr"/>
            <a:r>
              <a:rPr lang="it-IT" sz="3600" b="1" dirty="0">
                <a:solidFill>
                  <a:srgbClr val="0070C0"/>
                </a:solidFill>
                <a:latin typeface="+mj-lt"/>
              </a:rPr>
              <a:t>Tecniche innovative di intervento per l'adeguamento sismico di strutture esistenti</a:t>
            </a:r>
          </a:p>
        </p:txBody>
      </p:sp>
      <p:pic>
        <p:nvPicPr>
          <p:cNvPr id="4" name="Immagine 3"/>
          <p:cNvPicPr>
            <a:picLocks noChangeAspect="1"/>
          </p:cNvPicPr>
          <p:nvPr/>
        </p:nvPicPr>
        <p:blipFill>
          <a:blip r:embed="rId2"/>
          <a:stretch>
            <a:fillRect/>
          </a:stretch>
        </p:blipFill>
        <p:spPr>
          <a:xfrm>
            <a:off x="27708" y="26253"/>
            <a:ext cx="9099976" cy="1311604"/>
          </a:xfrm>
          <a:prstGeom prst="rect">
            <a:avLst/>
          </a:prstGeom>
        </p:spPr>
      </p:pic>
      <p:sp>
        <p:nvSpPr>
          <p:cNvPr id="5" name="Rettangolo 4"/>
          <p:cNvSpPr/>
          <p:nvPr/>
        </p:nvSpPr>
        <p:spPr>
          <a:xfrm>
            <a:off x="251520" y="3006188"/>
            <a:ext cx="8632432" cy="3490186"/>
          </a:xfrm>
          <a:prstGeom prst="rect">
            <a:avLst/>
          </a:prstGeom>
        </p:spPr>
        <p:txBody>
          <a:bodyPr wrap="square">
            <a:spAutoFit/>
          </a:bodyPr>
          <a:lstStyle/>
          <a:p>
            <a:pPr marL="342900" lvl="0" indent="-342900">
              <a:lnSpc>
                <a:spcPct val="115000"/>
              </a:lnSpc>
              <a:spcAft>
                <a:spcPts val="0"/>
              </a:spcAft>
              <a:buFont typeface="+mj-lt"/>
              <a:buAutoNum type="arabicParenR"/>
            </a:pPr>
            <a:r>
              <a:rPr lang="it-IT" sz="2400" dirty="0">
                <a:latin typeface="Calibri" panose="020F0502020204030204" pitchFamily="34" charset="0"/>
                <a:ea typeface="Calibri" panose="020F0502020204030204" pitchFamily="34" charset="0"/>
                <a:cs typeface="Times New Roman" panose="02020603050405020304" pitchFamily="18" charset="0"/>
              </a:rPr>
              <a:t>Analisi sismica e valutazione della vulnerabilità di edifici esistenti in c.a. (10 ore - </a:t>
            </a:r>
            <a:r>
              <a:rPr lang="it-IT" sz="2400" u="sng" dirty="0">
                <a:latin typeface="Calibri" panose="020F0502020204030204" pitchFamily="34" charset="0"/>
                <a:ea typeface="Calibri" panose="020F0502020204030204" pitchFamily="34" charset="0"/>
                <a:cs typeface="Times New Roman" panose="02020603050405020304" pitchFamily="18" charset="0"/>
              </a:rPr>
              <a:t>Martinelli</a:t>
            </a:r>
            <a:r>
              <a:rPr lang="it-IT" sz="2400" dirty="0">
                <a:latin typeface="Calibri" panose="020F0502020204030204" pitchFamily="34" charset="0"/>
                <a:ea typeface="Calibri" panose="020F0502020204030204" pitchFamily="34" charset="0"/>
                <a:cs typeface="Times New Roman" panose="02020603050405020304" pitchFamily="18" charset="0"/>
              </a:rPr>
              <a:t>);</a:t>
            </a:r>
          </a:p>
          <a:p>
            <a:pPr marL="742950" lvl="1" indent="-285750">
              <a:lnSpc>
                <a:spcPct val="115000"/>
              </a:lnSpc>
              <a:spcAft>
                <a:spcPts val="0"/>
              </a:spcAft>
              <a:buFont typeface="+mj-lt"/>
              <a:buAutoNum type="alphaLcParenR"/>
            </a:pPr>
            <a:r>
              <a:rPr lang="it-IT" sz="2400" i="1" dirty="0">
                <a:latin typeface="Calibri" panose="020F0502020204030204" pitchFamily="34" charset="0"/>
                <a:ea typeface="Calibri" panose="020F0502020204030204" pitchFamily="34" charset="0"/>
                <a:cs typeface="Times New Roman" panose="02020603050405020304" pitchFamily="18" charset="0"/>
              </a:rPr>
              <a:t>Introduzione e </a:t>
            </a:r>
            <a:r>
              <a:rPr lang="it-IT" sz="2400" i="1" dirty="0" smtClean="0">
                <a:latin typeface="Calibri" panose="020F0502020204030204" pitchFamily="34" charset="0"/>
                <a:ea typeface="Calibri" panose="020F0502020204030204" pitchFamily="34" charset="0"/>
                <a:cs typeface="Times New Roman" panose="02020603050405020304" pitchFamily="18" charset="0"/>
              </a:rPr>
              <a:t>definizioni;</a:t>
            </a:r>
            <a:endParaRPr lang="it-IT" sz="2400" dirty="0">
              <a:latin typeface="Calibri" panose="020F0502020204030204" pitchFamily="34" charset="0"/>
              <a:ea typeface="Calibri" panose="020F0502020204030204" pitchFamily="34" charset="0"/>
              <a:cs typeface="Times New Roman" panose="02020603050405020304" pitchFamily="18" charset="0"/>
            </a:endParaRPr>
          </a:p>
          <a:p>
            <a:pPr marL="742950" lvl="1" indent="-285750">
              <a:lnSpc>
                <a:spcPct val="115000"/>
              </a:lnSpc>
              <a:spcAft>
                <a:spcPts val="0"/>
              </a:spcAft>
              <a:buFont typeface="+mj-lt"/>
              <a:buAutoNum type="alphaLcParenR"/>
            </a:pPr>
            <a:r>
              <a:rPr lang="it-IT" sz="2400" i="1" dirty="0">
                <a:latin typeface="Calibri" panose="020F0502020204030204" pitchFamily="34" charset="0"/>
                <a:ea typeface="Calibri" panose="020F0502020204030204" pitchFamily="34" charset="0"/>
                <a:cs typeface="Times New Roman" panose="02020603050405020304" pitchFamily="18" charset="0"/>
              </a:rPr>
              <a:t>Modelli di capacità per membrature esistenti in c.a</a:t>
            </a:r>
            <a:r>
              <a:rPr lang="it-IT" sz="2400" i="1" dirty="0" smtClean="0">
                <a:latin typeface="Calibri" panose="020F0502020204030204" pitchFamily="34" charset="0"/>
                <a:ea typeface="Calibri" panose="020F0502020204030204" pitchFamily="34" charset="0"/>
                <a:cs typeface="Times New Roman" panose="02020603050405020304" pitchFamily="18" charset="0"/>
              </a:rPr>
              <a:t>.;</a:t>
            </a:r>
            <a:endParaRPr lang="it-IT" sz="2400" dirty="0">
              <a:latin typeface="Calibri" panose="020F0502020204030204" pitchFamily="34" charset="0"/>
              <a:ea typeface="Calibri" panose="020F0502020204030204" pitchFamily="34" charset="0"/>
              <a:cs typeface="Times New Roman" panose="02020603050405020304" pitchFamily="18" charset="0"/>
            </a:endParaRPr>
          </a:p>
          <a:p>
            <a:pPr marL="742950" lvl="1" indent="-285750">
              <a:lnSpc>
                <a:spcPct val="115000"/>
              </a:lnSpc>
              <a:spcAft>
                <a:spcPts val="0"/>
              </a:spcAft>
              <a:buFont typeface="+mj-lt"/>
              <a:buAutoNum type="alphaLcParenR"/>
            </a:pPr>
            <a:r>
              <a:rPr lang="it-IT" sz="2400" i="1" dirty="0">
                <a:latin typeface="Calibri" panose="020F0502020204030204" pitchFamily="34" charset="0"/>
                <a:ea typeface="Calibri" panose="020F0502020204030204" pitchFamily="34" charset="0"/>
                <a:cs typeface="Times New Roman" panose="02020603050405020304" pitchFamily="18" charset="0"/>
              </a:rPr>
              <a:t>Metodi di analisi sismica di edifici esistenti in c.a</a:t>
            </a:r>
            <a:r>
              <a:rPr lang="it-IT" sz="2400" i="1" dirty="0" smtClean="0">
                <a:latin typeface="Calibri" panose="020F0502020204030204" pitchFamily="34" charset="0"/>
                <a:ea typeface="Calibri" panose="020F0502020204030204" pitchFamily="34" charset="0"/>
                <a:cs typeface="Times New Roman" panose="02020603050405020304" pitchFamily="18" charset="0"/>
              </a:rPr>
              <a:t>.;</a:t>
            </a:r>
            <a:endParaRPr lang="it-IT" sz="2400" dirty="0">
              <a:latin typeface="Calibri" panose="020F0502020204030204" pitchFamily="34" charset="0"/>
              <a:ea typeface="Calibri" panose="020F0502020204030204" pitchFamily="34" charset="0"/>
              <a:cs typeface="Times New Roman" panose="02020603050405020304" pitchFamily="18" charset="0"/>
            </a:endParaRPr>
          </a:p>
          <a:p>
            <a:pPr marL="742950" lvl="1" indent="-285750">
              <a:lnSpc>
                <a:spcPct val="115000"/>
              </a:lnSpc>
              <a:spcAft>
                <a:spcPts val="0"/>
              </a:spcAft>
              <a:buFont typeface="+mj-lt"/>
              <a:buAutoNum type="alphaLcParenR"/>
            </a:pPr>
            <a:r>
              <a:rPr lang="it-IT" sz="2400" i="1" dirty="0">
                <a:latin typeface="Calibri" panose="020F0502020204030204" pitchFamily="34" charset="0"/>
                <a:ea typeface="Calibri" panose="020F0502020204030204" pitchFamily="34" charset="0"/>
                <a:cs typeface="Times New Roman" panose="02020603050405020304" pitchFamily="18" charset="0"/>
              </a:rPr>
              <a:t>Metodi operativi per la determinazione della vulnerabilità </a:t>
            </a:r>
            <a:r>
              <a:rPr lang="it-IT" sz="2400" i="1" dirty="0" smtClean="0">
                <a:latin typeface="Calibri" panose="020F0502020204030204" pitchFamily="34" charset="0"/>
                <a:ea typeface="Calibri" panose="020F0502020204030204" pitchFamily="34" charset="0"/>
                <a:cs typeface="Times New Roman" panose="02020603050405020304" pitchFamily="18" charset="0"/>
              </a:rPr>
              <a:t>sismica;</a:t>
            </a:r>
            <a:endParaRPr lang="it-IT" sz="2400" dirty="0">
              <a:latin typeface="Calibri" panose="020F0502020204030204" pitchFamily="34" charset="0"/>
              <a:ea typeface="Calibri" panose="020F0502020204030204" pitchFamily="34" charset="0"/>
              <a:cs typeface="Times New Roman" panose="02020603050405020304" pitchFamily="18" charset="0"/>
            </a:endParaRPr>
          </a:p>
          <a:p>
            <a:pPr marL="742950" lvl="1" indent="-285750">
              <a:lnSpc>
                <a:spcPct val="115000"/>
              </a:lnSpc>
              <a:spcAft>
                <a:spcPts val="1000"/>
              </a:spcAft>
              <a:buFont typeface="+mj-lt"/>
              <a:buAutoNum type="alphaLcParenR"/>
            </a:pPr>
            <a:r>
              <a:rPr lang="it-IT" sz="2400" i="1" dirty="0" smtClean="0">
                <a:latin typeface="Calibri" panose="020F0502020204030204" pitchFamily="34" charset="0"/>
                <a:ea typeface="Calibri" panose="020F0502020204030204" pitchFamily="34" charset="0"/>
                <a:cs typeface="Times New Roman" panose="02020603050405020304" pitchFamily="18" charset="0"/>
              </a:rPr>
              <a:t>Casi-studio.</a:t>
            </a:r>
            <a:endParaRPr lang="it-IT" sz="24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88406163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olo 1"/>
          <p:cNvSpPr>
            <a:spLocks noGrp="1"/>
          </p:cNvSpPr>
          <p:nvPr>
            <p:ph type="ctrTitle" idx="4294967295"/>
          </p:nvPr>
        </p:nvSpPr>
        <p:spPr>
          <a:xfrm>
            <a:off x="685800" y="44450"/>
            <a:ext cx="7772400" cy="727075"/>
          </a:xfrm>
        </p:spPr>
        <p:txBody>
          <a:bodyPr/>
          <a:lstStyle/>
          <a:p>
            <a:pPr eaLnBrk="1" hangingPunct="1"/>
            <a:r>
              <a:rPr lang="it-IT" sz="4000" b="1" smtClean="0">
                <a:latin typeface="Comic Sans MS" pitchFamily="66" charset="0"/>
              </a:rPr>
              <a:t>Definizioni</a:t>
            </a:r>
          </a:p>
        </p:txBody>
      </p:sp>
      <p:sp>
        <p:nvSpPr>
          <p:cNvPr id="19459" name="Sottotitolo 2"/>
          <p:cNvSpPr>
            <a:spLocks noGrp="1"/>
          </p:cNvSpPr>
          <p:nvPr>
            <p:ph type="subTitle" idx="4294967295"/>
          </p:nvPr>
        </p:nvSpPr>
        <p:spPr>
          <a:xfrm>
            <a:off x="336550" y="644525"/>
            <a:ext cx="8501063" cy="681038"/>
          </a:xfrm>
        </p:spPr>
        <p:txBody>
          <a:bodyPr/>
          <a:lstStyle/>
          <a:p>
            <a:pPr marL="0" indent="0" algn="ctr" eaLnBrk="1" hangingPunct="1">
              <a:buFont typeface="Arial" charset="0"/>
              <a:buNone/>
            </a:pPr>
            <a:r>
              <a:rPr lang="it-IT" sz="2400" smtClean="0">
                <a:latin typeface="Comic Sans MS" pitchFamily="66" charset="0"/>
              </a:rPr>
              <a:t>Contesto normativo: OPCM 3362/04</a:t>
            </a:r>
          </a:p>
        </p:txBody>
      </p:sp>
      <p:pic>
        <p:nvPicPr>
          <p:cNvPr id="19460"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8063" y="1058863"/>
            <a:ext cx="7092950" cy="560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1" name="Rectangle 6"/>
          <p:cNvSpPr>
            <a:spLocks noChangeArrowheads="1"/>
          </p:cNvSpPr>
          <p:nvPr/>
        </p:nvSpPr>
        <p:spPr bwMode="auto">
          <a:xfrm>
            <a:off x="2484438" y="1052513"/>
            <a:ext cx="4032250" cy="360362"/>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it-IT"/>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olo 1"/>
          <p:cNvSpPr>
            <a:spLocks noGrp="1"/>
          </p:cNvSpPr>
          <p:nvPr>
            <p:ph type="ctrTitle" idx="4294967295"/>
          </p:nvPr>
        </p:nvSpPr>
        <p:spPr>
          <a:xfrm>
            <a:off x="685800" y="44450"/>
            <a:ext cx="7772400" cy="727075"/>
          </a:xfrm>
        </p:spPr>
        <p:txBody>
          <a:bodyPr/>
          <a:lstStyle/>
          <a:p>
            <a:pPr eaLnBrk="1" hangingPunct="1"/>
            <a:r>
              <a:rPr lang="it-IT" sz="4000" b="1" smtClean="0">
                <a:latin typeface="Comic Sans MS" pitchFamily="66" charset="0"/>
              </a:rPr>
              <a:t>Definizioni</a:t>
            </a:r>
          </a:p>
        </p:txBody>
      </p:sp>
      <p:sp>
        <p:nvSpPr>
          <p:cNvPr id="20483" name="Sottotitolo 2"/>
          <p:cNvSpPr>
            <a:spLocks noGrp="1"/>
          </p:cNvSpPr>
          <p:nvPr>
            <p:ph type="subTitle" idx="4294967295"/>
          </p:nvPr>
        </p:nvSpPr>
        <p:spPr>
          <a:xfrm>
            <a:off x="336550" y="644525"/>
            <a:ext cx="8501063" cy="681038"/>
          </a:xfrm>
        </p:spPr>
        <p:txBody>
          <a:bodyPr/>
          <a:lstStyle/>
          <a:p>
            <a:pPr marL="0" indent="0" algn="ctr" eaLnBrk="1" hangingPunct="1">
              <a:buFont typeface="Arial" charset="0"/>
              <a:buNone/>
            </a:pPr>
            <a:r>
              <a:rPr lang="it-IT" sz="2400" smtClean="0">
                <a:latin typeface="Comic Sans MS" pitchFamily="66" charset="0"/>
              </a:rPr>
              <a:t>Contesto normativo: OPCM 3362/04</a:t>
            </a:r>
          </a:p>
        </p:txBody>
      </p:sp>
      <p:sp>
        <p:nvSpPr>
          <p:cNvPr id="20484" name="Rectangle 6"/>
          <p:cNvSpPr>
            <a:spLocks noChangeArrowheads="1"/>
          </p:cNvSpPr>
          <p:nvPr/>
        </p:nvSpPr>
        <p:spPr bwMode="auto">
          <a:xfrm>
            <a:off x="1243013" y="1052513"/>
            <a:ext cx="66611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it-IT" sz="1600">
                <a:latin typeface="Comic Sans MS" pitchFamily="66" charset="0"/>
              </a:rPr>
              <a:t>Parametrizzazione dei costi convenzionali per le indagini e la verifica</a:t>
            </a:r>
          </a:p>
        </p:txBody>
      </p:sp>
      <p:sp>
        <p:nvSpPr>
          <p:cNvPr id="20485" name="Text Box 8"/>
          <p:cNvSpPr txBox="1">
            <a:spLocks noChangeArrowheads="1"/>
          </p:cNvSpPr>
          <p:nvPr/>
        </p:nvSpPr>
        <p:spPr bwMode="auto">
          <a:xfrm>
            <a:off x="1957388" y="1725613"/>
            <a:ext cx="885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a:solidFill>
                  <a:srgbClr val="FF0000"/>
                </a:solidFill>
                <a:latin typeface="Comic Sans MS" pitchFamily="66" charset="0"/>
              </a:rPr>
              <a:t>Edifici</a:t>
            </a:r>
          </a:p>
        </p:txBody>
      </p:sp>
      <p:sp>
        <p:nvSpPr>
          <p:cNvPr id="20486" name="Text Box 9"/>
          <p:cNvSpPr txBox="1">
            <a:spLocks noChangeArrowheads="1"/>
          </p:cNvSpPr>
          <p:nvPr/>
        </p:nvSpPr>
        <p:spPr bwMode="auto">
          <a:xfrm>
            <a:off x="34925" y="6461125"/>
            <a:ext cx="7596188"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sz="1600">
                <a:solidFill>
                  <a:srgbClr val="FF0000"/>
                </a:solidFill>
                <a:latin typeface="Comic Sans MS" pitchFamily="66" charset="0"/>
              </a:rPr>
              <a:t>Per i </a:t>
            </a:r>
            <a:r>
              <a:rPr lang="it-IT" sz="1600" b="1">
                <a:solidFill>
                  <a:srgbClr val="FF0000"/>
                </a:solidFill>
                <a:latin typeface="Comic Sans MS" pitchFamily="66" charset="0"/>
              </a:rPr>
              <a:t>ponti</a:t>
            </a:r>
            <a:r>
              <a:rPr lang="it-IT" sz="1600">
                <a:solidFill>
                  <a:srgbClr val="FF0000"/>
                </a:solidFill>
                <a:latin typeface="Comic Sans MS" pitchFamily="66" charset="0"/>
              </a:rPr>
              <a:t> il costo è parametrizzato in funzione della </a:t>
            </a:r>
            <a:r>
              <a:rPr lang="it-IT" sz="1600" b="1">
                <a:solidFill>
                  <a:srgbClr val="FF0000"/>
                </a:solidFill>
                <a:latin typeface="Comic Sans MS" pitchFamily="66" charset="0"/>
              </a:rPr>
              <a:t>superficie dell’impalcato</a:t>
            </a:r>
          </a:p>
        </p:txBody>
      </p:sp>
      <p:pic>
        <p:nvPicPr>
          <p:cNvPr id="20487" name="Picture 1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9388" y="1196975"/>
            <a:ext cx="8797925" cy="546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9275" name="Picture 1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19475" y="2457450"/>
            <a:ext cx="5041900" cy="3132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1" fill="hold" nodeType="clickEffect">
                                  <p:stCondLst>
                                    <p:cond delay="0"/>
                                  </p:stCondLst>
                                  <p:childTnLst>
                                    <p:set>
                                      <p:cBhvr>
                                        <p:cTn id="6" dur="1" fill="hold">
                                          <p:stCondLst>
                                            <p:cond delay="0"/>
                                          </p:stCondLst>
                                        </p:cTn>
                                        <p:tgtEl>
                                          <p:spTgt spid="139275"/>
                                        </p:tgtEl>
                                        <p:attrNameLst>
                                          <p:attrName>style.visibility</p:attrName>
                                        </p:attrNameLst>
                                      </p:cBhvr>
                                      <p:to>
                                        <p:strVal val="visible"/>
                                      </p:to>
                                    </p:set>
                                    <p:anim calcmode="lin" valueType="num">
                                      <p:cBhvr>
                                        <p:cTn id="7" dur="500" fill="hold"/>
                                        <p:tgtEl>
                                          <p:spTgt spid="139275"/>
                                        </p:tgtEl>
                                        <p:attrNameLst>
                                          <p:attrName>ppt_x</p:attrName>
                                        </p:attrNameLst>
                                      </p:cBhvr>
                                      <p:tavLst>
                                        <p:tav tm="0">
                                          <p:val>
                                            <p:strVal val="#ppt_x"/>
                                          </p:val>
                                        </p:tav>
                                        <p:tav tm="100000">
                                          <p:val>
                                            <p:strVal val="#ppt_x"/>
                                          </p:val>
                                        </p:tav>
                                      </p:tavLst>
                                    </p:anim>
                                    <p:anim calcmode="lin" valueType="num">
                                      <p:cBhvr>
                                        <p:cTn id="8" dur="500" fill="hold"/>
                                        <p:tgtEl>
                                          <p:spTgt spid="139275"/>
                                        </p:tgtEl>
                                        <p:attrNameLst>
                                          <p:attrName>ppt_y</p:attrName>
                                        </p:attrNameLst>
                                      </p:cBhvr>
                                      <p:tavLst>
                                        <p:tav tm="0">
                                          <p:val>
                                            <p:strVal val="#ppt_y-#ppt_h/2"/>
                                          </p:val>
                                        </p:tav>
                                        <p:tav tm="100000">
                                          <p:val>
                                            <p:strVal val="#ppt_y"/>
                                          </p:val>
                                        </p:tav>
                                      </p:tavLst>
                                    </p:anim>
                                    <p:anim calcmode="lin" valueType="num">
                                      <p:cBhvr>
                                        <p:cTn id="9" dur="500" fill="hold"/>
                                        <p:tgtEl>
                                          <p:spTgt spid="139275"/>
                                        </p:tgtEl>
                                        <p:attrNameLst>
                                          <p:attrName>ppt_w</p:attrName>
                                        </p:attrNameLst>
                                      </p:cBhvr>
                                      <p:tavLst>
                                        <p:tav tm="0">
                                          <p:val>
                                            <p:strVal val="#ppt_w"/>
                                          </p:val>
                                        </p:tav>
                                        <p:tav tm="100000">
                                          <p:val>
                                            <p:strVal val="#ppt_w"/>
                                          </p:val>
                                        </p:tav>
                                      </p:tavLst>
                                    </p:anim>
                                    <p:anim calcmode="lin" valueType="num">
                                      <p:cBhvr>
                                        <p:cTn id="10" dur="500" fill="hold"/>
                                        <p:tgtEl>
                                          <p:spTgt spid="13927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olo 1"/>
          <p:cNvSpPr>
            <a:spLocks noGrp="1"/>
          </p:cNvSpPr>
          <p:nvPr>
            <p:ph type="ctrTitle" idx="4294967295"/>
          </p:nvPr>
        </p:nvSpPr>
        <p:spPr>
          <a:xfrm>
            <a:off x="685800" y="44450"/>
            <a:ext cx="7772400" cy="727075"/>
          </a:xfrm>
        </p:spPr>
        <p:txBody>
          <a:bodyPr/>
          <a:lstStyle/>
          <a:p>
            <a:pPr eaLnBrk="1" hangingPunct="1"/>
            <a:r>
              <a:rPr lang="it-IT" sz="4000" b="1" smtClean="0">
                <a:latin typeface="Comic Sans MS" pitchFamily="66" charset="0"/>
              </a:rPr>
              <a:t>Definizioni</a:t>
            </a:r>
          </a:p>
        </p:txBody>
      </p:sp>
      <p:sp>
        <p:nvSpPr>
          <p:cNvPr id="21507" name="Sottotitolo 2"/>
          <p:cNvSpPr>
            <a:spLocks noGrp="1"/>
          </p:cNvSpPr>
          <p:nvPr>
            <p:ph type="subTitle" idx="4294967295"/>
          </p:nvPr>
        </p:nvSpPr>
        <p:spPr>
          <a:xfrm>
            <a:off x="336550" y="644525"/>
            <a:ext cx="8501063" cy="681038"/>
          </a:xfrm>
        </p:spPr>
        <p:txBody>
          <a:bodyPr/>
          <a:lstStyle/>
          <a:p>
            <a:pPr marL="0" indent="0" algn="ctr" eaLnBrk="1" hangingPunct="1">
              <a:buFont typeface="Arial" charset="0"/>
              <a:buNone/>
            </a:pPr>
            <a:r>
              <a:rPr lang="it-IT" sz="2400" smtClean="0">
                <a:latin typeface="Comic Sans MS" pitchFamily="66" charset="0"/>
              </a:rPr>
              <a:t>Contesto normativo: OPCM 3362/04</a:t>
            </a:r>
          </a:p>
        </p:txBody>
      </p:sp>
      <p:sp>
        <p:nvSpPr>
          <p:cNvPr id="21508" name="Rectangle 4"/>
          <p:cNvSpPr>
            <a:spLocks noChangeArrowheads="1"/>
          </p:cNvSpPr>
          <p:nvPr/>
        </p:nvSpPr>
        <p:spPr bwMode="auto">
          <a:xfrm>
            <a:off x="2238375" y="1052513"/>
            <a:ext cx="46926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it-IT" sz="1600">
                <a:latin typeface="Comic Sans MS" pitchFamily="66" charset="0"/>
              </a:rPr>
              <a:t>Definizione dei Parametri Indicatori del Rischio</a:t>
            </a:r>
          </a:p>
        </p:txBody>
      </p:sp>
      <p:sp>
        <p:nvSpPr>
          <p:cNvPr id="21509" name="Rectangle 8"/>
          <p:cNvSpPr>
            <a:spLocks noChangeArrowheads="1"/>
          </p:cNvSpPr>
          <p:nvPr/>
        </p:nvSpPr>
        <p:spPr bwMode="auto">
          <a:xfrm>
            <a:off x="0" y="1773238"/>
            <a:ext cx="91567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it-IT" sz="1600">
                <a:latin typeface="Comic Sans MS" pitchFamily="66" charset="0"/>
              </a:rPr>
              <a:t>Il risultato atteso dalle operazioni di indagine e verifica condotte su strutture esistenti consiste in un </a:t>
            </a:r>
            <a:r>
              <a:rPr lang="it-IT" sz="1600" b="1">
                <a:latin typeface="Comic Sans MS" pitchFamily="66" charset="0"/>
              </a:rPr>
              <a:t>Parametro Indicatore del Rischio Sismico</a:t>
            </a:r>
            <a:r>
              <a:rPr lang="it-IT" sz="1600">
                <a:latin typeface="Comic Sans MS" pitchFamily="66" charset="0"/>
              </a:rPr>
              <a:t> definito con riferiemento ai due Stati Limite Principali (Stato Limite di </a:t>
            </a:r>
            <a:r>
              <a:rPr lang="it-IT" sz="1600" b="1">
                <a:latin typeface="Comic Sans MS" pitchFamily="66" charset="0"/>
              </a:rPr>
              <a:t>Danno Severo</a:t>
            </a:r>
            <a:r>
              <a:rPr lang="it-IT" sz="1600">
                <a:latin typeface="Comic Sans MS" pitchFamily="66" charset="0"/>
              </a:rPr>
              <a:t> DS e Stato Limite di </a:t>
            </a:r>
            <a:r>
              <a:rPr lang="it-IT" sz="1600" b="1">
                <a:latin typeface="Comic Sans MS" pitchFamily="66" charset="0"/>
              </a:rPr>
              <a:t>Danno Limitato</a:t>
            </a:r>
            <a:r>
              <a:rPr lang="it-IT" sz="1600">
                <a:latin typeface="Comic Sans MS" pitchFamily="66" charset="0"/>
              </a:rPr>
              <a:t>).</a:t>
            </a:r>
          </a:p>
        </p:txBody>
      </p:sp>
      <p:sp>
        <p:nvSpPr>
          <p:cNvPr id="21510" name="Rectangle 9"/>
          <p:cNvSpPr>
            <a:spLocks noChangeArrowheads="1"/>
          </p:cNvSpPr>
          <p:nvPr/>
        </p:nvSpPr>
        <p:spPr bwMode="auto">
          <a:xfrm>
            <a:off x="6350" y="2632075"/>
            <a:ext cx="9156700"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it-IT" sz="1600">
                <a:latin typeface="Comic Sans MS" pitchFamily="66" charset="0"/>
              </a:rPr>
              <a:t>Per le strutture che </a:t>
            </a:r>
            <a:r>
              <a:rPr lang="it-IT" sz="1600" b="1">
                <a:latin typeface="Comic Sans MS" pitchFamily="66" charset="0"/>
              </a:rPr>
              <a:t>non</a:t>
            </a:r>
            <a:r>
              <a:rPr lang="it-IT" sz="1600">
                <a:latin typeface="Comic Sans MS" pitchFamily="66" charset="0"/>
              </a:rPr>
              <a:t> sono ritenute di </a:t>
            </a:r>
            <a:r>
              <a:rPr lang="it-IT" sz="1600" b="1">
                <a:latin typeface="Comic Sans MS" pitchFamily="66" charset="0"/>
              </a:rPr>
              <a:t>interesse strategico</a:t>
            </a:r>
            <a:r>
              <a:rPr lang="it-IT" sz="1600">
                <a:latin typeface="Comic Sans MS" pitchFamily="66" charset="0"/>
              </a:rPr>
              <a:t>, si può omettere la quantificazione di tale parametro rispetto allo Stato Limite di </a:t>
            </a:r>
            <a:r>
              <a:rPr lang="it-IT" sz="1600" b="1">
                <a:latin typeface="Comic Sans MS" pitchFamily="66" charset="0"/>
              </a:rPr>
              <a:t>Danno Limitato.</a:t>
            </a:r>
          </a:p>
        </p:txBody>
      </p:sp>
      <p:sp>
        <p:nvSpPr>
          <p:cNvPr id="21511" name="Rectangle 10"/>
          <p:cNvSpPr>
            <a:spLocks noChangeArrowheads="1"/>
          </p:cNvSpPr>
          <p:nvPr/>
        </p:nvSpPr>
        <p:spPr bwMode="auto">
          <a:xfrm>
            <a:off x="20638" y="3213100"/>
            <a:ext cx="91567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it-IT" sz="1600">
                <a:latin typeface="Comic Sans MS" pitchFamily="66" charset="0"/>
              </a:rPr>
              <a:t>Definizione dei Parametri Indicatori del Rischio Sismico:</a:t>
            </a:r>
            <a:endParaRPr lang="it-IT" sz="1600" b="1">
              <a:latin typeface="Comic Sans MS" pitchFamily="66" charset="0"/>
            </a:endParaRPr>
          </a:p>
        </p:txBody>
      </p:sp>
      <p:graphicFrame>
        <p:nvGraphicFramePr>
          <p:cNvPr id="140299" name="Object 11"/>
          <p:cNvGraphicFramePr>
            <a:graphicFrameLocks noChangeAspect="1"/>
          </p:cNvGraphicFramePr>
          <p:nvPr/>
        </p:nvGraphicFramePr>
        <p:xfrm>
          <a:off x="684213" y="4048125"/>
          <a:ext cx="1766887" cy="820738"/>
        </p:xfrm>
        <a:graphic>
          <a:graphicData uri="http://schemas.openxmlformats.org/presentationml/2006/ole">
            <mc:AlternateContent xmlns:mc="http://schemas.openxmlformats.org/markup-compatibility/2006">
              <mc:Choice xmlns:v="urn:schemas-microsoft-com:vml" Requires="v">
                <p:oleObj spid="_x0000_s21570" name="Equation" r:id="rId3" imgW="889000" imgH="419100" progId="Equation.DSMT4">
                  <p:embed/>
                </p:oleObj>
              </mc:Choice>
              <mc:Fallback>
                <p:oleObj name="Equation" r:id="rId3" imgW="889000" imgH="419100" progId="Equation.DSMT4">
                  <p:embed/>
                  <p:pic>
                    <p:nvPicPr>
                      <p:cNvPr id="0" name="Object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4213" y="4048125"/>
                        <a:ext cx="1766887" cy="820738"/>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1513" name="Rectangle 12"/>
          <p:cNvSpPr>
            <a:spLocks noChangeArrowheads="1"/>
          </p:cNvSpPr>
          <p:nvPr/>
        </p:nvSpPr>
        <p:spPr bwMode="auto">
          <a:xfrm>
            <a:off x="969963" y="5446713"/>
            <a:ext cx="309721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it-IT" sz="1600">
                <a:latin typeface="Comic Sans MS" pitchFamily="66" charset="0"/>
              </a:rPr>
              <a:t>Stato Limite di Danno Severo</a:t>
            </a:r>
            <a:endParaRPr lang="it-IT" sz="1600" b="1">
              <a:latin typeface="Comic Sans MS" pitchFamily="66" charset="0"/>
            </a:endParaRPr>
          </a:p>
        </p:txBody>
      </p:sp>
      <p:graphicFrame>
        <p:nvGraphicFramePr>
          <p:cNvPr id="140301" name="Object 13"/>
          <p:cNvGraphicFramePr>
            <a:graphicFrameLocks noChangeAspect="1"/>
          </p:cNvGraphicFramePr>
          <p:nvPr/>
        </p:nvGraphicFramePr>
        <p:xfrm>
          <a:off x="1692275" y="5795963"/>
          <a:ext cx="1589088" cy="795337"/>
        </p:xfrm>
        <a:graphic>
          <a:graphicData uri="http://schemas.openxmlformats.org/presentationml/2006/ole">
            <mc:AlternateContent xmlns:mc="http://schemas.openxmlformats.org/markup-compatibility/2006">
              <mc:Choice xmlns:v="urn:schemas-microsoft-com:vml" Requires="v">
                <p:oleObj spid="_x0000_s21571" name="Equation" r:id="rId5" imgW="799753" imgH="406224" progId="Equation.DSMT4">
                  <p:embed/>
                </p:oleObj>
              </mc:Choice>
              <mc:Fallback>
                <p:oleObj name="Equation" r:id="rId5" imgW="799753" imgH="406224" progId="Equation.DSMT4">
                  <p:embed/>
                  <p:pic>
                    <p:nvPicPr>
                      <p:cNvPr id="0" name="Object 1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92275" y="5795963"/>
                        <a:ext cx="1589088" cy="795337"/>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1515" name="Rectangle 14"/>
          <p:cNvSpPr>
            <a:spLocks noChangeArrowheads="1"/>
          </p:cNvSpPr>
          <p:nvPr/>
        </p:nvSpPr>
        <p:spPr bwMode="auto">
          <a:xfrm>
            <a:off x="5076825" y="5445125"/>
            <a:ext cx="3097213"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it-IT" sz="1600">
                <a:latin typeface="Comic Sans MS" pitchFamily="66" charset="0"/>
              </a:rPr>
              <a:t>Stato Limite di Danno Limitato</a:t>
            </a:r>
            <a:endParaRPr lang="it-IT" sz="1600" b="1">
              <a:latin typeface="Comic Sans MS" pitchFamily="66" charset="0"/>
            </a:endParaRPr>
          </a:p>
        </p:txBody>
      </p:sp>
      <p:graphicFrame>
        <p:nvGraphicFramePr>
          <p:cNvPr id="140303" name="Object 15"/>
          <p:cNvGraphicFramePr>
            <a:graphicFrameLocks noChangeAspect="1"/>
          </p:cNvGraphicFramePr>
          <p:nvPr/>
        </p:nvGraphicFramePr>
        <p:xfrm>
          <a:off x="5810250" y="5783263"/>
          <a:ext cx="1563688" cy="795337"/>
        </p:xfrm>
        <a:graphic>
          <a:graphicData uri="http://schemas.openxmlformats.org/presentationml/2006/ole">
            <mc:AlternateContent xmlns:mc="http://schemas.openxmlformats.org/markup-compatibility/2006">
              <mc:Choice xmlns:v="urn:schemas-microsoft-com:vml" Requires="v">
                <p:oleObj spid="_x0000_s21572" name="Equation" r:id="rId7" imgW="787058" imgH="406224" progId="Equation.DSMT4">
                  <p:embed/>
                </p:oleObj>
              </mc:Choice>
              <mc:Fallback>
                <p:oleObj name="Equation" r:id="rId7" imgW="787058" imgH="406224" progId="Equation.DSMT4">
                  <p:embed/>
                  <p:pic>
                    <p:nvPicPr>
                      <p:cNvPr id="0" name="Object 1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810250" y="5783263"/>
                        <a:ext cx="1563688" cy="795337"/>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1517" name="Rectangle 16"/>
          <p:cNvSpPr>
            <a:spLocks noChangeArrowheads="1"/>
          </p:cNvSpPr>
          <p:nvPr/>
        </p:nvSpPr>
        <p:spPr bwMode="auto">
          <a:xfrm>
            <a:off x="2700338" y="3835400"/>
            <a:ext cx="64436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it-IT" sz="1200">
                <a:latin typeface="Comic Sans MS" pitchFamily="66" charset="0"/>
              </a:rPr>
              <a:t>Azione sismica (misurata in termini di PGA) che determina il raggiungimento del generico Stato Limite secondo un certo meccanismo di collasso (</a:t>
            </a:r>
            <a:r>
              <a:rPr lang="it-IT" sz="1200" b="1">
                <a:latin typeface="Comic Sans MS" pitchFamily="66" charset="0"/>
              </a:rPr>
              <a:t>PGA Resistente</a:t>
            </a:r>
            <a:r>
              <a:rPr lang="it-IT" sz="1200">
                <a:latin typeface="Comic Sans MS" pitchFamily="66" charset="0"/>
              </a:rPr>
              <a:t>)</a:t>
            </a:r>
            <a:endParaRPr lang="it-IT" sz="1200" b="1">
              <a:latin typeface="Comic Sans MS" pitchFamily="66" charset="0"/>
            </a:endParaRPr>
          </a:p>
        </p:txBody>
      </p:sp>
      <p:sp>
        <p:nvSpPr>
          <p:cNvPr id="21518" name="Rectangle 17"/>
          <p:cNvSpPr>
            <a:spLocks noChangeArrowheads="1"/>
          </p:cNvSpPr>
          <p:nvPr/>
        </p:nvSpPr>
        <p:spPr bwMode="auto">
          <a:xfrm>
            <a:off x="2700338" y="4556125"/>
            <a:ext cx="64436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it-IT" sz="1200">
                <a:latin typeface="Comic Sans MS" pitchFamily="66" charset="0"/>
              </a:rPr>
              <a:t>Azione sismica con </a:t>
            </a:r>
            <a:r>
              <a:rPr lang="it-IT" sz="1200" u="sng">
                <a:latin typeface="Comic Sans MS" pitchFamily="66" charset="0"/>
              </a:rPr>
              <a:t>probabilità di superamento in 50 anni</a:t>
            </a:r>
            <a:r>
              <a:rPr lang="it-IT" sz="1200">
                <a:latin typeface="Comic Sans MS" pitchFamily="66" charset="0"/>
              </a:rPr>
              <a:t> (PdE) prescritta per le verifiche rispetto al generico Stato Limite (</a:t>
            </a:r>
            <a:r>
              <a:rPr lang="it-IT" sz="1200" b="1">
                <a:latin typeface="Comic Sans MS" pitchFamily="66" charset="0"/>
              </a:rPr>
              <a:t>PGA Sollecitante</a:t>
            </a:r>
            <a:r>
              <a:rPr lang="it-IT" sz="1200">
                <a:latin typeface="Comic Sans MS" pitchFamily="66" charset="0"/>
              </a:rPr>
              <a:t>)</a:t>
            </a:r>
            <a:endParaRPr lang="it-IT" sz="1200" b="1">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140299"/>
                                        </p:tgtEl>
                                        <p:attrNameLst>
                                          <p:attrName>style.visibility</p:attrName>
                                        </p:attrNameLst>
                                      </p:cBhvr>
                                      <p:to>
                                        <p:strVal val="visible"/>
                                      </p:to>
                                    </p:set>
                                    <p:animEffect transition="in" filter="fade">
                                      <p:cBhvr>
                                        <p:cTn id="7" dur="2000"/>
                                        <p:tgtEl>
                                          <p:spTgt spid="140299"/>
                                        </p:tgtEl>
                                      </p:cBhvr>
                                    </p:animEffect>
                                  </p:childTnLst>
                                </p:cTn>
                              </p:par>
                              <p:par>
                                <p:cTn id="8" presetID="10" presetClass="entr" presetSubtype="0" fill="hold" nodeType="withEffect">
                                  <p:stCondLst>
                                    <p:cond delay="0"/>
                                  </p:stCondLst>
                                  <p:childTnLst>
                                    <p:set>
                                      <p:cBhvr>
                                        <p:cTn id="9" dur="1" fill="hold">
                                          <p:stCondLst>
                                            <p:cond delay="0"/>
                                          </p:stCondLst>
                                        </p:cTn>
                                        <p:tgtEl>
                                          <p:spTgt spid="140301"/>
                                        </p:tgtEl>
                                        <p:attrNameLst>
                                          <p:attrName>style.visibility</p:attrName>
                                        </p:attrNameLst>
                                      </p:cBhvr>
                                      <p:to>
                                        <p:strVal val="visible"/>
                                      </p:to>
                                    </p:set>
                                    <p:animEffect transition="in" filter="fade">
                                      <p:cBhvr>
                                        <p:cTn id="10" dur="2000"/>
                                        <p:tgtEl>
                                          <p:spTgt spid="140301"/>
                                        </p:tgtEl>
                                      </p:cBhvr>
                                    </p:animEffect>
                                  </p:childTnLst>
                                </p:cTn>
                              </p:par>
                              <p:par>
                                <p:cTn id="11" presetID="10" presetClass="entr" presetSubtype="0" fill="hold" nodeType="withEffect">
                                  <p:stCondLst>
                                    <p:cond delay="0"/>
                                  </p:stCondLst>
                                  <p:childTnLst>
                                    <p:set>
                                      <p:cBhvr>
                                        <p:cTn id="12" dur="1" fill="hold">
                                          <p:stCondLst>
                                            <p:cond delay="0"/>
                                          </p:stCondLst>
                                        </p:cTn>
                                        <p:tgtEl>
                                          <p:spTgt spid="140303"/>
                                        </p:tgtEl>
                                        <p:attrNameLst>
                                          <p:attrName>style.visibility</p:attrName>
                                        </p:attrNameLst>
                                      </p:cBhvr>
                                      <p:to>
                                        <p:strVal val="visible"/>
                                      </p:to>
                                    </p:set>
                                    <p:animEffect transition="in" filter="fade">
                                      <p:cBhvr>
                                        <p:cTn id="13" dur="2000"/>
                                        <p:tgtEl>
                                          <p:spTgt spid="1403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0" y="765175"/>
            <a:ext cx="9144000" cy="360363"/>
          </a:xfrm>
        </p:spPr>
        <p:txBody>
          <a:bodyPr lIns="0" tIns="0" rIns="0" bIns="0" anchor="ctr"/>
          <a:lstStyle/>
          <a:p>
            <a:r>
              <a:rPr lang="it-IT" altLang="it-IT" sz="3200" b="1">
                <a:latin typeface="Comic Sans MS" panose="030F0702030302020204" pitchFamily="66" charset="0"/>
              </a:rPr>
              <a:t>VULNERABILITA SISMICA: DEFINIZIONI </a:t>
            </a:r>
          </a:p>
        </p:txBody>
      </p:sp>
      <p:sp>
        <p:nvSpPr>
          <p:cNvPr id="3079" name="Text Box 7"/>
          <p:cNvSpPr txBox="1">
            <a:spLocks noChangeArrowheads="1"/>
          </p:cNvSpPr>
          <p:nvPr/>
        </p:nvSpPr>
        <p:spPr bwMode="auto">
          <a:xfrm>
            <a:off x="250825" y="1268413"/>
            <a:ext cx="8642350" cy="1192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spcBef>
                <a:spcPct val="50000"/>
              </a:spcBef>
            </a:pPr>
            <a:r>
              <a:rPr lang="it-IT" altLang="it-IT" sz="1600">
                <a:latin typeface="Comic Sans MS" panose="030F0702030302020204" pitchFamily="66" charset="0"/>
              </a:rPr>
              <a:t>I due parametri di vulnerabilità risultano legati tra loro da due semplici relazioni analitiche determinate in base al fatto che il periodo fondamentale T della struttura sia maggiore o minore di T</a:t>
            </a:r>
            <a:r>
              <a:rPr lang="it-IT" altLang="it-IT" sz="1600" baseline="-25000">
                <a:latin typeface="Comic Sans MS" panose="030F0702030302020204" pitchFamily="66" charset="0"/>
              </a:rPr>
              <a:t>C</a:t>
            </a:r>
            <a:r>
              <a:rPr lang="it-IT" altLang="it-IT" sz="1600">
                <a:latin typeface="Comic Sans MS" panose="030F0702030302020204" pitchFamily="66" charset="0"/>
              </a:rPr>
              <a:t>.</a:t>
            </a:r>
          </a:p>
          <a:p>
            <a:pPr algn="just">
              <a:spcBef>
                <a:spcPct val="50000"/>
              </a:spcBef>
            </a:pPr>
            <a:r>
              <a:rPr lang="it-IT" altLang="it-IT" sz="1600">
                <a:latin typeface="Comic Sans MS" panose="030F0702030302020204" pitchFamily="66" charset="0"/>
              </a:rPr>
              <a:t>T&gt;T</a:t>
            </a:r>
            <a:r>
              <a:rPr lang="it-IT" altLang="it-IT" sz="1600" baseline="-25000">
                <a:latin typeface="Comic Sans MS" panose="030F0702030302020204" pitchFamily="66" charset="0"/>
              </a:rPr>
              <a:t>C</a:t>
            </a:r>
            <a:r>
              <a:rPr lang="it-IT" altLang="it-IT" sz="1600">
                <a:latin typeface="Comic Sans MS" panose="030F0702030302020204" pitchFamily="66" charset="0"/>
              </a:rPr>
              <a:t> – si ritiene valida l’ipotesi di “uguaglianza degli spostamenti”:</a:t>
            </a:r>
            <a:endParaRPr lang="el-GR" altLang="it-IT" sz="1600">
              <a:latin typeface="Comic Sans MS" panose="030F0702030302020204" pitchFamily="66" charset="0"/>
            </a:endParaRPr>
          </a:p>
        </p:txBody>
      </p:sp>
      <p:graphicFrame>
        <p:nvGraphicFramePr>
          <p:cNvPr id="3080" name="Object 8"/>
          <p:cNvGraphicFramePr>
            <a:graphicFrameLocks noChangeAspect="1"/>
          </p:cNvGraphicFramePr>
          <p:nvPr/>
        </p:nvGraphicFramePr>
        <p:xfrm>
          <a:off x="1895475" y="2708275"/>
          <a:ext cx="4845050" cy="619125"/>
        </p:xfrm>
        <a:graphic>
          <a:graphicData uri="http://schemas.openxmlformats.org/presentationml/2006/ole">
            <mc:AlternateContent xmlns:mc="http://schemas.openxmlformats.org/markup-compatibility/2006">
              <mc:Choice xmlns:v="urn:schemas-microsoft-com:vml" Requires="v">
                <p:oleObj spid="_x0000_s48133" name="Equation" r:id="rId3" imgW="3479760" imgH="444240" progId="Equation.3">
                  <p:embed/>
                </p:oleObj>
              </mc:Choice>
              <mc:Fallback>
                <p:oleObj name="Equation" r:id="rId3" imgW="3479760" imgH="4442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95475" y="2708275"/>
                        <a:ext cx="4845050" cy="619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081" name="Object 9"/>
          <p:cNvGraphicFramePr>
            <a:graphicFrameLocks noChangeAspect="1"/>
          </p:cNvGraphicFramePr>
          <p:nvPr/>
        </p:nvGraphicFramePr>
        <p:xfrm>
          <a:off x="2184400" y="3789363"/>
          <a:ext cx="4560888" cy="619125"/>
        </p:xfrm>
        <a:graphic>
          <a:graphicData uri="http://schemas.openxmlformats.org/presentationml/2006/ole">
            <mc:AlternateContent xmlns:mc="http://schemas.openxmlformats.org/markup-compatibility/2006">
              <mc:Choice xmlns:v="urn:schemas-microsoft-com:vml" Requires="v">
                <p:oleObj spid="_x0000_s48134" name="Equation" r:id="rId5" imgW="3276360" imgH="444240" progId="Equation.3">
                  <p:embed/>
                </p:oleObj>
              </mc:Choice>
              <mc:Fallback>
                <p:oleObj name="Equation" r:id="rId5" imgW="3276360" imgH="44424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84400" y="3789363"/>
                        <a:ext cx="4560888" cy="619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082" name="Object 10"/>
          <p:cNvGraphicFramePr>
            <a:graphicFrameLocks noChangeAspect="1"/>
          </p:cNvGraphicFramePr>
          <p:nvPr/>
        </p:nvGraphicFramePr>
        <p:xfrm>
          <a:off x="2922588" y="4941888"/>
          <a:ext cx="2944812" cy="831850"/>
        </p:xfrm>
        <a:graphic>
          <a:graphicData uri="http://schemas.openxmlformats.org/presentationml/2006/ole">
            <mc:AlternateContent xmlns:mc="http://schemas.openxmlformats.org/markup-compatibility/2006">
              <mc:Choice xmlns:v="urn:schemas-microsoft-com:vml" Requires="v">
                <p:oleObj spid="_x0000_s48135" name="Equation" r:id="rId7" imgW="1485720" imgH="419040" progId="Equation.3">
                  <p:embed/>
                </p:oleObj>
              </mc:Choice>
              <mc:Fallback>
                <p:oleObj name="Equation" r:id="rId7" imgW="1485720" imgH="41904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22588" y="4941888"/>
                        <a:ext cx="2944812" cy="831850"/>
                      </a:xfrm>
                      <a:prstGeom prst="rect">
                        <a:avLst/>
                      </a:prstGeom>
                      <a:noFill/>
                      <a:ln w="25400">
                        <a:solidFill>
                          <a:srgbClr val="FF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244934431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0" y="765175"/>
            <a:ext cx="9144000" cy="360363"/>
          </a:xfrm>
        </p:spPr>
        <p:txBody>
          <a:bodyPr lIns="0" tIns="0" rIns="0" bIns="0" anchor="ctr"/>
          <a:lstStyle/>
          <a:p>
            <a:r>
              <a:rPr lang="it-IT" altLang="it-IT" sz="3200" b="1">
                <a:latin typeface="Comic Sans MS" panose="030F0702030302020204" pitchFamily="66" charset="0"/>
              </a:rPr>
              <a:t>VULNERABILITA SISMICA: DEFINIZIONI </a:t>
            </a:r>
          </a:p>
        </p:txBody>
      </p:sp>
      <p:sp>
        <p:nvSpPr>
          <p:cNvPr id="4103" name="Text Box 7"/>
          <p:cNvSpPr txBox="1">
            <a:spLocks noChangeArrowheads="1"/>
          </p:cNvSpPr>
          <p:nvPr/>
        </p:nvSpPr>
        <p:spPr bwMode="auto">
          <a:xfrm>
            <a:off x="250825" y="1216025"/>
            <a:ext cx="8642350" cy="336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spcBef>
                <a:spcPct val="50000"/>
              </a:spcBef>
            </a:pPr>
            <a:r>
              <a:rPr lang="it-IT" altLang="it-IT" sz="1600">
                <a:latin typeface="Comic Sans MS" panose="030F0702030302020204" pitchFamily="66" charset="0"/>
              </a:rPr>
              <a:t>T&lt;T</a:t>
            </a:r>
            <a:r>
              <a:rPr lang="it-IT" altLang="it-IT" sz="1600" baseline="-25000">
                <a:latin typeface="Comic Sans MS" panose="030F0702030302020204" pitchFamily="66" charset="0"/>
              </a:rPr>
              <a:t>C</a:t>
            </a:r>
            <a:r>
              <a:rPr lang="it-IT" altLang="it-IT" sz="1600">
                <a:latin typeface="Comic Sans MS" panose="030F0702030302020204" pitchFamily="66" charset="0"/>
              </a:rPr>
              <a:t> – si adotta la relazione di Fajfar come legame tra </a:t>
            </a:r>
            <a:r>
              <a:rPr lang="it-IT" altLang="it-IT" sz="1600">
                <a:latin typeface="Symbol" panose="05050102010706020507" pitchFamily="18" charset="2"/>
              </a:rPr>
              <a:t>m</a:t>
            </a:r>
            <a:r>
              <a:rPr lang="it-IT" altLang="it-IT" sz="1600">
                <a:latin typeface="Comic Sans MS" panose="030F0702030302020204" pitchFamily="66" charset="0"/>
              </a:rPr>
              <a:t> e R</a:t>
            </a:r>
            <a:r>
              <a:rPr lang="it-IT" altLang="it-IT" sz="1600" baseline="-25000">
                <a:latin typeface="Symbol" panose="05050102010706020507" pitchFamily="18" charset="2"/>
              </a:rPr>
              <a:t>m</a:t>
            </a:r>
            <a:r>
              <a:rPr lang="it-IT" altLang="it-IT" sz="1600">
                <a:latin typeface="Comic Sans MS" panose="030F0702030302020204" pitchFamily="66" charset="0"/>
              </a:rPr>
              <a:t>:</a:t>
            </a:r>
            <a:endParaRPr lang="el-GR" altLang="it-IT" sz="1600">
              <a:latin typeface="Comic Sans MS" panose="030F0702030302020204" pitchFamily="66" charset="0"/>
            </a:endParaRPr>
          </a:p>
        </p:txBody>
      </p:sp>
      <p:graphicFrame>
        <p:nvGraphicFramePr>
          <p:cNvPr id="4104" name="Object 8"/>
          <p:cNvGraphicFramePr>
            <a:graphicFrameLocks noChangeAspect="1"/>
          </p:cNvGraphicFramePr>
          <p:nvPr/>
        </p:nvGraphicFramePr>
        <p:xfrm>
          <a:off x="1006475" y="1628775"/>
          <a:ext cx="2501900" cy="665163"/>
        </p:xfrm>
        <a:graphic>
          <a:graphicData uri="http://schemas.openxmlformats.org/presentationml/2006/ole">
            <mc:AlternateContent xmlns:mc="http://schemas.openxmlformats.org/markup-compatibility/2006">
              <mc:Choice xmlns:v="urn:schemas-microsoft-com:vml" Requires="v">
                <p:oleObj spid="_x0000_s49161" name="Equation" r:id="rId3" imgW="1523880" imgH="406080" progId="Equation.3">
                  <p:embed/>
                </p:oleObj>
              </mc:Choice>
              <mc:Fallback>
                <p:oleObj name="Equation" r:id="rId3" imgW="1523880" imgH="4060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06475" y="1628775"/>
                        <a:ext cx="2501900" cy="6651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105" name="Object 9"/>
          <p:cNvGraphicFramePr>
            <a:graphicFrameLocks noChangeAspect="1"/>
          </p:cNvGraphicFramePr>
          <p:nvPr/>
        </p:nvGraphicFramePr>
        <p:xfrm>
          <a:off x="182563" y="4365625"/>
          <a:ext cx="4102100" cy="1789113"/>
        </p:xfrm>
        <a:graphic>
          <a:graphicData uri="http://schemas.openxmlformats.org/presentationml/2006/ole">
            <mc:AlternateContent xmlns:mc="http://schemas.openxmlformats.org/markup-compatibility/2006">
              <mc:Choice xmlns:v="urn:schemas-microsoft-com:vml" Requires="v">
                <p:oleObj spid="_x0000_s49162" name="Equation" r:id="rId5" imgW="2070000" imgH="901440" progId="Equation.3">
                  <p:embed/>
                </p:oleObj>
              </mc:Choice>
              <mc:Fallback>
                <p:oleObj name="Equation" r:id="rId5" imgW="2070000" imgH="90144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2563" y="4365625"/>
                        <a:ext cx="4102100" cy="1789113"/>
                      </a:xfrm>
                      <a:prstGeom prst="rect">
                        <a:avLst/>
                      </a:prstGeom>
                      <a:noFill/>
                      <a:ln w="25400">
                        <a:solidFill>
                          <a:srgbClr val="FF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106" name="Object 10"/>
          <p:cNvGraphicFramePr>
            <a:graphicFrameLocks noChangeAspect="1"/>
          </p:cNvGraphicFramePr>
          <p:nvPr/>
        </p:nvGraphicFramePr>
        <p:xfrm>
          <a:off x="5795963" y="1741488"/>
          <a:ext cx="2522537" cy="665162"/>
        </p:xfrm>
        <a:graphic>
          <a:graphicData uri="http://schemas.openxmlformats.org/presentationml/2006/ole">
            <mc:AlternateContent xmlns:mc="http://schemas.openxmlformats.org/markup-compatibility/2006">
              <mc:Choice xmlns:v="urn:schemas-microsoft-com:vml" Requires="v">
                <p:oleObj spid="_x0000_s49163" name="Equation" r:id="rId7" imgW="1536480" imgH="406080" progId="Equation.3">
                  <p:embed/>
                </p:oleObj>
              </mc:Choice>
              <mc:Fallback>
                <p:oleObj name="Equation" r:id="rId7" imgW="1536480" imgH="4060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795963" y="1741488"/>
                        <a:ext cx="2522537" cy="6651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107" name="Object 11"/>
          <p:cNvGraphicFramePr>
            <a:graphicFrameLocks noChangeAspect="1"/>
          </p:cNvGraphicFramePr>
          <p:nvPr/>
        </p:nvGraphicFramePr>
        <p:xfrm>
          <a:off x="485775" y="2406650"/>
          <a:ext cx="3563938" cy="768350"/>
        </p:xfrm>
        <a:graphic>
          <a:graphicData uri="http://schemas.openxmlformats.org/presentationml/2006/ole">
            <mc:AlternateContent xmlns:mc="http://schemas.openxmlformats.org/markup-compatibility/2006">
              <mc:Choice xmlns:v="urn:schemas-microsoft-com:vml" Requires="v">
                <p:oleObj spid="_x0000_s49164" name="Equation" r:id="rId9" imgW="2171520" imgH="469800" progId="Equation.3">
                  <p:embed/>
                </p:oleObj>
              </mc:Choice>
              <mc:Fallback>
                <p:oleObj name="Equation" r:id="rId9" imgW="2171520" imgH="4698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85775" y="2406650"/>
                        <a:ext cx="3563938" cy="768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108" name="Object 12"/>
          <p:cNvGraphicFramePr>
            <a:graphicFrameLocks noChangeAspect="1"/>
          </p:cNvGraphicFramePr>
          <p:nvPr/>
        </p:nvGraphicFramePr>
        <p:xfrm>
          <a:off x="5038725" y="2427288"/>
          <a:ext cx="3919538" cy="768350"/>
        </p:xfrm>
        <a:graphic>
          <a:graphicData uri="http://schemas.openxmlformats.org/presentationml/2006/ole">
            <mc:AlternateContent xmlns:mc="http://schemas.openxmlformats.org/markup-compatibility/2006">
              <mc:Choice xmlns:v="urn:schemas-microsoft-com:vml" Requires="v">
                <p:oleObj spid="_x0000_s49165" name="Equation" r:id="rId11" imgW="2387520" imgH="469800" progId="Equation.3">
                  <p:embed/>
                </p:oleObj>
              </mc:Choice>
              <mc:Fallback>
                <p:oleObj name="Equation" r:id="rId11" imgW="2387520" imgH="46980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038725" y="2427288"/>
                        <a:ext cx="3919538" cy="768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109" name="Object 13"/>
          <p:cNvGraphicFramePr>
            <a:graphicFrameLocks noChangeAspect="1"/>
          </p:cNvGraphicFramePr>
          <p:nvPr/>
        </p:nvGraphicFramePr>
        <p:xfrm>
          <a:off x="668338" y="3252788"/>
          <a:ext cx="3105150" cy="768350"/>
        </p:xfrm>
        <a:graphic>
          <a:graphicData uri="http://schemas.openxmlformats.org/presentationml/2006/ole">
            <mc:AlternateContent xmlns:mc="http://schemas.openxmlformats.org/markup-compatibility/2006">
              <mc:Choice xmlns:v="urn:schemas-microsoft-com:vml" Requires="v">
                <p:oleObj spid="_x0000_s49166" name="Equation" r:id="rId13" imgW="1892160" imgH="469800" progId="Equation.3">
                  <p:embed/>
                </p:oleObj>
              </mc:Choice>
              <mc:Fallback>
                <p:oleObj name="Equation" r:id="rId13" imgW="1892160" imgH="46980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68338" y="3252788"/>
                        <a:ext cx="3105150" cy="768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110" name="Object 14"/>
          <p:cNvGraphicFramePr>
            <a:graphicFrameLocks noChangeAspect="1"/>
          </p:cNvGraphicFramePr>
          <p:nvPr/>
        </p:nvGraphicFramePr>
        <p:xfrm>
          <a:off x="5302250" y="3249613"/>
          <a:ext cx="3438525" cy="768350"/>
        </p:xfrm>
        <a:graphic>
          <a:graphicData uri="http://schemas.openxmlformats.org/presentationml/2006/ole">
            <mc:AlternateContent xmlns:mc="http://schemas.openxmlformats.org/markup-compatibility/2006">
              <mc:Choice xmlns:v="urn:schemas-microsoft-com:vml" Requires="v">
                <p:oleObj spid="_x0000_s49167" name="Equation" r:id="rId15" imgW="2095200" imgH="469800" progId="Equation.3">
                  <p:embed/>
                </p:oleObj>
              </mc:Choice>
              <mc:Fallback>
                <p:oleObj name="Equation" r:id="rId15" imgW="2095200" imgH="469800" progId="Equation.3">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302250" y="3249613"/>
                        <a:ext cx="3438525" cy="768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pic>
        <p:nvPicPr>
          <p:cNvPr id="4111" name="Picture 15"/>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4572000" y="4013200"/>
            <a:ext cx="4572000" cy="284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6603087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olo 1"/>
          <p:cNvSpPr>
            <a:spLocks noGrp="1"/>
          </p:cNvSpPr>
          <p:nvPr>
            <p:ph type="ctrTitle" idx="4294967295"/>
          </p:nvPr>
        </p:nvSpPr>
        <p:spPr>
          <a:xfrm>
            <a:off x="685800" y="44450"/>
            <a:ext cx="7772400" cy="727075"/>
          </a:xfrm>
        </p:spPr>
        <p:txBody>
          <a:bodyPr/>
          <a:lstStyle/>
          <a:p>
            <a:pPr eaLnBrk="1" hangingPunct="1"/>
            <a:r>
              <a:rPr lang="it-IT" sz="4000" b="1" smtClean="0">
                <a:latin typeface="Comic Sans MS" pitchFamily="66" charset="0"/>
              </a:rPr>
              <a:t>Definizioni</a:t>
            </a:r>
          </a:p>
        </p:txBody>
      </p:sp>
      <p:sp>
        <p:nvSpPr>
          <p:cNvPr id="22531" name="Sottotitolo 2"/>
          <p:cNvSpPr>
            <a:spLocks noGrp="1"/>
          </p:cNvSpPr>
          <p:nvPr>
            <p:ph type="subTitle" idx="4294967295"/>
          </p:nvPr>
        </p:nvSpPr>
        <p:spPr>
          <a:xfrm>
            <a:off x="336550" y="644525"/>
            <a:ext cx="8501063" cy="681038"/>
          </a:xfrm>
        </p:spPr>
        <p:txBody>
          <a:bodyPr/>
          <a:lstStyle/>
          <a:p>
            <a:pPr marL="0" indent="0" algn="ctr" eaLnBrk="1" hangingPunct="1">
              <a:buFont typeface="Arial" charset="0"/>
              <a:buNone/>
            </a:pPr>
            <a:r>
              <a:rPr lang="it-IT" sz="2400" smtClean="0">
                <a:latin typeface="Comic Sans MS" pitchFamily="66" charset="0"/>
              </a:rPr>
              <a:t>Contesto normativo: OPCM 3362/04</a:t>
            </a:r>
          </a:p>
        </p:txBody>
      </p:sp>
      <p:sp>
        <p:nvSpPr>
          <p:cNvPr id="22532" name="Rectangle 4"/>
          <p:cNvSpPr>
            <a:spLocks noChangeArrowheads="1"/>
          </p:cNvSpPr>
          <p:nvPr/>
        </p:nvSpPr>
        <p:spPr bwMode="auto">
          <a:xfrm>
            <a:off x="2533650" y="1052513"/>
            <a:ext cx="4084638"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it-IT" sz="1600">
                <a:latin typeface="Comic Sans MS" pitchFamily="66" charset="0"/>
              </a:rPr>
              <a:t>Parametrizzazione dei costi di intervento</a:t>
            </a:r>
          </a:p>
        </p:txBody>
      </p:sp>
      <p:sp>
        <p:nvSpPr>
          <p:cNvPr id="22533" name="Text Box 8"/>
          <p:cNvSpPr txBox="1">
            <a:spLocks noChangeArrowheads="1"/>
          </p:cNvSpPr>
          <p:nvPr/>
        </p:nvSpPr>
        <p:spPr bwMode="auto">
          <a:xfrm>
            <a:off x="88900" y="1604963"/>
            <a:ext cx="9026525" cy="1069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sz="1600">
                <a:latin typeface="Comic Sans MS" pitchFamily="66" charset="0"/>
              </a:rPr>
              <a:t>Si determina un costo convenzionale per gli interventi di adeguamento a valle delle verifiche, stimabile come segue:</a:t>
            </a:r>
          </a:p>
          <a:p>
            <a:pPr algn="ctr" eaLnBrk="1" hangingPunct="1">
              <a:buFontTx/>
              <a:buChar char="-"/>
            </a:pPr>
            <a:r>
              <a:rPr lang="it-IT" sz="1600" b="1">
                <a:latin typeface="Comic Sans MS" pitchFamily="66" charset="0"/>
              </a:rPr>
              <a:t> Edifici:		150 euro/m</a:t>
            </a:r>
            <a:r>
              <a:rPr lang="it-IT" sz="1600" b="1" baseline="30000">
                <a:latin typeface="Comic Sans MS" pitchFamily="66" charset="0"/>
              </a:rPr>
              <a:t>3</a:t>
            </a:r>
            <a:r>
              <a:rPr lang="it-IT" sz="1600" b="1">
                <a:latin typeface="Comic Sans MS" pitchFamily="66" charset="0"/>
              </a:rPr>
              <a:t>;</a:t>
            </a:r>
          </a:p>
          <a:p>
            <a:pPr algn="ctr" eaLnBrk="1" hangingPunct="1">
              <a:buFontTx/>
              <a:buChar char="-"/>
            </a:pPr>
            <a:r>
              <a:rPr lang="it-IT" sz="1600" b="1">
                <a:latin typeface="Comic Sans MS" pitchFamily="66" charset="0"/>
              </a:rPr>
              <a:t> Ponti:		450 euro/m</a:t>
            </a:r>
            <a:r>
              <a:rPr lang="it-IT" sz="1600" b="1" baseline="30000">
                <a:latin typeface="Comic Sans MS" pitchFamily="66" charset="0"/>
              </a:rPr>
              <a:t>2</a:t>
            </a:r>
            <a:r>
              <a:rPr lang="it-IT" sz="1600" b="1">
                <a:latin typeface="Comic Sans MS" pitchFamily="66" charset="0"/>
              </a:rPr>
              <a:t>.</a:t>
            </a:r>
          </a:p>
        </p:txBody>
      </p:sp>
      <p:pic>
        <p:nvPicPr>
          <p:cNvPr id="22534" name="Picture 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76375" y="2708275"/>
            <a:ext cx="6370638" cy="395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olo 1"/>
          <p:cNvSpPr>
            <a:spLocks noGrp="1"/>
          </p:cNvSpPr>
          <p:nvPr>
            <p:ph type="ctrTitle" idx="4294967295"/>
          </p:nvPr>
        </p:nvSpPr>
        <p:spPr>
          <a:xfrm>
            <a:off x="685800" y="44450"/>
            <a:ext cx="7772400" cy="727075"/>
          </a:xfrm>
        </p:spPr>
        <p:txBody>
          <a:bodyPr/>
          <a:lstStyle/>
          <a:p>
            <a:pPr eaLnBrk="1" hangingPunct="1"/>
            <a:r>
              <a:rPr lang="it-IT" sz="4000" b="1" smtClean="0">
                <a:latin typeface="Comic Sans MS" pitchFamily="66" charset="0"/>
              </a:rPr>
              <a:t>Definizioni</a:t>
            </a:r>
          </a:p>
        </p:txBody>
      </p:sp>
      <p:sp>
        <p:nvSpPr>
          <p:cNvPr id="23555" name="Sottotitolo 2"/>
          <p:cNvSpPr>
            <a:spLocks noGrp="1"/>
          </p:cNvSpPr>
          <p:nvPr>
            <p:ph type="subTitle" idx="4294967295"/>
          </p:nvPr>
        </p:nvSpPr>
        <p:spPr>
          <a:xfrm>
            <a:off x="336550" y="644525"/>
            <a:ext cx="8501063" cy="681038"/>
          </a:xfrm>
        </p:spPr>
        <p:txBody>
          <a:bodyPr/>
          <a:lstStyle/>
          <a:p>
            <a:pPr marL="0" indent="0" algn="ctr" eaLnBrk="1" hangingPunct="1">
              <a:buFont typeface="Arial" charset="0"/>
              <a:buNone/>
            </a:pPr>
            <a:r>
              <a:rPr lang="it-IT" sz="2400" smtClean="0">
                <a:latin typeface="Comic Sans MS" pitchFamily="66" charset="0"/>
              </a:rPr>
              <a:t>Contesto normativo: OPCM 3362/04</a:t>
            </a:r>
          </a:p>
        </p:txBody>
      </p:sp>
      <p:sp>
        <p:nvSpPr>
          <p:cNvPr id="23556" name="Rectangle 4"/>
          <p:cNvSpPr>
            <a:spLocks noChangeArrowheads="1"/>
          </p:cNvSpPr>
          <p:nvPr/>
        </p:nvSpPr>
        <p:spPr bwMode="auto">
          <a:xfrm>
            <a:off x="865188" y="1052513"/>
            <a:ext cx="744061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it-IT" sz="1600">
                <a:latin typeface="Comic Sans MS" pitchFamily="66" charset="0"/>
              </a:rPr>
              <a:t>Parametrizzazione dei costi di intervento (</a:t>
            </a:r>
            <a:r>
              <a:rPr lang="it-IT" sz="1600" u="sng">
                <a:latin typeface="Comic Sans MS" pitchFamily="66" charset="0"/>
              </a:rPr>
              <a:t>in assenza di Verifica Preliminare</a:t>
            </a:r>
            <a:r>
              <a:rPr lang="it-IT" sz="1600">
                <a:latin typeface="Comic Sans MS" pitchFamily="66" charset="0"/>
              </a:rPr>
              <a:t>)</a:t>
            </a:r>
          </a:p>
        </p:txBody>
      </p:sp>
      <p:sp>
        <p:nvSpPr>
          <p:cNvPr id="23557" name="Text Box 5"/>
          <p:cNvSpPr txBox="1">
            <a:spLocks noChangeArrowheads="1"/>
          </p:cNvSpPr>
          <p:nvPr/>
        </p:nvSpPr>
        <p:spPr bwMode="auto">
          <a:xfrm>
            <a:off x="88900" y="1495425"/>
            <a:ext cx="9026525" cy="1069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sz="1600">
                <a:latin typeface="Comic Sans MS" pitchFamily="66" charset="0"/>
              </a:rPr>
              <a:t>Si determina un costo convenzionale per gli interventi di adeguamento a valle delle verifiche, stimabile come segue:</a:t>
            </a:r>
          </a:p>
          <a:p>
            <a:pPr algn="ctr" eaLnBrk="1" hangingPunct="1">
              <a:buFontTx/>
              <a:buChar char="-"/>
            </a:pPr>
            <a:r>
              <a:rPr lang="it-IT" sz="1600" b="1">
                <a:latin typeface="Comic Sans MS" pitchFamily="66" charset="0"/>
              </a:rPr>
              <a:t> Edifici:		150 euro/m</a:t>
            </a:r>
            <a:r>
              <a:rPr lang="it-IT" sz="1600" b="1" baseline="30000">
                <a:latin typeface="Comic Sans MS" pitchFamily="66" charset="0"/>
              </a:rPr>
              <a:t>3</a:t>
            </a:r>
            <a:r>
              <a:rPr lang="it-IT" sz="1600" b="1">
                <a:latin typeface="Comic Sans MS" pitchFamily="66" charset="0"/>
              </a:rPr>
              <a:t>;</a:t>
            </a:r>
          </a:p>
          <a:p>
            <a:pPr algn="ctr" eaLnBrk="1" hangingPunct="1">
              <a:buFontTx/>
              <a:buChar char="-"/>
            </a:pPr>
            <a:r>
              <a:rPr lang="it-IT" sz="1600" b="1">
                <a:latin typeface="Comic Sans MS" pitchFamily="66" charset="0"/>
              </a:rPr>
              <a:t> Ponti:		450 euro/m</a:t>
            </a:r>
            <a:r>
              <a:rPr lang="it-IT" sz="1600" b="1" baseline="30000">
                <a:latin typeface="Comic Sans MS" pitchFamily="66" charset="0"/>
              </a:rPr>
              <a:t>2</a:t>
            </a:r>
            <a:r>
              <a:rPr lang="it-IT" sz="1600" b="1">
                <a:latin typeface="Comic Sans MS" pitchFamily="66" charset="0"/>
              </a:rPr>
              <a:t>.</a:t>
            </a:r>
          </a:p>
        </p:txBody>
      </p:sp>
      <p:pic>
        <p:nvPicPr>
          <p:cNvPr id="23558"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42988" y="2511425"/>
            <a:ext cx="6997700" cy="434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olo 1"/>
          <p:cNvSpPr>
            <a:spLocks noGrp="1"/>
          </p:cNvSpPr>
          <p:nvPr>
            <p:ph type="ctrTitle" idx="4294967295"/>
          </p:nvPr>
        </p:nvSpPr>
        <p:spPr>
          <a:xfrm>
            <a:off x="685800" y="44450"/>
            <a:ext cx="7772400" cy="727075"/>
          </a:xfrm>
        </p:spPr>
        <p:txBody>
          <a:bodyPr/>
          <a:lstStyle/>
          <a:p>
            <a:pPr eaLnBrk="1" hangingPunct="1"/>
            <a:r>
              <a:rPr lang="it-IT" sz="4000" b="1" smtClean="0">
                <a:latin typeface="Comic Sans MS" pitchFamily="66" charset="0"/>
              </a:rPr>
              <a:t>Definizioni</a:t>
            </a:r>
          </a:p>
        </p:txBody>
      </p:sp>
      <p:sp>
        <p:nvSpPr>
          <p:cNvPr id="24579" name="Sottotitolo 2"/>
          <p:cNvSpPr>
            <a:spLocks noGrp="1"/>
          </p:cNvSpPr>
          <p:nvPr>
            <p:ph type="subTitle" idx="4294967295"/>
          </p:nvPr>
        </p:nvSpPr>
        <p:spPr>
          <a:xfrm>
            <a:off x="336550" y="644525"/>
            <a:ext cx="8501063" cy="681038"/>
          </a:xfrm>
        </p:spPr>
        <p:txBody>
          <a:bodyPr/>
          <a:lstStyle/>
          <a:p>
            <a:pPr marL="0" indent="0" algn="ctr" eaLnBrk="1" hangingPunct="1">
              <a:buFont typeface="Arial" charset="0"/>
              <a:buNone/>
            </a:pPr>
            <a:r>
              <a:rPr lang="it-IT" sz="2400" smtClean="0">
                <a:latin typeface="Comic Sans MS" pitchFamily="66" charset="0"/>
              </a:rPr>
              <a:t>Contesto normativo: Direttive Regionali</a:t>
            </a:r>
          </a:p>
        </p:txBody>
      </p:sp>
      <p:sp>
        <p:nvSpPr>
          <p:cNvPr id="24580" name="Rectangle 5"/>
          <p:cNvSpPr>
            <a:spLocks noChangeArrowheads="1"/>
          </p:cNvSpPr>
          <p:nvPr/>
        </p:nvSpPr>
        <p:spPr bwMode="auto">
          <a:xfrm>
            <a:off x="85725" y="1196975"/>
            <a:ext cx="8964613" cy="4854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30000"/>
              </a:lnSpc>
            </a:pPr>
            <a:r>
              <a:rPr lang="it-IT" sz="1600">
                <a:latin typeface="Comic Sans MS" pitchFamily="66" charset="0"/>
              </a:rPr>
              <a:t>Poiché la ripartizione dei fondi per le Verifiche Tecniche e la Progettazione degli Interventi di Adeguamento Sismico viene effettuata tramite le </a:t>
            </a:r>
            <a:r>
              <a:rPr lang="it-IT" sz="1600" b="1">
                <a:latin typeface="Comic Sans MS" pitchFamily="66" charset="0"/>
              </a:rPr>
              <a:t>Regioni</a:t>
            </a:r>
            <a:r>
              <a:rPr lang="it-IT" sz="1600">
                <a:latin typeface="Comic Sans MS" pitchFamily="66" charset="0"/>
              </a:rPr>
              <a:t>, ognuna di esse ha insediato dei Comitati Tecnico-Scientifici per l’applicazione delle normative menzionate su scala locale, al fine di selezionare le richieste dei vari enti (Comuni, Province, Aziende Sanitarie Locali …) e monitorare le operazioni tecniche dalla schedatura preliminare, fino alla progettazione ed alla realizzazione dell’intervento di adeguamento.</a:t>
            </a:r>
          </a:p>
          <a:p>
            <a:pPr algn="just">
              <a:lnSpc>
                <a:spcPct val="130000"/>
              </a:lnSpc>
            </a:pPr>
            <a:endParaRPr lang="it-IT" sz="1600">
              <a:latin typeface="Comic Sans MS" pitchFamily="66" charset="0"/>
            </a:endParaRPr>
          </a:p>
          <a:p>
            <a:pPr algn="just">
              <a:lnSpc>
                <a:spcPct val="130000"/>
              </a:lnSpc>
            </a:pPr>
            <a:r>
              <a:rPr lang="it-IT" sz="1600">
                <a:latin typeface="Comic Sans MS" pitchFamily="66" charset="0"/>
              </a:rPr>
              <a:t>Tutte le Regioni hanno pure emanato delle </a:t>
            </a:r>
            <a:r>
              <a:rPr lang="it-IT" sz="1600" b="1">
                <a:latin typeface="Comic Sans MS" pitchFamily="66" charset="0"/>
              </a:rPr>
              <a:t>Linee Guida</a:t>
            </a:r>
            <a:r>
              <a:rPr lang="it-IT" sz="1600">
                <a:latin typeface="Comic Sans MS" pitchFamily="66" charset="0"/>
              </a:rPr>
              <a:t> per l’esecuzione delle Verifiche di Vulnerabilità Sismica fornendo delle indicazioni qualitative e quantitative in merito a:</a:t>
            </a:r>
          </a:p>
          <a:p>
            <a:pPr algn="just">
              <a:lnSpc>
                <a:spcPct val="130000"/>
              </a:lnSpc>
              <a:buFontTx/>
              <a:buChar char="-"/>
            </a:pPr>
            <a:r>
              <a:rPr lang="it-IT" sz="1600">
                <a:latin typeface="Comic Sans MS" pitchFamily="66" charset="0"/>
              </a:rPr>
              <a:t> Indagini e rilievi;</a:t>
            </a:r>
          </a:p>
          <a:p>
            <a:pPr algn="just">
              <a:lnSpc>
                <a:spcPct val="130000"/>
              </a:lnSpc>
              <a:buFontTx/>
              <a:buChar char="-"/>
            </a:pPr>
            <a:r>
              <a:rPr lang="it-IT" sz="1600">
                <a:latin typeface="Comic Sans MS" pitchFamily="66" charset="0"/>
              </a:rPr>
              <a:t> Metodologie di Analisi;</a:t>
            </a:r>
          </a:p>
          <a:p>
            <a:pPr algn="just">
              <a:lnSpc>
                <a:spcPct val="130000"/>
              </a:lnSpc>
              <a:buFontTx/>
              <a:buChar char="-"/>
            </a:pPr>
            <a:r>
              <a:rPr lang="it-IT" sz="1600">
                <a:latin typeface="Comic Sans MS" pitchFamily="66" charset="0"/>
              </a:rPr>
              <a:t> Prodotti e documenti di sintesi.</a:t>
            </a:r>
          </a:p>
          <a:p>
            <a:pPr algn="just">
              <a:lnSpc>
                <a:spcPct val="130000"/>
              </a:lnSpc>
              <a:buFontTx/>
              <a:buChar char="-"/>
            </a:pPr>
            <a:endParaRPr lang="it-IT" sz="1600">
              <a:latin typeface="Comic Sans MS" pitchFamily="66" charset="0"/>
            </a:endParaRPr>
          </a:p>
          <a:p>
            <a:pPr algn="just">
              <a:lnSpc>
                <a:spcPct val="130000"/>
              </a:lnSpc>
            </a:pPr>
            <a:r>
              <a:rPr lang="it-IT" sz="1600">
                <a:latin typeface="Comic Sans MS" pitchFamily="66" charset="0"/>
              </a:rPr>
              <a:t>La parte organizzativa dell’attività di verifica delle strutture esistenti rappresenta il punto-chiave di tali documenti.</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30"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6375" y="2263775"/>
            <a:ext cx="7667625" cy="419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3" name="Titolo 1"/>
          <p:cNvSpPr>
            <a:spLocks noGrp="1"/>
          </p:cNvSpPr>
          <p:nvPr>
            <p:ph type="ctrTitle" idx="4294967295"/>
          </p:nvPr>
        </p:nvSpPr>
        <p:spPr>
          <a:xfrm>
            <a:off x="685800" y="44450"/>
            <a:ext cx="7772400" cy="727075"/>
          </a:xfrm>
        </p:spPr>
        <p:txBody>
          <a:bodyPr/>
          <a:lstStyle/>
          <a:p>
            <a:pPr eaLnBrk="1" hangingPunct="1"/>
            <a:r>
              <a:rPr lang="it-IT" sz="4000" b="1" smtClean="0">
                <a:latin typeface="Comic Sans MS" pitchFamily="66" charset="0"/>
              </a:rPr>
              <a:t>Fasi Operative</a:t>
            </a:r>
          </a:p>
        </p:txBody>
      </p:sp>
      <p:sp>
        <p:nvSpPr>
          <p:cNvPr id="25604" name="Sottotitolo 2"/>
          <p:cNvSpPr>
            <a:spLocks noGrp="1"/>
          </p:cNvSpPr>
          <p:nvPr>
            <p:ph type="subTitle" idx="4294967295"/>
          </p:nvPr>
        </p:nvSpPr>
        <p:spPr>
          <a:xfrm>
            <a:off x="228600" y="644525"/>
            <a:ext cx="8807450" cy="681038"/>
          </a:xfrm>
        </p:spPr>
        <p:txBody>
          <a:bodyPr/>
          <a:lstStyle/>
          <a:p>
            <a:pPr marL="0" indent="0" algn="ctr" eaLnBrk="1" hangingPunct="1">
              <a:buFont typeface="Arial" charset="0"/>
              <a:buNone/>
            </a:pPr>
            <a:r>
              <a:rPr lang="it-IT" sz="2400" smtClean="0">
                <a:latin typeface="Comic Sans MS" pitchFamily="66" charset="0"/>
              </a:rPr>
              <a:t>Organizzazione secondo le Direttive della Regione Campania</a:t>
            </a:r>
          </a:p>
        </p:txBody>
      </p:sp>
      <p:sp>
        <p:nvSpPr>
          <p:cNvPr id="25605" name="Rectangle 4"/>
          <p:cNvSpPr>
            <a:spLocks noChangeArrowheads="1"/>
          </p:cNvSpPr>
          <p:nvPr/>
        </p:nvSpPr>
        <p:spPr bwMode="auto">
          <a:xfrm>
            <a:off x="85725" y="1196975"/>
            <a:ext cx="8964613" cy="253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it-IT" sz="1600">
                <a:latin typeface="Comic Sans MS" pitchFamily="66" charset="0"/>
              </a:rPr>
              <a:t>La Regione Campania ha emanato delle “Linee Guida per l’Attuazione della OPCM3362/2004” di concerto con la Protezione Civile  :</a:t>
            </a:r>
          </a:p>
          <a:p>
            <a:pPr algn="just"/>
            <a:endParaRPr lang="it-IT" sz="1600">
              <a:latin typeface="Comic Sans MS" pitchFamily="66" charset="0"/>
            </a:endParaRPr>
          </a:p>
          <a:p>
            <a:pPr algn="just">
              <a:buFontTx/>
              <a:buChar char="-"/>
            </a:pPr>
            <a:r>
              <a:rPr lang="it-IT" sz="1600">
                <a:latin typeface="Comic Sans MS" pitchFamily="66" charset="0"/>
              </a:rPr>
              <a:t> Valutazione della sicurezza sismica degli edifici;</a:t>
            </a:r>
          </a:p>
          <a:p>
            <a:pPr algn="just">
              <a:buFontTx/>
              <a:buChar char="-"/>
            </a:pPr>
            <a:r>
              <a:rPr lang="it-IT" sz="1600">
                <a:latin typeface="Comic Sans MS" pitchFamily="66" charset="0"/>
              </a:rPr>
              <a:t> Identificazione della struttura;</a:t>
            </a:r>
          </a:p>
          <a:p>
            <a:pPr algn="just">
              <a:buFontTx/>
              <a:buChar char="-"/>
            </a:pPr>
            <a:r>
              <a:rPr lang="it-IT" sz="1600">
                <a:latin typeface="Comic Sans MS" pitchFamily="66" charset="0"/>
              </a:rPr>
              <a:t> Acquisizione dei dati;</a:t>
            </a:r>
          </a:p>
          <a:p>
            <a:pPr algn="just">
              <a:buFontTx/>
              <a:buChar char="-"/>
            </a:pPr>
            <a:r>
              <a:rPr lang="it-IT" sz="1600">
                <a:latin typeface="Comic Sans MS" pitchFamily="66" charset="0"/>
              </a:rPr>
              <a:t> Analisi Strutturale;</a:t>
            </a:r>
          </a:p>
          <a:p>
            <a:pPr algn="just">
              <a:buFontTx/>
              <a:buChar char="-"/>
            </a:pPr>
            <a:r>
              <a:rPr lang="it-IT" sz="1600">
                <a:latin typeface="Comic Sans MS" pitchFamily="66" charset="0"/>
              </a:rPr>
              <a:t> Criteri di verifica;</a:t>
            </a:r>
          </a:p>
          <a:p>
            <a:pPr algn="just">
              <a:buFontTx/>
              <a:buChar char="-"/>
            </a:pPr>
            <a:r>
              <a:rPr lang="it-IT" sz="1600">
                <a:latin typeface="Comic Sans MS" pitchFamily="66" charset="0"/>
              </a:rPr>
              <a:t>Strategie di intervento.</a:t>
            </a:r>
          </a:p>
          <a:p>
            <a:pPr algn="just"/>
            <a:endParaRPr lang="it-IT" sz="1600">
              <a:latin typeface="Comic Sans MS" pitchFamily="66" charset="0"/>
            </a:endParaRPr>
          </a:p>
        </p:txBody>
      </p:sp>
      <p:sp>
        <p:nvSpPr>
          <p:cNvPr id="25606" name="Rectangle 5"/>
          <p:cNvSpPr>
            <a:spLocks noChangeArrowheads="1"/>
          </p:cNvSpPr>
          <p:nvPr/>
        </p:nvSpPr>
        <p:spPr bwMode="auto">
          <a:xfrm>
            <a:off x="-34925" y="6524625"/>
            <a:ext cx="91440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it-IT" sz="1200">
                <a:latin typeface="Comic Sans MS" pitchFamily="66" charset="0"/>
                <a:hlinkClick r:id="rId3"/>
              </a:rPr>
              <a:t>http://www.sito.regione.campania.it/lavoripubblici/RischioSismico/LineeGuida/B_LineeGuida_VERIFICHE_TECNICHE_CA.pdf</a:t>
            </a:r>
            <a:endParaRPr lang="it-IT" sz="1200">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2" fill="hold" nodeType="clickEffect">
                                  <p:stCondLst>
                                    <p:cond delay="0"/>
                                  </p:stCondLst>
                                  <p:childTnLst>
                                    <p:set>
                                      <p:cBhvr>
                                        <p:cTn id="6" dur="1" fill="hold">
                                          <p:stCondLst>
                                            <p:cond delay="0"/>
                                          </p:stCondLst>
                                        </p:cTn>
                                        <p:tgtEl>
                                          <p:spTgt spid="77830"/>
                                        </p:tgtEl>
                                        <p:attrNameLst>
                                          <p:attrName>style.visibility</p:attrName>
                                        </p:attrNameLst>
                                      </p:cBhvr>
                                      <p:to>
                                        <p:strVal val="visible"/>
                                      </p:to>
                                    </p:set>
                                    <p:anim calcmode="lin" valueType="num">
                                      <p:cBhvr>
                                        <p:cTn id="7" dur="500" fill="hold"/>
                                        <p:tgtEl>
                                          <p:spTgt spid="77830"/>
                                        </p:tgtEl>
                                        <p:attrNameLst>
                                          <p:attrName>ppt_x</p:attrName>
                                        </p:attrNameLst>
                                      </p:cBhvr>
                                      <p:tavLst>
                                        <p:tav tm="0">
                                          <p:val>
                                            <p:strVal val="#ppt_x+#ppt_w/2"/>
                                          </p:val>
                                        </p:tav>
                                        <p:tav tm="100000">
                                          <p:val>
                                            <p:strVal val="#ppt_x"/>
                                          </p:val>
                                        </p:tav>
                                      </p:tavLst>
                                    </p:anim>
                                    <p:anim calcmode="lin" valueType="num">
                                      <p:cBhvr>
                                        <p:cTn id="8" dur="500" fill="hold"/>
                                        <p:tgtEl>
                                          <p:spTgt spid="77830"/>
                                        </p:tgtEl>
                                        <p:attrNameLst>
                                          <p:attrName>ppt_y</p:attrName>
                                        </p:attrNameLst>
                                      </p:cBhvr>
                                      <p:tavLst>
                                        <p:tav tm="0">
                                          <p:val>
                                            <p:strVal val="#ppt_y"/>
                                          </p:val>
                                        </p:tav>
                                        <p:tav tm="100000">
                                          <p:val>
                                            <p:strVal val="#ppt_y"/>
                                          </p:val>
                                        </p:tav>
                                      </p:tavLst>
                                    </p:anim>
                                    <p:anim calcmode="lin" valueType="num">
                                      <p:cBhvr>
                                        <p:cTn id="9" dur="500" fill="hold"/>
                                        <p:tgtEl>
                                          <p:spTgt spid="77830"/>
                                        </p:tgtEl>
                                        <p:attrNameLst>
                                          <p:attrName>ppt_w</p:attrName>
                                        </p:attrNameLst>
                                      </p:cBhvr>
                                      <p:tavLst>
                                        <p:tav tm="0">
                                          <p:val>
                                            <p:fltVal val="0"/>
                                          </p:val>
                                        </p:tav>
                                        <p:tav tm="100000">
                                          <p:val>
                                            <p:strVal val="#ppt_w"/>
                                          </p:val>
                                        </p:tav>
                                      </p:tavLst>
                                    </p:anim>
                                    <p:anim calcmode="lin" valueType="num">
                                      <p:cBhvr>
                                        <p:cTn id="10" dur="500" fill="hold"/>
                                        <p:tgtEl>
                                          <p:spTgt spid="7783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olo 1"/>
          <p:cNvSpPr>
            <a:spLocks noGrp="1"/>
          </p:cNvSpPr>
          <p:nvPr>
            <p:ph type="ctrTitle" idx="4294967295"/>
          </p:nvPr>
        </p:nvSpPr>
        <p:spPr>
          <a:xfrm>
            <a:off x="685800" y="44450"/>
            <a:ext cx="7772400" cy="727075"/>
          </a:xfrm>
        </p:spPr>
        <p:txBody>
          <a:bodyPr/>
          <a:lstStyle/>
          <a:p>
            <a:pPr eaLnBrk="1" hangingPunct="1"/>
            <a:r>
              <a:rPr lang="it-IT" sz="4000" b="1" smtClean="0">
                <a:latin typeface="Comic Sans MS" pitchFamily="66" charset="0"/>
              </a:rPr>
              <a:t>Fasi Operative</a:t>
            </a:r>
          </a:p>
        </p:txBody>
      </p:sp>
      <p:sp>
        <p:nvSpPr>
          <p:cNvPr id="26627" name="Sottotitolo 2"/>
          <p:cNvSpPr>
            <a:spLocks noGrp="1"/>
          </p:cNvSpPr>
          <p:nvPr>
            <p:ph type="subTitle" idx="4294967295"/>
          </p:nvPr>
        </p:nvSpPr>
        <p:spPr>
          <a:xfrm>
            <a:off x="336550" y="644525"/>
            <a:ext cx="8501063" cy="681038"/>
          </a:xfrm>
        </p:spPr>
        <p:txBody>
          <a:bodyPr/>
          <a:lstStyle/>
          <a:p>
            <a:pPr marL="0" indent="0" algn="ctr" eaLnBrk="1" hangingPunct="1">
              <a:buFont typeface="Arial" charset="0"/>
              <a:buNone/>
            </a:pPr>
            <a:r>
              <a:rPr lang="it-IT" sz="2400" smtClean="0">
                <a:latin typeface="Comic Sans MS" pitchFamily="66" charset="0"/>
              </a:rPr>
              <a:t>Possibili organizzazioni alternative</a:t>
            </a:r>
          </a:p>
        </p:txBody>
      </p:sp>
      <p:sp>
        <p:nvSpPr>
          <p:cNvPr id="78852" name="Rectangle 4"/>
          <p:cNvSpPr>
            <a:spLocks noChangeArrowheads="1"/>
          </p:cNvSpPr>
          <p:nvPr/>
        </p:nvSpPr>
        <p:spPr bwMode="auto">
          <a:xfrm>
            <a:off x="85725" y="1196975"/>
            <a:ext cx="8964613" cy="525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it-IT" sz="1600">
                <a:latin typeface="Comic Sans MS" pitchFamily="66" charset="0"/>
              </a:rPr>
              <a:t>Diverse Linee Guida sono state emanate dalla Regione Basilicata a cura del Centro di Competenza Regionale sul Rischio Sismico (</a:t>
            </a:r>
            <a:r>
              <a:rPr lang="it-IT" sz="1600" b="1">
                <a:latin typeface="Comic Sans MS" pitchFamily="66" charset="0"/>
              </a:rPr>
              <a:t>CRiS </a:t>
            </a:r>
            <a:r>
              <a:rPr lang="it-IT" sz="1600" b="1">
                <a:latin typeface="Comic Sans MS" pitchFamily="66" charset="0"/>
                <a:hlinkClick r:id="rId2"/>
              </a:rPr>
              <a:t>http://www.crisbasilicata.it</a:t>
            </a:r>
            <a:r>
              <a:rPr lang="it-IT" sz="1600">
                <a:latin typeface="Comic Sans MS" pitchFamily="66" charset="0"/>
              </a:rPr>
              <a:t>). Secondo tali linee guida le attività da condurre per la verifica sismica delle strutture si articolano nelle seguenti tre fasi:</a:t>
            </a:r>
          </a:p>
          <a:p>
            <a:pPr algn="just"/>
            <a:endParaRPr lang="it-IT" sz="1600">
              <a:latin typeface="Comic Sans MS" pitchFamily="66" charset="0"/>
            </a:endParaRPr>
          </a:p>
          <a:p>
            <a:pPr algn="just">
              <a:buFontTx/>
              <a:buChar char="-"/>
            </a:pPr>
            <a:r>
              <a:rPr lang="it-IT" sz="1600" b="1">
                <a:latin typeface="Comic Sans MS" pitchFamily="66" charset="0"/>
              </a:rPr>
              <a:t> Fase 1 – Indagine Preliminare:</a:t>
            </a:r>
          </a:p>
          <a:p>
            <a:pPr algn="just"/>
            <a:r>
              <a:rPr lang="it-IT" sz="1600">
                <a:latin typeface="Comic Sans MS" pitchFamily="66" charset="0"/>
              </a:rPr>
              <a:t>  - Raccolta di Dati Amministrativi, Tecnici e Geologici relativi all’edificio;</a:t>
            </a:r>
          </a:p>
          <a:p>
            <a:pPr algn="just"/>
            <a:r>
              <a:rPr lang="it-IT" sz="1600">
                <a:latin typeface="Comic Sans MS" pitchFamily="66" charset="0"/>
              </a:rPr>
              <a:t>  - Definizione della Storia Progettuale, Costruttiva e Sismica dell’Edificio;</a:t>
            </a:r>
          </a:p>
          <a:p>
            <a:pPr algn="just"/>
            <a:r>
              <a:rPr lang="it-IT" sz="1600">
                <a:latin typeface="Comic Sans MS" pitchFamily="66" charset="0"/>
              </a:rPr>
              <a:t>  - Ricognizione visiva sull’edificio;</a:t>
            </a:r>
          </a:p>
          <a:p>
            <a:pPr algn="just"/>
            <a:r>
              <a:rPr lang="it-IT"/>
              <a:t> </a:t>
            </a:r>
            <a:r>
              <a:rPr lang="it-IT" sz="1600">
                <a:latin typeface="Comic Sans MS" pitchFamily="66" charset="0"/>
              </a:rPr>
              <a:t> - Sintesi dei Risultati dell’indagine preliminare;</a:t>
            </a:r>
          </a:p>
          <a:p>
            <a:pPr algn="just"/>
            <a:endParaRPr lang="it-IT" sz="1600">
              <a:latin typeface="Comic Sans MS" pitchFamily="66" charset="0"/>
            </a:endParaRPr>
          </a:p>
          <a:p>
            <a:pPr algn="just"/>
            <a:r>
              <a:rPr lang="it-IT" sz="1600" b="1">
                <a:latin typeface="Comic Sans MS" pitchFamily="66" charset="0"/>
              </a:rPr>
              <a:t>- Fase 2 – Valutazione della Vulnerabilità Sismica:</a:t>
            </a:r>
          </a:p>
          <a:p>
            <a:r>
              <a:rPr lang="it-IT" sz="1600">
                <a:latin typeface="Comic Sans MS" pitchFamily="66" charset="0"/>
              </a:rPr>
              <a:t>  - Indagine diretta sul fabbricato (Saggi);</a:t>
            </a:r>
          </a:p>
          <a:p>
            <a:r>
              <a:rPr lang="it-IT" sz="1600">
                <a:latin typeface="Comic Sans MS" pitchFamily="66" charset="0"/>
              </a:rPr>
              <a:t>  - Effettuazione di prove ed indagini strutturali, geologiche e geotecniche;</a:t>
            </a:r>
          </a:p>
          <a:p>
            <a:r>
              <a:rPr lang="it-IT" sz="1600">
                <a:latin typeface="Comic Sans MS" pitchFamily="66" charset="0"/>
              </a:rPr>
              <a:t>  - Ricostruzione dello schema strutturale;</a:t>
            </a:r>
          </a:p>
          <a:p>
            <a:r>
              <a:rPr lang="it-IT" sz="1600">
                <a:latin typeface="Comic Sans MS" pitchFamily="66" charset="0"/>
              </a:rPr>
              <a:t>  - Valutazione dell’azione sismica e di eventuali effetti di amplificazione locale;</a:t>
            </a:r>
          </a:p>
          <a:p>
            <a:r>
              <a:rPr lang="it-IT" sz="1600">
                <a:latin typeface="Comic Sans MS" pitchFamily="66" charset="0"/>
              </a:rPr>
              <a:t>  - Valutazione della Vulnerabilità sismica e dei Parametri Indicatori del Rischio;</a:t>
            </a:r>
          </a:p>
          <a:p>
            <a:endParaRPr lang="it-IT" sz="1600">
              <a:latin typeface="Comic Sans MS" pitchFamily="66" charset="0"/>
            </a:endParaRPr>
          </a:p>
          <a:p>
            <a:pPr algn="just">
              <a:buFontTx/>
              <a:buChar char="-"/>
            </a:pPr>
            <a:r>
              <a:rPr lang="it-IT" sz="1600" b="1">
                <a:latin typeface="Comic Sans MS" pitchFamily="66" charset="0"/>
              </a:rPr>
              <a:t> Fase 3 – Predisposizione del Rapporto finale</a:t>
            </a:r>
          </a:p>
          <a:p>
            <a:pPr algn="just"/>
            <a:r>
              <a:rPr lang="it-IT" sz="1600">
                <a:latin typeface="Comic Sans MS" pitchFamily="66" charset="0"/>
              </a:rPr>
              <a:t>  - Allegati: Copia cartacea dei Documenti originali reperiti nella prima fase; Elaborati grafici in formato cartaceo e digitale; </a:t>
            </a:r>
            <a:r>
              <a:rPr lang="it-IT" sz="1600" u="sng">
                <a:latin typeface="Comic Sans MS" pitchFamily="66" charset="0"/>
              </a:rPr>
              <a:t>Scheda di sintesi GNDT</a:t>
            </a:r>
            <a:r>
              <a:rPr lang="it-IT" sz="1600">
                <a:latin typeface="Comic Sans MS" pitchFamily="66" charset="0"/>
              </a:rPr>
              <a: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1000"/>
                                  </p:stCondLst>
                                  <p:childTnLst>
                                    <p:set>
                                      <p:cBhvr>
                                        <p:cTn id="6" dur="1" fill="hold">
                                          <p:stCondLst>
                                            <p:cond delay="0"/>
                                          </p:stCondLst>
                                        </p:cTn>
                                        <p:tgtEl>
                                          <p:spTgt spid="78852">
                                            <p:txEl>
                                              <p:pRg st="0" end="0"/>
                                            </p:txEl>
                                          </p:spTgt>
                                        </p:tgtEl>
                                        <p:attrNameLst>
                                          <p:attrName>style.visibility</p:attrName>
                                        </p:attrNameLst>
                                      </p:cBhvr>
                                      <p:to>
                                        <p:strVal val="visible"/>
                                      </p:to>
                                    </p:set>
                                    <p:animEffect transition="in" filter="fade">
                                      <p:cBhvr>
                                        <p:cTn id="7" dur="2000"/>
                                        <p:tgtEl>
                                          <p:spTgt spid="78852">
                                            <p:txEl>
                                              <p:pRg st="0" end="0"/>
                                            </p:txEl>
                                          </p:spTgt>
                                        </p:tgtEl>
                                      </p:cBhvr>
                                    </p:animEffect>
                                  </p:childTnLst>
                                </p:cTn>
                              </p:par>
                            </p:childTnLst>
                          </p:cTn>
                        </p:par>
                        <p:par>
                          <p:cTn id="8" fill="hold" nodeType="afterGroup">
                            <p:stCondLst>
                              <p:cond delay="3000"/>
                            </p:stCondLst>
                            <p:childTnLst>
                              <p:par>
                                <p:cTn id="9" presetID="10" presetClass="entr" presetSubtype="0" fill="hold" grpId="0" nodeType="afterEffect">
                                  <p:stCondLst>
                                    <p:cond delay="1000"/>
                                  </p:stCondLst>
                                  <p:childTnLst>
                                    <p:set>
                                      <p:cBhvr>
                                        <p:cTn id="10" dur="1" fill="hold">
                                          <p:stCondLst>
                                            <p:cond delay="0"/>
                                          </p:stCondLst>
                                        </p:cTn>
                                        <p:tgtEl>
                                          <p:spTgt spid="78852">
                                            <p:txEl>
                                              <p:pRg st="2" end="2"/>
                                            </p:txEl>
                                          </p:spTgt>
                                        </p:tgtEl>
                                        <p:attrNameLst>
                                          <p:attrName>style.visibility</p:attrName>
                                        </p:attrNameLst>
                                      </p:cBhvr>
                                      <p:to>
                                        <p:strVal val="visible"/>
                                      </p:to>
                                    </p:set>
                                    <p:animEffect transition="in" filter="fade">
                                      <p:cBhvr>
                                        <p:cTn id="11" dur="2000"/>
                                        <p:tgtEl>
                                          <p:spTgt spid="78852">
                                            <p:txEl>
                                              <p:pRg st="2" end="2"/>
                                            </p:txEl>
                                          </p:spTgt>
                                        </p:tgtEl>
                                      </p:cBhvr>
                                    </p:animEffect>
                                  </p:childTnLst>
                                </p:cTn>
                              </p:par>
                            </p:childTnLst>
                          </p:cTn>
                        </p:par>
                        <p:par>
                          <p:cTn id="12" fill="hold" nodeType="afterGroup">
                            <p:stCondLst>
                              <p:cond delay="6000"/>
                            </p:stCondLst>
                            <p:childTnLst>
                              <p:par>
                                <p:cTn id="13" presetID="10" presetClass="entr" presetSubtype="0" fill="hold" grpId="0" nodeType="afterEffect">
                                  <p:stCondLst>
                                    <p:cond delay="1000"/>
                                  </p:stCondLst>
                                  <p:childTnLst>
                                    <p:set>
                                      <p:cBhvr>
                                        <p:cTn id="14" dur="1" fill="hold">
                                          <p:stCondLst>
                                            <p:cond delay="0"/>
                                          </p:stCondLst>
                                        </p:cTn>
                                        <p:tgtEl>
                                          <p:spTgt spid="78852">
                                            <p:txEl>
                                              <p:pRg st="3" end="3"/>
                                            </p:txEl>
                                          </p:spTgt>
                                        </p:tgtEl>
                                        <p:attrNameLst>
                                          <p:attrName>style.visibility</p:attrName>
                                        </p:attrNameLst>
                                      </p:cBhvr>
                                      <p:to>
                                        <p:strVal val="visible"/>
                                      </p:to>
                                    </p:set>
                                    <p:animEffect transition="in" filter="fade">
                                      <p:cBhvr>
                                        <p:cTn id="15" dur="2000"/>
                                        <p:tgtEl>
                                          <p:spTgt spid="78852">
                                            <p:txEl>
                                              <p:pRg st="3" end="3"/>
                                            </p:txEl>
                                          </p:spTgt>
                                        </p:tgtEl>
                                      </p:cBhvr>
                                    </p:animEffect>
                                  </p:childTnLst>
                                </p:cTn>
                              </p:par>
                            </p:childTnLst>
                          </p:cTn>
                        </p:par>
                        <p:par>
                          <p:cTn id="16" fill="hold" nodeType="afterGroup">
                            <p:stCondLst>
                              <p:cond delay="9000"/>
                            </p:stCondLst>
                            <p:childTnLst>
                              <p:par>
                                <p:cTn id="17" presetID="10" presetClass="entr" presetSubtype="0" fill="hold" grpId="0" nodeType="afterEffect">
                                  <p:stCondLst>
                                    <p:cond delay="1000"/>
                                  </p:stCondLst>
                                  <p:childTnLst>
                                    <p:set>
                                      <p:cBhvr>
                                        <p:cTn id="18" dur="1" fill="hold">
                                          <p:stCondLst>
                                            <p:cond delay="0"/>
                                          </p:stCondLst>
                                        </p:cTn>
                                        <p:tgtEl>
                                          <p:spTgt spid="78852">
                                            <p:txEl>
                                              <p:pRg st="4" end="4"/>
                                            </p:txEl>
                                          </p:spTgt>
                                        </p:tgtEl>
                                        <p:attrNameLst>
                                          <p:attrName>style.visibility</p:attrName>
                                        </p:attrNameLst>
                                      </p:cBhvr>
                                      <p:to>
                                        <p:strVal val="visible"/>
                                      </p:to>
                                    </p:set>
                                    <p:animEffect transition="in" filter="fade">
                                      <p:cBhvr>
                                        <p:cTn id="19" dur="2000"/>
                                        <p:tgtEl>
                                          <p:spTgt spid="78852">
                                            <p:txEl>
                                              <p:pRg st="4" end="4"/>
                                            </p:txEl>
                                          </p:spTgt>
                                        </p:tgtEl>
                                      </p:cBhvr>
                                    </p:animEffect>
                                  </p:childTnLst>
                                </p:cTn>
                              </p:par>
                            </p:childTnLst>
                          </p:cTn>
                        </p:par>
                        <p:par>
                          <p:cTn id="20" fill="hold" nodeType="afterGroup">
                            <p:stCondLst>
                              <p:cond delay="12000"/>
                            </p:stCondLst>
                            <p:childTnLst>
                              <p:par>
                                <p:cTn id="21" presetID="10" presetClass="entr" presetSubtype="0" fill="hold" grpId="0" nodeType="afterEffect">
                                  <p:stCondLst>
                                    <p:cond delay="1000"/>
                                  </p:stCondLst>
                                  <p:childTnLst>
                                    <p:set>
                                      <p:cBhvr>
                                        <p:cTn id="22" dur="1" fill="hold">
                                          <p:stCondLst>
                                            <p:cond delay="0"/>
                                          </p:stCondLst>
                                        </p:cTn>
                                        <p:tgtEl>
                                          <p:spTgt spid="78852">
                                            <p:txEl>
                                              <p:pRg st="5" end="5"/>
                                            </p:txEl>
                                          </p:spTgt>
                                        </p:tgtEl>
                                        <p:attrNameLst>
                                          <p:attrName>style.visibility</p:attrName>
                                        </p:attrNameLst>
                                      </p:cBhvr>
                                      <p:to>
                                        <p:strVal val="visible"/>
                                      </p:to>
                                    </p:set>
                                    <p:animEffect transition="in" filter="fade">
                                      <p:cBhvr>
                                        <p:cTn id="23" dur="2000"/>
                                        <p:tgtEl>
                                          <p:spTgt spid="78852">
                                            <p:txEl>
                                              <p:pRg st="5" end="5"/>
                                            </p:txEl>
                                          </p:spTgt>
                                        </p:tgtEl>
                                      </p:cBhvr>
                                    </p:animEffect>
                                  </p:childTnLst>
                                </p:cTn>
                              </p:par>
                            </p:childTnLst>
                          </p:cTn>
                        </p:par>
                        <p:par>
                          <p:cTn id="24" fill="hold" nodeType="afterGroup">
                            <p:stCondLst>
                              <p:cond delay="15000"/>
                            </p:stCondLst>
                            <p:childTnLst>
                              <p:par>
                                <p:cTn id="25" presetID="10" presetClass="entr" presetSubtype="0" fill="hold" grpId="0" nodeType="afterEffect">
                                  <p:stCondLst>
                                    <p:cond delay="1000"/>
                                  </p:stCondLst>
                                  <p:childTnLst>
                                    <p:set>
                                      <p:cBhvr>
                                        <p:cTn id="26" dur="1" fill="hold">
                                          <p:stCondLst>
                                            <p:cond delay="0"/>
                                          </p:stCondLst>
                                        </p:cTn>
                                        <p:tgtEl>
                                          <p:spTgt spid="78852">
                                            <p:txEl>
                                              <p:pRg st="6" end="6"/>
                                            </p:txEl>
                                          </p:spTgt>
                                        </p:tgtEl>
                                        <p:attrNameLst>
                                          <p:attrName>style.visibility</p:attrName>
                                        </p:attrNameLst>
                                      </p:cBhvr>
                                      <p:to>
                                        <p:strVal val="visible"/>
                                      </p:to>
                                    </p:set>
                                    <p:animEffect transition="in" filter="fade">
                                      <p:cBhvr>
                                        <p:cTn id="27" dur="2000"/>
                                        <p:tgtEl>
                                          <p:spTgt spid="78852">
                                            <p:txEl>
                                              <p:pRg st="6" end="6"/>
                                            </p:txEl>
                                          </p:spTgt>
                                        </p:tgtEl>
                                      </p:cBhvr>
                                    </p:animEffect>
                                  </p:childTnLst>
                                </p:cTn>
                              </p:par>
                            </p:childTnLst>
                          </p:cTn>
                        </p:par>
                        <p:par>
                          <p:cTn id="28" fill="hold" nodeType="afterGroup">
                            <p:stCondLst>
                              <p:cond delay="18000"/>
                            </p:stCondLst>
                            <p:childTnLst>
                              <p:par>
                                <p:cTn id="29" presetID="10" presetClass="entr" presetSubtype="0" fill="hold" grpId="0" nodeType="afterEffect">
                                  <p:stCondLst>
                                    <p:cond delay="1000"/>
                                  </p:stCondLst>
                                  <p:childTnLst>
                                    <p:set>
                                      <p:cBhvr>
                                        <p:cTn id="30" dur="1" fill="hold">
                                          <p:stCondLst>
                                            <p:cond delay="0"/>
                                          </p:stCondLst>
                                        </p:cTn>
                                        <p:tgtEl>
                                          <p:spTgt spid="78852">
                                            <p:txEl>
                                              <p:pRg st="8" end="8"/>
                                            </p:txEl>
                                          </p:spTgt>
                                        </p:tgtEl>
                                        <p:attrNameLst>
                                          <p:attrName>style.visibility</p:attrName>
                                        </p:attrNameLst>
                                      </p:cBhvr>
                                      <p:to>
                                        <p:strVal val="visible"/>
                                      </p:to>
                                    </p:set>
                                    <p:animEffect transition="in" filter="fade">
                                      <p:cBhvr>
                                        <p:cTn id="31" dur="2000"/>
                                        <p:tgtEl>
                                          <p:spTgt spid="78852">
                                            <p:txEl>
                                              <p:pRg st="8" end="8"/>
                                            </p:txEl>
                                          </p:spTgt>
                                        </p:tgtEl>
                                      </p:cBhvr>
                                    </p:animEffect>
                                  </p:childTnLst>
                                </p:cTn>
                              </p:par>
                            </p:childTnLst>
                          </p:cTn>
                        </p:par>
                        <p:par>
                          <p:cTn id="32" fill="hold" nodeType="afterGroup">
                            <p:stCondLst>
                              <p:cond delay="21000"/>
                            </p:stCondLst>
                            <p:childTnLst>
                              <p:par>
                                <p:cTn id="33" presetID="10" presetClass="entr" presetSubtype="0" fill="hold" grpId="0" nodeType="afterEffect">
                                  <p:stCondLst>
                                    <p:cond delay="1000"/>
                                  </p:stCondLst>
                                  <p:childTnLst>
                                    <p:set>
                                      <p:cBhvr>
                                        <p:cTn id="34" dur="1" fill="hold">
                                          <p:stCondLst>
                                            <p:cond delay="0"/>
                                          </p:stCondLst>
                                        </p:cTn>
                                        <p:tgtEl>
                                          <p:spTgt spid="78852">
                                            <p:txEl>
                                              <p:pRg st="9" end="9"/>
                                            </p:txEl>
                                          </p:spTgt>
                                        </p:tgtEl>
                                        <p:attrNameLst>
                                          <p:attrName>style.visibility</p:attrName>
                                        </p:attrNameLst>
                                      </p:cBhvr>
                                      <p:to>
                                        <p:strVal val="visible"/>
                                      </p:to>
                                    </p:set>
                                    <p:animEffect transition="in" filter="fade">
                                      <p:cBhvr>
                                        <p:cTn id="35" dur="2000"/>
                                        <p:tgtEl>
                                          <p:spTgt spid="78852">
                                            <p:txEl>
                                              <p:pRg st="9" end="9"/>
                                            </p:txEl>
                                          </p:spTgt>
                                        </p:tgtEl>
                                      </p:cBhvr>
                                    </p:animEffect>
                                  </p:childTnLst>
                                </p:cTn>
                              </p:par>
                            </p:childTnLst>
                          </p:cTn>
                        </p:par>
                        <p:par>
                          <p:cTn id="36" fill="hold" nodeType="afterGroup">
                            <p:stCondLst>
                              <p:cond delay="24000"/>
                            </p:stCondLst>
                            <p:childTnLst>
                              <p:par>
                                <p:cTn id="37" presetID="10" presetClass="entr" presetSubtype="0" fill="hold" grpId="0" nodeType="afterEffect">
                                  <p:stCondLst>
                                    <p:cond delay="1000"/>
                                  </p:stCondLst>
                                  <p:childTnLst>
                                    <p:set>
                                      <p:cBhvr>
                                        <p:cTn id="38" dur="1" fill="hold">
                                          <p:stCondLst>
                                            <p:cond delay="0"/>
                                          </p:stCondLst>
                                        </p:cTn>
                                        <p:tgtEl>
                                          <p:spTgt spid="78852">
                                            <p:txEl>
                                              <p:pRg st="10" end="10"/>
                                            </p:txEl>
                                          </p:spTgt>
                                        </p:tgtEl>
                                        <p:attrNameLst>
                                          <p:attrName>style.visibility</p:attrName>
                                        </p:attrNameLst>
                                      </p:cBhvr>
                                      <p:to>
                                        <p:strVal val="visible"/>
                                      </p:to>
                                    </p:set>
                                    <p:animEffect transition="in" filter="fade">
                                      <p:cBhvr>
                                        <p:cTn id="39" dur="2000"/>
                                        <p:tgtEl>
                                          <p:spTgt spid="78852">
                                            <p:txEl>
                                              <p:pRg st="10" end="10"/>
                                            </p:txEl>
                                          </p:spTgt>
                                        </p:tgtEl>
                                      </p:cBhvr>
                                    </p:animEffect>
                                  </p:childTnLst>
                                </p:cTn>
                              </p:par>
                            </p:childTnLst>
                          </p:cTn>
                        </p:par>
                        <p:par>
                          <p:cTn id="40" fill="hold" nodeType="afterGroup">
                            <p:stCondLst>
                              <p:cond delay="27000"/>
                            </p:stCondLst>
                            <p:childTnLst>
                              <p:par>
                                <p:cTn id="41" presetID="10" presetClass="entr" presetSubtype="0" fill="hold" grpId="0" nodeType="afterEffect">
                                  <p:stCondLst>
                                    <p:cond delay="1000"/>
                                  </p:stCondLst>
                                  <p:childTnLst>
                                    <p:set>
                                      <p:cBhvr>
                                        <p:cTn id="42" dur="1" fill="hold">
                                          <p:stCondLst>
                                            <p:cond delay="0"/>
                                          </p:stCondLst>
                                        </p:cTn>
                                        <p:tgtEl>
                                          <p:spTgt spid="78852">
                                            <p:txEl>
                                              <p:pRg st="11" end="11"/>
                                            </p:txEl>
                                          </p:spTgt>
                                        </p:tgtEl>
                                        <p:attrNameLst>
                                          <p:attrName>style.visibility</p:attrName>
                                        </p:attrNameLst>
                                      </p:cBhvr>
                                      <p:to>
                                        <p:strVal val="visible"/>
                                      </p:to>
                                    </p:set>
                                    <p:animEffect transition="in" filter="fade">
                                      <p:cBhvr>
                                        <p:cTn id="43" dur="2000"/>
                                        <p:tgtEl>
                                          <p:spTgt spid="78852">
                                            <p:txEl>
                                              <p:pRg st="11" end="11"/>
                                            </p:txEl>
                                          </p:spTgt>
                                        </p:tgtEl>
                                      </p:cBhvr>
                                    </p:animEffect>
                                  </p:childTnLst>
                                </p:cTn>
                              </p:par>
                            </p:childTnLst>
                          </p:cTn>
                        </p:par>
                        <p:par>
                          <p:cTn id="44" fill="hold" nodeType="afterGroup">
                            <p:stCondLst>
                              <p:cond delay="30000"/>
                            </p:stCondLst>
                            <p:childTnLst>
                              <p:par>
                                <p:cTn id="45" presetID="10" presetClass="entr" presetSubtype="0" fill="hold" grpId="0" nodeType="afterEffect">
                                  <p:stCondLst>
                                    <p:cond delay="1000"/>
                                  </p:stCondLst>
                                  <p:childTnLst>
                                    <p:set>
                                      <p:cBhvr>
                                        <p:cTn id="46" dur="1" fill="hold">
                                          <p:stCondLst>
                                            <p:cond delay="0"/>
                                          </p:stCondLst>
                                        </p:cTn>
                                        <p:tgtEl>
                                          <p:spTgt spid="78852">
                                            <p:txEl>
                                              <p:pRg st="12" end="12"/>
                                            </p:txEl>
                                          </p:spTgt>
                                        </p:tgtEl>
                                        <p:attrNameLst>
                                          <p:attrName>style.visibility</p:attrName>
                                        </p:attrNameLst>
                                      </p:cBhvr>
                                      <p:to>
                                        <p:strVal val="visible"/>
                                      </p:to>
                                    </p:set>
                                    <p:animEffect transition="in" filter="fade">
                                      <p:cBhvr>
                                        <p:cTn id="47" dur="2000"/>
                                        <p:tgtEl>
                                          <p:spTgt spid="78852">
                                            <p:txEl>
                                              <p:pRg st="12" end="12"/>
                                            </p:txEl>
                                          </p:spTgt>
                                        </p:tgtEl>
                                      </p:cBhvr>
                                    </p:animEffect>
                                  </p:childTnLst>
                                </p:cTn>
                              </p:par>
                            </p:childTnLst>
                          </p:cTn>
                        </p:par>
                        <p:par>
                          <p:cTn id="48" fill="hold" nodeType="afterGroup">
                            <p:stCondLst>
                              <p:cond delay="33000"/>
                            </p:stCondLst>
                            <p:childTnLst>
                              <p:par>
                                <p:cTn id="49" presetID="10" presetClass="entr" presetSubtype="0" fill="hold" grpId="0" nodeType="afterEffect">
                                  <p:stCondLst>
                                    <p:cond delay="1000"/>
                                  </p:stCondLst>
                                  <p:childTnLst>
                                    <p:set>
                                      <p:cBhvr>
                                        <p:cTn id="50" dur="1" fill="hold">
                                          <p:stCondLst>
                                            <p:cond delay="0"/>
                                          </p:stCondLst>
                                        </p:cTn>
                                        <p:tgtEl>
                                          <p:spTgt spid="78852">
                                            <p:txEl>
                                              <p:pRg st="13" end="13"/>
                                            </p:txEl>
                                          </p:spTgt>
                                        </p:tgtEl>
                                        <p:attrNameLst>
                                          <p:attrName>style.visibility</p:attrName>
                                        </p:attrNameLst>
                                      </p:cBhvr>
                                      <p:to>
                                        <p:strVal val="visible"/>
                                      </p:to>
                                    </p:set>
                                    <p:animEffect transition="in" filter="fade">
                                      <p:cBhvr>
                                        <p:cTn id="51" dur="2000"/>
                                        <p:tgtEl>
                                          <p:spTgt spid="78852">
                                            <p:txEl>
                                              <p:pRg st="13" end="13"/>
                                            </p:txEl>
                                          </p:spTgt>
                                        </p:tgtEl>
                                      </p:cBhvr>
                                    </p:animEffect>
                                  </p:childTnLst>
                                </p:cTn>
                              </p:par>
                            </p:childTnLst>
                          </p:cTn>
                        </p:par>
                        <p:par>
                          <p:cTn id="52" fill="hold" nodeType="afterGroup">
                            <p:stCondLst>
                              <p:cond delay="36000"/>
                            </p:stCondLst>
                            <p:childTnLst>
                              <p:par>
                                <p:cTn id="53" presetID="10" presetClass="entr" presetSubtype="0" fill="hold" grpId="0" nodeType="afterEffect">
                                  <p:stCondLst>
                                    <p:cond delay="1000"/>
                                  </p:stCondLst>
                                  <p:childTnLst>
                                    <p:set>
                                      <p:cBhvr>
                                        <p:cTn id="54" dur="1" fill="hold">
                                          <p:stCondLst>
                                            <p:cond delay="0"/>
                                          </p:stCondLst>
                                        </p:cTn>
                                        <p:tgtEl>
                                          <p:spTgt spid="78852">
                                            <p:txEl>
                                              <p:pRg st="15" end="15"/>
                                            </p:txEl>
                                          </p:spTgt>
                                        </p:tgtEl>
                                        <p:attrNameLst>
                                          <p:attrName>style.visibility</p:attrName>
                                        </p:attrNameLst>
                                      </p:cBhvr>
                                      <p:to>
                                        <p:strVal val="visible"/>
                                      </p:to>
                                    </p:set>
                                    <p:animEffect transition="in" filter="fade">
                                      <p:cBhvr>
                                        <p:cTn id="55" dur="2000"/>
                                        <p:tgtEl>
                                          <p:spTgt spid="78852">
                                            <p:txEl>
                                              <p:pRg st="15" end="15"/>
                                            </p:txEl>
                                          </p:spTgt>
                                        </p:tgtEl>
                                      </p:cBhvr>
                                    </p:animEffect>
                                  </p:childTnLst>
                                </p:cTn>
                              </p:par>
                            </p:childTnLst>
                          </p:cTn>
                        </p:par>
                        <p:par>
                          <p:cTn id="56" fill="hold" nodeType="afterGroup">
                            <p:stCondLst>
                              <p:cond delay="39000"/>
                            </p:stCondLst>
                            <p:childTnLst>
                              <p:par>
                                <p:cTn id="57" presetID="10" presetClass="entr" presetSubtype="0" fill="hold" grpId="0" nodeType="afterEffect">
                                  <p:stCondLst>
                                    <p:cond delay="1000"/>
                                  </p:stCondLst>
                                  <p:childTnLst>
                                    <p:set>
                                      <p:cBhvr>
                                        <p:cTn id="58" dur="1" fill="hold">
                                          <p:stCondLst>
                                            <p:cond delay="0"/>
                                          </p:stCondLst>
                                        </p:cTn>
                                        <p:tgtEl>
                                          <p:spTgt spid="78852">
                                            <p:txEl>
                                              <p:pRg st="16" end="16"/>
                                            </p:txEl>
                                          </p:spTgt>
                                        </p:tgtEl>
                                        <p:attrNameLst>
                                          <p:attrName>style.visibility</p:attrName>
                                        </p:attrNameLst>
                                      </p:cBhvr>
                                      <p:to>
                                        <p:strVal val="visible"/>
                                      </p:to>
                                    </p:set>
                                    <p:animEffect transition="in" filter="fade">
                                      <p:cBhvr>
                                        <p:cTn id="59" dur="2000"/>
                                        <p:tgtEl>
                                          <p:spTgt spid="78852">
                                            <p:txEl>
                                              <p:pRg st="16" end="1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2" grpId="0" build="p" advAuto="100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p:cNvSpPr/>
          <p:nvPr/>
        </p:nvSpPr>
        <p:spPr>
          <a:xfrm>
            <a:off x="35496" y="1916832"/>
            <a:ext cx="9064480" cy="1200329"/>
          </a:xfrm>
          <a:prstGeom prst="rect">
            <a:avLst/>
          </a:prstGeom>
        </p:spPr>
        <p:txBody>
          <a:bodyPr wrap="square" lIns="0" rIns="0">
            <a:spAutoFit/>
          </a:bodyPr>
          <a:lstStyle/>
          <a:p>
            <a:pPr algn="ctr"/>
            <a:r>
              <a:rPr lang="it-IT" sz="3600" dirty="0">
                <a:solidFill>
                  <a:srgbClr val="0070C0"/>
                </a:solidFill>
                <a:latin typeface="+mj-lt"/>
              </a:rPr>
              <a:t>Tecniche innovative di intervento per l'adeguamento sismico di strutture esistenti</a:t>
            </a:r>
          </a:p>
        </p:txBody>
      </p:sp>
      <p:sp>
        <p:nvSpPr>
          <p:cNvPr id="7" name="Text Box 6"/>
          <p:cNvSpPr txBox="1">
            <a:spLocks noChangeArrowheads="1"/>
          </p:cNvSpPr>
          <p:nvPr/>
        </p:nvSpPr>
        <p:spPr bwMode="auto">
          <a:xfrm>
            <a:off x="827584" y="4997494"/>
            <a:ext cx="7391400" cy="1815882"/>
          </a:xfrm>
          <a:prstGeom prst="rect">
            <a:avLst/>
          </a:prstGeom>
          <a:extLst/>
        </p:spPr>
        <p:txBody>
          <a:bodyPr wrap="square" lIns="0" rIns="0">
            <a:spAutoFit/>
          </a:bodyPr>
          <a:lstStyle>
            <a:defPPr>
              <a:defRPr lang="it-IT"/>
            </a:defPPr>
            <a:lvl1pPr algn="ctr">
              <a:defRPr sz="2400">
                <a:solidFill>
                  <a:srgbClr val="0070C0"/>
                </a:solidFill>
                <a:latin typeface="+mj-lt"/>
              </a:defRPr>
            </a:lvl1pPr>
          </a:lstStyle>
          <a:p>
            <a:r>
              <a:rPr lang="it-IT" sz="3200" b="1" dirty="0"/>
              <a:t>Enzo Martinelli</a:t>
            </a:r>
          </a:p>
          <a:p>
            <a:r>
              <a:rPr lang="it-IT" sz="3200" dirty="0" err="1" smtClean="0"/>
              <a:t>DICiv</a:t>
            </a:r>
            <a:r>
              <a:rPr lang="it-IT" sz="3200" dirty="0" smtClean="0"/>
              <a:t>, </a:t>
            </a:r>
            <a:r>
              <a:rPr lang="it-IT" sz="3200" dirty="0"/>
              <a:t>Università di </a:t>
            </a:r>
            <a:r>
              <a:rPr lang="it-IT" sz="3200" dirty="0" smtClean="0"/>
              <a:t>Salerno</a:t>
            </a:r>
          </a:p>
          <a:p>
            <a:endParaRPr lang="it-IT" dirty="0" smtClean="0"/>
          </a:p>
          <a:p>
            <a:r>
              <a:rPr lang="it-IT" dirty="0" smtClean="0"/>
              <a:t>www.enzomartinelli.eu</a:t>
            </a:r>
            <a:endParaRPr lang="it-IT" dirty="0"/>
          </a:p>
        </p:txBody>
      </p:sp>
      <p:pic>
        <p:nvPicPr>
          <p:cNvPr id="8" name="Picture 8" descr="logo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46746" y="5013176"/>
            <a:ext cx="1079500" cy="1092200"/>
          </a:xfrm>
          <a:prstGeom prst="rect">
            <a:avLst/>
          </a:prstGeom>
          <a:noFill/>
          <a:extLst>
            <a:ext uri="{909E8E84-426E-40DD-AFC4-6F175D3DCCD1}">
              <a14:hiddenFill xmlns:a14="http://schemas.microsoft.com/office/drawing/2010/main">
                <a:solidFill>
                  <a:srgbClr val="FFFFFF"/>
                </a:solidFill>
              </a14:hiddenFill>
            </a:ext>
          </a:extLst>
        </p:spPr>
      </p:pic>
      <p:sp>
        <p:nvSpPr>
          <p:cNvPr id="9" name="Rettangolo 8"/>
          <p:cNvSpPr/>
          <p:nvPr/>
        </p:nvSpPr>
        <p:spPr>
          <a:xfrm>
            <a:off x="35496" y="3212976"/>
            <a:ext cx="9064480" cy="1200329"/>
          </a:xfrm>
          <a:prstGeom prst="rect">
            <a:avLst/>
          </a:prstGeom>
        </p:spPr>
        <p:txBody>
          <a:bodyPr wrap="square" lIns="0" rIns="0">
            <a:spAutoFit/>
          </a:bodyPr>
          <a:lstStyle/>
          <a:p>
            <a:pPr algn="ctr"/>
            <a:r>
              <a:rPr lang="it-IT" sz="3600" b="1" dirty="0" smtClean="0">
                <a:solidFill>
                  <a:srgbClr val="0070C0"/>
                </a:solidFill>
                <a:latin typeface="+mj-lt"/>
              </a:rPr>
              <a:t>Analisi </a:t>
            </a:r>
            <a:r>
              <a:rPr lang="it-IT" sz="3600" b="1" dirty="0">
                <a:solidFill>
                  <a:srgbClr val="0070C0"/>
                </a:solidFill>
                <a:latin typeface="+mj-lt"/>
              </a:rPr>
              <a:t>sismica e valutazione della </a:t>
            </a:r>
            <a:r>
              <a:rPr lang="it-IT" sz="3600" b="1" dirty="0" smtClean="0">
                <a:solidFill>
                  <a:srgbClr val="0070C0"/>
                </a:solidFill>
                <a:latin typeface="+mj-lt"/>
              </a:rPr>
              <a:t/>
            </a:r>
            <a:br>
              <a:rPr lang="it-IT" sz="3600" b="1" dirty="0" smtClean="0">
                <a:solidFill>
                  <a:srgbClr val="0070C0"/>
                </a:solidFill>
                <a:latin typeface="+mj-lt"/>
              </a:rPr>
            </a:br>
            <a:r>
              <a:rPr lang="it-IT" sz="3600" b="1" dirty="0" smtClean="0">
                <a:solidFill>
                  <a:srgbClr val="0070C0"/>
                </a:solidFill>
                <a:latin typeface="+mj-lt"/>
              </a:rPr>
              <a:t>vulnerabilità </a:t>
            </a:r>
            <a:r>
              <a:rPr lang="it-IT" sz="3600" b="1" dirty="0">
                <a:solidFill>
                  <a:srgbClr val="0070C0"/>
                </a:solidFill>
                <a:latin typeface="+mj-lt"/>
              </a:rPr>
              <a:t>di edifici esistenti in c.a.</a:t>
            </a:r>
          </a:p>
        </p:txBody>
      </p:sp>
      <p:pic>
        <p:nvPicPr>
          <p:cNvPr id="4" name="Immagine 3"/>
          <p:cNvPicPr>
            <a:picLocks noChangeAspect="1"/>
          </p:cNvPicPr>
          <p:nvPr/>
        </p:nvPicPr>
        <p:blipFill>
          <a:blip r:embed="rId3"/>
          <a:stretch>
            <a:fillRect/>
          </a:stretch>
        </p:blipFill>
        <p:spPr>
          <a:xfrm>
            <a:off x="27708" y="26253"/>
            <a:ext cx="9099976" cy="1311604"/>
          </a:xfrm>
          <a:prstGeom prst="rect">
            <a:avLst/>
          </a:prstGeom>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olo 1"/>
          <p:cNvSpPr>
            <a:spLocks noGrp="1"/>
          </p:cNvSpPr>
          <p:nvPr>
            <p:ph type="ctrTitle" idx="4294967295"/>
          </p:nvPr>
        </p:nvSpPr>
        <p:spPr>
          <a:xfrm>
            <a:off x="250825" y="44450"/>
            <a:ext cx="8713788" cy="727075"/>
          </a:xfrm>
        </p:spPr>
        <p:txBody>
          <a:bodyPr/>
          <a:lstStyle/>
          <a:p>
            <a:pPr eaLnBrk="1" hangingPunct="1"/>
            <a:r>
              <a:rPr lang="it-IT" sz="4000" b="1" smtClean="0">
                <a:latin typeface="Comic Sans MS" pitchFamily="66" charset="0"/>
              </a:rPr>
              <a:t>Rilievi ed Indagini conoscitive</a:t>
            </a:r>
          </a:p>
        </p:txBody>
      </p:sp>
      <p:sp>
        <p:nvSpPr>
          <p:cNvPr id="27651" name="Sottotitolo 2"/>
          <p:cNvSpPr>
            <a:spLocks noGrp="1"/>
          </p:cNvSpPr>
          <p:nvPr>
            <p:ph type="subTitle" idx="4294967295"/>
          </p:nvPr>
        </p:nvSpPr>
        <p:spPr>
          <a:xfrm>
            <a:off x="336550" y="644525"/>
            <a:ext cx="8501063" cy="681038"/>
          </a:xfrm>
        </p:spPr>
        <p:txBody>
          <a:bodyPr/>
          <a:lstStyle/>
          <a:p>
            <a:pPr marL="0" indent="0" algn="ctr" eaLnBrk="1" hangingPunct="1">
              <a:buFont typeface="Arial" charset="0"/>
              <a:buNone/>
            </a:pPr>
            <a:r>
              <a:rPr lang="it-IT" sz="2400" smtClean="0">
                <a:latin typeface="Comic Sans MS" pitchFamily="66" charset="0"/>
              </a:rPr>
              <a:t>Definizione dei livelli di conoscenza</a:t>
            </a:r>
          </a:p>
        </p:txBody>
      </p:sp>
      <p:sp>
        <p:nvSpPr>
          <p:cNvPr id="81924" name="Rectangle 4"/>
          <p:cNvSpPr>
            <a:spLocks noChangeArrowheads="1"/>
          </p:cNvSpPr>
          <p:nvPr/>
        </p:nvSpPr>
        <p:spPr bwMode="auto">
          <a:xfrm>
            <a:off x="85725" y="1327150"/>
            <a:ext cx="8964613" cy="498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it-IT" sz="1600">
                <a:latin typeface="Comic Sans MS" pitchFamily="66" charset="0"/>
              </a:rPr>
              <a:t>Nelle verifiche di strutture esistenti le </a:t>
            </a:r>
            <a:r>
              <a:rPr lang="it-IT" sz="1600" b="1">
                <a:latin typeface="Comic Sans MS" pitchFamily="66" charset="0"/>
              </a:rPr>
              <a:t>indagini conoscitive </a:t>
            </a:r>
            <a:r>
              <a:rPr lang="it-IT" sz="1600">
                <a:latin typeface="Comic Sans MS" pitchFamily="66" charset="0"/>
              </a:rPr>
              <a:t>condotte sui materiali hanno un ruolo-chiave per la definizione di valori significativi per le proprietà meccaniche dei materiali strutturali.</a:t>
            </a:r>
          </a:p>
          <a:p>
            <a:pPr algn="just"/>
            <a:endParaRPr lang="it-IT" sz="1600">
              <a:latin typeface="Comic Sans MS" pitchFamily="66" charset="0"/>
            </a:endParaRPr>
          </a:p>
          <a:p>
            <a:pPr algn="just"/>
            <a:r>
              <a:rPr lang="it-IT" sz="1600">
                <a:latin typeface="Comic Sans MS" pitchFamily="66" charset="0"/>
              </a:rPr>
              <a:t>Il numero di indagini conoscitive da condurre sulla geometria della struttura, sui materiali e sui dettagli costruttivi dipende dal numero di informazioni già disponibili sulla struttura in oggetto (documentazione originale, certificati di prove e collaudi, ecc…).</a:t>
            </a:r>
          </a:p>
          <a:p>
            <a:pPr algn="just"/>
            <a:endParaRPr lang="it-IT" sz="1600">
              <a:latin typeface="Comic Sans MS" pitchFamily="66" charset="0"/>
            </a:endParaRPr>
          </a:p>
          <a:p>
            <a:pPr algn="just"/>
            <a:r>
              <a:rPr lang="it-IT" sz="1600">
                <a:latin typeface="Comic Sans MS" pitchFamily="66" charset="0"/>
              </a:rPr>
              <a:t>In generale, sulla base delle informazioni raccolte sulla struttura, possono distinguersi i seguenti tre Livelli di Conoscenza:</a:t>
            </a:r>
          </a:p>
          <a:p>
            <a:pPr algn="just">
              <a:buFontTx/>
              <a:buChar char="-"/>
            </a:pPr>
            <a:r>
              <a:rPr lang="it-IT" sz="1600">
                <a:latin typeface="Comic Sans MS" pitchFamily="66" charset="0"/>
              </a:rPr>
              <a:t> </a:t>
            </a:r>
            <a:r>
              <a:rPr lang="it-IT" sz="1600" b="1">
                <a:latin typeface="Comic Sans MS" pitchFamily="66" charset="0"/>
              </a:rPr>
              <a:t>LC1</a:t>
            </a:r>
            <a:r>
              <a:rPr lang="it-IT" sz="1600">
                <a:latin typeface="Comic Sans MS" pitchFamily="66" charset="0"/>
              </a:rPr>
              <a:t>: Conoscenza Limitata;</a:t>
            </a:r>
          </a:p>
          <a:p>
            <a:pPr algn="just">
              <a:buFontTx/>
              <a:buChar char="-"/>
            </a:pPr>
            <a:r>
              <a:rPr lang="it-IT" sz="1600">
                <a:latin typeface="Comic Sans MS" pitchFamily="66" charset="0"/>
              </a:rPr>
              <a:t> </a:t>
            </a:r>
            <a:r>
              <a:rPr lang="it-IT" sz="1600" b="1">
                <a:latin typeface="Comic Sans MS" pitchFamily="66" charset="0"/>
              </a:rPr>
              <a:t>LC2</a:t>
            </a:r>
            <a:r>
              <a:rPr lang="it-IT" sz="1600">
                <a:latin typeface="Comic Sans MS" pitchFamily="66" charset="0"/>
              </a:rPr>
              <a:t>: Conoscenza Adeguata;</a:t>
            </a:r>
          </a:p>
          <a:p>
            <a:pPr algn="just">
              <a:buFontTx/>
              <a:buChar char="-"/>
            </a:pPr>
            <a:r>
              <a:rPr lang="it-IT" sz="1600">
                <a:latin typeface="Comic Sans MS" pitchFamily="66" charset="0"/>
              </a:rPr>
              <a:t> </a:t>
            </a:r>
            <a:r>
              <a:rPr lang="it-IT" sz="1600" b="1">
                <a:latin typeface="Comic Sans MS" pitchFamily="66" charset="0"/>
              </a:rPr>
              <a:t>LC3</a:t>
            </a:r>
            <a:r>
              <a:rPr lang="it-IT" sz="1600">
                <a:latin typeface="Comic Sans MS" pitchFamily="66" charset="0"/>
              </a:rPr>
              <a:t>: Conoscenza Accurata.</a:t>
            </a:r>
          </a:p>
          <a:p>
            <a:pPr algn="just">
              <a:buFontTx/>
              <a:buChar char="-"/>
            </a:pPr>
            <a:endParaRPr lang="it-IT" sz="1600">
              <a:latin typeface="Comic Sans MS" pitchFamily="66" charset="0"/>
            </a:endParaRPr>
          </a:p>
          <a:p>
            <a:pPr algn="just"/>
            <a:r>
              <a:rPr lang="it-IT" sz="1600">
                <a:latin typeface="Comic Sans MS" pitchFamily="66" charset="0"/>
              </a:rPr>
              <a:t>Il conseguimento del generico Livello di Conoscenza si ottiene tramite indagini, rilievi e prelievi di materiali che possono essere diversamente estesi e classificabili, proprio dal punto di vista della loro estensione, come segue:</a:t>
            </a:r>
          </a:p>
          <a:p>
            <a:pPr algn="just">
              <a:buFontTx/>
              <a:buChar char="-"/>
            </a:pPr>
            <a:r>
              <a:rPr lang="it-IT" sz="1600">
                <a:latin typeface="Comic Sans MS" pitchFamily="66" charset="0"/>
              </a:rPr>
              <a:t> Rilievi/Verifiche </a:t>
            </a:r>
            <a:r>
              <a:rPr lang="it-IT" sz="1600" b="1">
                <a:latin typeface="Comic Sans MS" pitchFamily="66" charset="0"/>
              </a:rPr>
              <a:t>Limitate</a:t>
            </a:r>
            <a:r>
              <a:rPr lang="it-IT" sz="1600">
                <a:latin typeface="Comic Sans MS" pitchFamily="66" charset="0"/>
              </a:rPr>
              <a:t>;</a:t>
            </a:r>
          </a:p>
          <a:p>
            <a:pPr algn="just">
              <a:buFontTx/>
              <a:buChar char="-"/>
            </a:pPr>
            <a:r>
              <a:rPr lang="it-IT" sz="1600">
                <a:latin typeface="Comic Sans MS" pitchFamily="66" charset="0"/>
              </a:rPr>
              <a:t> Rilievi/Verifiche </a:t>
            </a:r>
            <a:r>
              <a:rPr lang="it-IT" sz="1600" b="1">
                <a:latin typeface="Comic Sans MS" pitchFamily="66" charset="0"/>
              </a:rPr>
              <a:t>Estese</a:t>
            </a:r>
            <a:r>
              <a:rPr lang="it-IT" sz="1600">
                <a:latin typeface="Comic Sans MS" pitchFamily="66" charset="0"/>
              </a:rPr>
              <a:t>;</a:t>
            </a:r>
          </a:p>
          <a:p>
            <a:pPr algn="just">
              <a:buFontTx/>
              <a:buChar char="-"/>
            </a:pPr>
            <a:r>
              <a:rPr lang="it-IT" sz="1600">
                <a:latin typeface="Comic Sans MS" pitchFamily="66" charset="0"/>
              </a:rPr>
              <a:t> Rilievi/Verifiche </a:t>
            </a:r>
            <a:r>
              <a:rPr lang="it-IT" sz="1600" b="1">
                <a:latin typeface="Comic Sans MS" pitchFamily="66" charset="0"/>
              </a:rPr>
              <a:t>Esaustive</a:t>
            </a:r>
            <a:r>
              <a:rPr lang="it-IT" sz="1600">
                <a:latin typeface="Comic Sans MS" pitchFamily="66" charset="0"/>
              </a:rPr>
              <a: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1924">
                                            <p:txEl>
                                              <p:pRg st="0" end="0"/>
                                            </p:txEl>
                                          </p:spTgt>
                                        </p:tgtEl>
                                        <p:attrNameLst>
                                          <p:attrName>style.visibility</p:attrName>
                                        </p:attrNameLst>
                                      </p:cBhvr>
                                      <p:to>
                                        <p:strVal val="visible"/>
                                      </p:to>
                                    </p:set>
                                    <p:animEffect transition="in" filter="fade">
                                      <p:cBhvr>
                                        <p:cTn id="7" dur="1000"/>
                                        <p:tgtEl>
                                          <p:spTgt spid="8192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1924">
                                            <p:txEl>
                                              <p:pRg st="2" end="2"/>
                                            </p:txEl>
                                          </p:spTgt>
                                        </p:tgtEl>
                                        <p:attrNameLst>
                                          <p:attrName>style.visibility</p:attrName>
                                        </p:attrNameLst>
                                      </p:cBhvr>
                                      <p:to>
                                        <p:strVal val="visible"/>
                                      </p:to>
                                    </p:set>
                                    <p:animEffect transition="in" filter="fade">
                                      <p:cBhvr>
                                        <p:cTn id="12" dur="1000"/>
                                        <p:tgtEl>
                                          <p:spTgt spid="81924">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1924">
                                            <p:txEl>
                                              <p:pRg st="4" end="4"/>
                                            </p:txEl>
                                          </p:spTgt>
                                        </p:tgtEl>
                                        <p:attrNameLst>
                                          <p:attrName>style.visibility</p:attrName>
                                        </p:attrNameLst>
                                      </p:cBhvr>
                                      <p:to>
                                        <p:strVal val="visible"/>
                                      </p:to>
                                    </p:set>
                                    <p:animEffect transition="in" filter="fade">
                                      <p:cBhvr>
                                        <p:cTn id="17" dur="1000"/>
                                        <p:tgtEl>
                                          <p:spTgt spid="81924">
                                            <p:txEl>
                                              <p:pRg st="4" end="4"/>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1924">
                                            <p:txEl>
                                              <p:pRg st="5" end="5"/>
                                            </p:txEl>
                                          </p:spTgt>
                                        </p:tgtEl>
                                        <p:attrNameLst>
                                          <p:attrName>style.visibility</p:attrName>
                                        </p:attrNameLst>
                                      </p:cBhvr>
                                      <p:to>
                                        <p:strVal val="visible"/>
                                      </p:to>
                                    </p:set>
                                    <p:animEffect transition="in" filter="fade">
                                      <p:cBhvr>
                                        <p:cTn id="22" dur="1000"/>
                                        <p:tgtEl>
                                          <p:spTgt spid="81924">
                                            <p:txEl>
                                              <p:pRg st="5" end="5"/>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1924">
                                            <p:txEl>
                                              <p:pRg st="6" end="6"/>
                                            </p:txEl>
                                          </p:spTgt>
                                        </p:tgtEl>
                                        <p:attrNameLst>
                                          <p:attrName>style.visibility</p:attrName>
                                        </p:attrNameLst>
                                      </p:cBhvr>
                                      <p:to>
                                        <p:strVal val="visible"/>
                                      </p:to>
                                    </p:set>
                                    <p:animEffect transition="in" filter="fade">
                                      <p:cBhvr>
                                        <p:cTn id="27" dur="1000"/>
                                        <p:tgtEl>
                                          <p:spTgt spid="81924">
                                            <p:txEl>
                                              <p:pRg st="6" end="6"/>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81924">
                                            <p:txEl>
                                              <p:pRg st="7" end="7"/>
                                            </p:txEl>
                                          </p:spTgt>
                                        </p:tgtEl>
                                        <p:attrNameLst>
                                          <p:attrName>style.visibility</p:attrName>
                                        </p:attrNameLst>
                                      </p:cBhvr>
                                      <p:to>
                                        <p:strVal val="visible"/>
                                      </p:to>
                                    </p:set>
                                    <p:animEffect transition="in" filter="fade">
                                      <p:cBhvr>
                                        <p:cTn id="32" dur="1000"/>
                                        <p:tgtEl>
                                          <p:spTgt spid="81924">
                                            <p:txEl>
                                              <p:pRg st="7" end="7"/>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81924">
                                            <p:txEl>
                                              <p:pRg st="9" end="9"/>
                                            </p:txEl>
                                          </p:spTgt>
                                        </p:tgtEl>
                                        <p:attrNameLst>
                                          <p:attrName>style.visibility</p:attrName>
                                        </p:attrNameLst>
                                      </p:cBhvr>
                                      <p:to>
                                        <p:strVal val="visible"/>
                                      </p:to>
                                    </p:set>
                                    <p:animEffect transition="in" filter="fade">
                                      <p:cBhvr>
                                        <p:cTn id="37" dur="1000"/>
                                        <p:tgtEl>
                                          <p:spTgt spid="81924">
                                            <p:txEl>
                                              <p:pRg st="9" end="9"/>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81924">
                                            <p:txEl>
                                              <p:pRg st="10" end="10"/>
                                            </p:txEl>
                                          </p:spTgt>
                                        </p:tgtEl>
                                        <p:attrNameLst>
                                          <p:attrName>style.visibility</p:attrName>
                                        </p:attrNameLst>
                                      </p:cBhvr>
                                      <p:to>
                                        <p:strVal val="visible"/>
                                      </p:to>
                                    </p:set>
                                    <p:animEffect transition="in" filter="fade">
                                      <p:cBhvr>
                                        <p:cTn id="42" dur="1000"/>
                                        <p:tgtEl>
                                          <p:spTgt spid="81924">
                                            <p:txEl>
                                              <p:pRg st="10" end="10"/>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81924">
                                            <p:txEl>
                                              <p:pRg st="11" end="11"/>
                                            </p:txEl>
                                          </p:spTgt>
                                        </p:tgtEl>
                                        <p:attrNameLst>
                                          <p:attrName>style.visibility</p:attrName>
                                        </p:attrNameLst>
                                      </p:cBhvr>
                                      <p:to>
                                        <p:strVal val="visible"/>
                                      </p:to>
                                    </p:set>
                                    <p:animEffect transition="in" filter="fade">
                                      <p:cBhvr>
                                        <p:cTn id="47" dur="1000"/>
                                        <p:tgtEl>
                                          <p:spTgt spid="81924">
                                            <p:txEl>
                                              <p:pRg st="11" end="11"/>
                                            </p:txEl>
                                          </p:spTgt>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81924">
                                            <p:txEl>
                                              <p:pRg st="12" end="12"/>
                                            </p:txEl>
                                          </p:spTgt>
                                        </p:tgtEl>
                                        <p:attrNameLst>
                                          <p:attrName>style.visibility</p:attrName>
                                        </p:attrNameLst>
                                      </p:cBhvr>
                                      <p:to>
                                        <p:strVal val="visible"/>
                                      </p:to>
                                    </p:set>
                                    <p:animEffect transition="in" filter="fade">
                                      <p:cBhvr>
                                        <p:cTn id="52" dur="1000"/>
                                        <p:tgtEl>
                                          <p:spTgt spid="81924">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24"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olo 1"/>
          <p:cNvSpPr>
            <a:spLocks noGrp="1"/>
          </p:cNvSpPr>
          <p:nvPr>
            <p:ph type="ctrTitle" idx="4294967295"/>
          </p:nvPr>
        </p:nvSpPr>
        <p:spPr>
          <a:xfrm>
            <a:off x="250825" y="44450"/>
            <a:ext cx="8713788" cy="727075"/>
          </a:xfrm>
        </p:spPr>
        <p:txBody>
          <a:bodyPr/>
          <a:lstStyle/>
          <a:p>
            <a:pPr eaLnBrk="1" hangingPunct="1"/>
            <a:r>
              <a:rPr lang="it-IT" sz="4000" b="1" smtClean="0">
                <a:latin typeface="Comic Sans MS" pitchFamily="66" charset="0"/>
              </a:rPr>
              <a:t>Rilievi ed Indagini conoscitive</a:t>
            </a:r>
          </a:p>
        </p:txBody>
      </p:sp>
      <p:sp>
        <p:nvSpPr>
          <p:cNvPr id="28675" name="Sottotitolo 2"/>
          <p:cNvSpPr>
            <a:spLocks noGrp="1"/>
          </p:cNvSpPr>
          <p:nvPr>
            <p:ph type="subTitle" idx="4294967295"/>
          </p:nvPr>
        </p:nvSpPr>
        <p:spPr>
          <a:xfrm>
            <a:off x="336550" y="644525"/>
            <a:ext cx="8501063" cy="681038"/>
          </a:xfrm>
        </p:spPr>
        <p:txBody>
          <a:bodyPr/>
          <a:lstStyle/>
          <a:p>
            <a:pPr marL="0" indent="0" algn="ctr" eaLnBrk="1" hangingPunct="1">
              <a:buFont typeface="Arial" charset="0"/>
              <a:buNone/>
            </a:pPr>
            <a:r>
              <a:rPr lang="it-IT" sz="2400" smtClean="0">
                <a:latin typeface="Comic Sans MS" pitchFamily="66" charset="0"/>
              </a:rPr>
              <a:t>Definizione dei livelli di conoscenza – </a:t>
            </a:r>
            <a:r>
              <a:rPr lang="it-IT" sz="2400" smtClean="0">
                <a:solidFill>
                  <a:srgbClr val="FF0000"/>
                </a:solidFill>
                <a:latin typeface="Comic Sans MS" pitchFamily="66" charset="0"/>
              </a:rPr>
              <a:t>Strutture in c.a.</a:t>
            </a:r>
          </a:p>
        </p:txBody>
      </p:sp>
      <p:pic>
        <p:nvPicPr>
          <p:cNvPr id="2867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268413"/>
            <a:ext cx="9144000" cy="254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7"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438" y="3860800"/>
            <a:ext cx="8893175" cy="297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8" name="Line 7"/>
          <p:cNvSpPr>
            <a:spLocks noChangeShapeType="1"/>
          </p:cNvSpPr>
          <p:nvPr/>
        </p:nvSpPr>
        <p:spPr bwMode="auto">
          <a:xfrm>
            <a:off x="1619250" y="4278313"/>
            <a:ext cx="1368425"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28679" name="Line 8"/>
          <p:cNvSpPr>
            <a:spLocks noChangeShapeType="1"/>
          </p:cNvSpPr>
          <p:nvPr/>
        </p:nvSpPr>
        <p:spPr bwMode="auto">
          <a:xfrm>
            <a:off x="4716463" y="4868863"/>
            <a:ext cx="1368425"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28680" name="Line 9"/>
          <p:cNvSpPr>
            <a:spLocks noChangeShapeType="1"/>
          </p:cNvSpPr>
          <p:nvPr/>
        </p:nvSpPr>
        <p:spPr bwMode="auto">
          <a:xfrm>
            <a:off x="3419475" y="5646738"/>
            <a:ext cx="5399088"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28681" name="Line 10"/>
          <p:cNvSpPr>
            <a:spLocks noChangeShapeType="1"/>
          </p:cNvSpPr>
          <p:nvPr/>
        </p:nvSpPr>
        <p:spPr bwMode="auto">
          <a:xfrm>
            <a:off x="109538" y="5848350"/>
            <a:ext cx="5399087"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28682" name="Rectangle 11"/>
          <p:cNvSpPr>
            <a:spLocks noChangeArrowheads="1"/>
          </p:cNvSpPr>
          <p:nvPr/>
        </p:nvSpPr>
        <p:spPr bwMode="auto">
          <a:xfrm>
            <a:off x="4572000" y="5459413"/>
            <a:ext cx="1223963" cy="215900"/>
          </a:xfrm>
          <a:prstGeom prst="rect">
            <a:avLst/>
          </a:prstGeom>
          <a:noFill/>
          <a:ln w="2540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it-IT"/>
          </a:p>
        </p:txBody>
      </p:sp>
      <p:sp>
        <p:nvSpPr>
          <p:cNvPr id="28683" name="Rectangle 12"/>
          <p:cNvSpPr>
            <a:spLocks noChangeArrowheads="1"/>
          </p:cNvSpPr>
          <p:nvPr/>
        </p:nvSpPr>
        <p:spPr bwMode="auto">
          <a:xfrm>
            <a:off x="1431925" y="5675313"/>
            <a:ext cx="1474788" cy="215900"/>
          </a:xfrm>
          <a:prstGeom prst="rect">
            <a:avLst/>
          </a:prstGeom>
          <a:noFill/>
          <a:ln w="2540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it-IT"/>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olo 1"/>
          <p:cNvSpPr>
            <a:spLocks noGrp="1"/>
          </p:cNvSpPr>
          <p:nvPr>
            <p:ph type="ctrTitle" idx="4294967295"/>
          </p:nvPr>
        </p:nvSpPr>
        <p:spPr>
          <a:xfrm>
            <a:off x="250825" y="44450"/>
            <a:ext cx="8713788" cy="727075"/>
          </a:xfrm>
        </p:spPr>
        <p:txBody>
          <a:bodyPr/>
          <a:lstStyle/>
          <a:p>
            <a:pPr eaLnBrk="1" hangingPunct="1"/>
            <a:r>
              <a:rPr lang="it-IT" sz="4000" b="1" smtClean="0">
                <a:latin typeface="Comic Sans MS" pitchFamily="66" charset="0"/>
              </a:rPr>
              <a:t>Rilievi ed Indagini conoscitive</a:t>
            </a:r>
          </a:p>
        </p:txBody>
      </p:sp>
      <p:sp>
        <p:nvSpPr>
          <p:cNvPr id="29699" name="Sottotitolo 2"/>
          <p:cNvSpPr>
            <a:spLocks noGrp="1"/>
          </p:cNvSpPr>
          <p:nvPr>
            <p:ph type="subTitle" idx="4294967295"/>
          </p:nvPr>
        </p:nvSpPr>
        <p:spPr>
          <a:xfrm>
            <a:off x="336550" y="644525"/>
            <a:ext cx="8501063" cy="681038"/>
          </a:xfrm>
        </p:spPr>
        <p:txBody>
          <a:bodyPr/>
          <a:lstStyle/>
          <a:p>
            <a:pPr marL="0" indent="0" algn="ctr" eaLnBrk="1" hangingPunct="1">
              <a:buFont typeface="Arial" charset="0"/>
              <a:buNone/>
            </a:pPr>
            <a:r>
              <a:rPr lang="it-IT" sz="2400" smtClean="0">
                <a:latin typeface="Comic Sans MS" pitchFamily="66" charset="0"/>
              </a:rPr>
              <a:t>Definizione dei livelli di conoscenza – </a:t>
            </a:r>
            <a:r>
              <a:rPr lang="it-IT" sz="2400" smtClean="0">
                <a:solidFill>
                  <a:srgbClr val="FF0000"/>
                </a:solidFill>
                <a:latin typeface="Comic Sans MS" pitchFamily="66" charset="0"/>
              </a:rPr>
              <a:t>Strutture in c.a.</a:t>
            </a:r>
          </a:p>
        </p:txBody>
      </p:sp>
      <p:pic>
        <p:nvPicPr>
          <p:cNvPr id="29700"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750" y="1095375"/>
            <a:ext cx="8208963" cy="439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1" name="Rectangle 7"/>
          <p:cNvSpPr>
            <a:spLocks noChangeArrowheads="1"/>
          </p:cNvSpPr>
          <p:nvPr/>
        </p:nvSpPr>
        <p:spPr bwMode="auto">
          <a:xfrm>
            <a:off x="7740650" y="1120775"/>
            <a:ext cx="998538" cy="4295775"/>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it-IT"/>
          </a:p>
        </p:txBody>
      </p:sp>
      <p:sp>
        <p:nvSpPr>
          <p:cNvPr id="29702" name="Rectangle 10"/>
          <p:cNvSpPr>
            <a:spLocks noChangeArrowheads="1"/>
          </p:cNvSpPr>
          <p:nvPr/>
        </p:nvSpPr>
        <p:spPr bwMode="auto">
          <a:xfrm>
            <a:off x="684213" y="1095375"/>
            <a:ext cx="898525" cy="4321175"/>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it-IT"/>
          </a:p>
        </p:txBody>
      </p:sp>
      <p:pic>
        <p:nvPicPr>
          <p:cNvPr id="29703" name="Picture 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491163"/>
            <a:ext cx="9144000" cy="139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4" name="Line 14"/>
          <p:cNvSpPr>
            <a:spLocks noChangeShapeType="1"/>
          </p:cNvSpPr>
          <p:nvPr/>
        </p:nvSpPr>
        <p:spPr bwMode="auto">
          <a:xfrm>
            <a:off x="179388" y="5805488"/>
            <a:ext cx="1439862"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29705" name="Line 15"/>
          <p:cNvSpPr>
            <a:spLocks noChangeShapeType="1"/>
          </p:cNvSpPr>
          <p:nvPr/>
        </p:nvSpPr>
        <p:spPr bwMode="auto">
          <a:xfrm>
            <a:off x="1835150" y="5995988"/>
            <a:ext cx="6840538" cy="0"/>
          </a:xfrm>
          <a:prstGeom prst="line">
            <a:avLst/>
          </a:prstGeom>
          <a:noFill/>
          <a:ln w="25400">
            <a:solidFill>
              <a:srgbClr val="0000FF"/>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29706" name="Line 16"/>
          <p:cNvSpPr>
            <a:spLocks noChangeShapeType="1"/>
          </p:cNvSpPr>
          <p:nvPr/>
        </p:nvSpPr>
        <p:spPr bwMode="auto">
          <a:xfrm>
            <a:off x="755650" y="6402388"/>
            <a:ext cx="5329238" cy="0"/>
          </a:xfrm>
          <a:prstGeom prst="line">
            <a:avLst/>
          </a:prstGeom>
          <a:noFill/>
          <a:ln w="25400">
            <a:solidFill>
              <a:srgbClr val="008000"/>
            </a:solidFill>
            <a:round/>
            <a:headEnd/>
            <a:tailEnd/>
          </a:ln>
          <a:extLst>
            <a:ext uri="{909E8E84-426E-40DD-AFC4-6F175D3DCCD1}">
              <a14:hiddenFill xmlns:a14="http://schemas.microsoft.com/office/drawing/2010/main">
                <a:noFill/>
              </a14:hiddenFill>
            </a:ext>
          </a:extLst>
        </p:spPr>
        <p:txBody>
          <a:bodyPr/>
          <a:lstStyle/>
          <a:p>
            <a:endParaRPr lang="it-IT"/>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olo 1"/>
          <p:cNvSpPr>
            <a:spLocks noGrp="1"/>
          </p:cNvSpPr>
          <p:nvPr>
            <p:ph type="ctrTitle" idx="4294967295"/>
          </p:nvPr>
        </p:nvSpPr>
        <p:spPr>
          <a:xfrm>
            <a:off x="250825" y="44450"/>
            <a:ext cx="8713788" cy="727075"/>
          </a:xfrm>
        </p:spPr>
        <p:txBody>
          <a:bodyPr/>
          <a:lstStyle/>
          <a:p>
            <a:pPr eaLnBrk="1" hangingPunct="1"/>
            <a:r>
              <a:rPr lang="it-IT" sz="4000" b="1" smtClean="0">
                <a:latin typeface="Comic Sans MS" pitchFamily="66" charset="0"/>
              </a:rPr>
              <a:t>Rilievi ed Indagini conoscitive</a:t>
            </a:r>
          </a:p>
        </p:txBody>
      </p:sp>
      <p:sp>
        <p:nvSpPr>
          <p:cNvPr id="30723" name="Sottotitolo 2"/>
          <p:cNvSpPr>
            <a:spLocks noGrp="1"/>
          </p:cNvSpPr>
          <p:nvPr>
            <p:ph type="subTitle" idx="4294967295"/>
          </p:nvPr>
        </p:nvSpPr>
        <p:spPr>
          <a:xfrm>
            <a:off x="127000" y="644525"/>
            <a:ext cx="8837613" cy="681038"/>
          </a:xfrm>
        </p:spPr>
        <p:txBody>
          <a:bodyPr/>
          <a:lstStyle/>
          <a:p>
            <a:pPr marL="0" indent="0" algn="ctr" eaLnBrk="1" hangingPunct="1">
              <a:buFont typeface="Arial" charset="0"/>
              <a:buNone/>
            </a:pPr>
            <a:r>
              <a:rPr lang="it-IT" sz="2400" smtClean="0">
                <a:latin typeface="Comic Sans MS" pitchFamily="66" charset="0"/>
              </a:rPr>
              <a:t>Definizione dei livelli di conoscenza – Strutture in muratura</a:t>
            </a:r>
          </a:p>
        </p:txBody>
      </p:sp>
      <p:pic>
        <p:nvPicPr>
          <p:cNvPr id="30724"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388" y="1196975"/>
            <a:ext cx="8713787" cy="164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5"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875" y="2981325"/>
            <a:ext cx="7991475" cy="35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6" name="Line 10"/>
          <p:cNvSpPr>
            <a:spLocks noChangeShapeType="1"/>
          </p:cNvSpPr>
          <p:nvPr/>
        </p:nvSpPr>
        <p:spPr bwMode="auto">
          <a:xfrm>
            <a:off x="4211638" y="3500438"/>
            <a:ext cx="2232025"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30727" name="Line 11"/>
          <p:cNvSpPr>
            <a:spLocks noChangeShapeType="1"/>
          </p:cNvSpPr>
          <p:nvPr/>
        </p:nvSpPr>
        <p:spPr bwMode="auto">
          <a:xfrm>
            <a:off x="4068763" y="4005263"/>
            <a:ext cx="2232025"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30728" name="Line 13"/>
          <p:cNvSpPr>
            <a:spLocks noChangeShapeType="1"/>
          </p:cNvSpPr>
          <p:nvPr/>
        </p:nvSpPr>
        <p:spPr bwMode="auto">
          <a:xfrm>
            <a:off x="3132138" y="4581525"/>
            <a:ext cx="1439862" cy="0"/>
          </a:xfrm>
          <a:prstGeom prst="line">
            <a:avLst/>
          </a:prstGeom>
          <a:noFill/>
          <a:ln w="25400">
            <a:solidFill>
              <a:srgbClr val="0000FF"/>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30729" name="Line 14"/>
          <p:cNvSpPr>
            <a:spLocks noChangeShapeType="1"/>
          </p:cNvSpPr>
          <p:nvPr/>
        </p:nvSpPr>
        <p:spPr bwMode="auto">
          <a:xfrm>
            <a:off x="3330575" y="5084763"/>
            <a:ext cx="1439863" cy="0"/>
          </a:xfrm>
          <a:prstGeom prst="line">
            <a:avLst/>
          </a:prstGeom>
          <a:noFill/>
          <a:ln w="25400">
            <a:solidFill>
              <a:srgbClr val="0000FF"/>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30730" name="Line 15"/>
          <p:cNvSpPr>
            <a:spLocks noChangeShapeType="1"/>
          </p:cNvSpPr>
          <p:nvPr/>
        </p:nvSpPr>
        <p:spPr bwMode="auto">
          <a:xfrm>
            <a:off x="3217863" y="5964238"/>
            <a:ext cx="1439862" cy="0"/>
          </a:xfrm>
          <a:prstGeom prst="line">
            <a:avLst/>
          </a:prstGeom>
          <a:noFill/>
          <a:ln w="25400">
            <a:solidFill>
              <a:srgbClr val="0000FF"/>
            </a:solidFill>
            <a:round/>
            <a:headEnd/>
            <a:tailEnd/>
          </a:ln>
          <a:extLst>
            <a:ext uri="{909E8E84-426E-40DD-AFC4-6F175D3DCCD1}">
              <a14:hiddenFill xmlns:a14="http://schemas.microsoft.com/office/drawing/2010/main">
                <a:noFill/>
              </a14:hiddenFill>
            </a:ext>
          </a:extLst>
        </p:spPr>
        <p:txBody>
          <a:bodyPr/>
          <a:lstStyle/>
          <a:p>
            <a:endParaRPr lang="it-IT"/>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olo 1"/>
          <p:cNvSpPr>
            <a:spLocks noGrp="1"/>
          </p:cNvSpPr>
          <p:nvPr>
            <p:ph type="ctrTitle" idx="4294967295"/>
          </p:nvPr>
        </p:nvSpPr>
        <p:spPr>
          <a:xfrm>
            <a:off x="250825" y="44450"/>
            <a:ext cx="8713788" cy="727075"/>
          </a:xfrm>
        </p:spPr>
        <p:txBody>
          <a:bodyPr/>
          <a:lstStyle/>
          <a:p>
            <a:pPr eaLnBrk="1" hangingPunct="1"/>
            <a:r>
              <a:rPr lang="it-IT" sz="4000" b="1" smtClean="0">
                <a:latin typeface="Comic Sans MS" pitchFamily="66" charset="0"/>
              </a:rPr>
              <a:t>Rilievi ed Indagini conoscitive</a:t>
            </a:r>
          </a:p>
        </p:txBody>
      </p:sp>
      <p:sp>
        <p:nvSpPr>
          <p:cNvPr id="31747" name="Sottotitolo 2"/>
          <p:cNvSpPr>
            <a:spLocks noGrp="1"/>
          </p:cNvSpPr>
          <p:nvPr>
            <p:ph type="subTitle" idx="4294967295"/>
          </p:nvPr>
        </p:nvSpPr>
        <p:spPr>
          <a:xfrm>
            <a:off x="127000" y="644525"/>
            <a:ext cx="8837613" cy="681038"/>
          </a:xfrm>
        </p:spPr>
        <p:txBody>
          <a:bodyPr/>
          <a:lstStyle/>
          <a:p>
            <a:pPr marL="0" indent="0" algn="ctr" eaLnBrk="1" hangingPunct="1">
              <a:buFont typeface="Arial" charset="0"/>
              <a:buNone/>
            </a:pPr>
            <a:r>
              <a:rPr lang="it-IT" sz="2400" smtClean="0">
                <a:latin typeface="Comic Sans MS" pitchFamily="66" charset="0"/>
              </a:rPr>
              <a:t>Definizione dei livelli di conoscenza – Strutture in muratura</a:t>
            </a:r>
          </a:p>
        </p:txBody>
      </p:sp>
      <p:pic>
        <p:nvPicPr>
          <p:cNvPr id="31748" name="Picture 1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0263" y="1169988"/>
            <a:ext cx="7342187" cy="561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9" name="Line 13"/>
          <p:cNvSpPr>
            <a:spLocks noChangeShapeType="1"/>
          </p:cNvSpPr>
          <p:nvPr/>
        </p:nvSpPr>
        <p:spPr bwMode="auto">
          <a:xfrm>
            <a:off x="900113" y="1341438"/>
            <a:ext cx="792162"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txBody>
          <a:bodyPr/>
          <a:lstStyle/>
          <a:p>
            <a:endParaRPr lang="it-IT"/>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olo 1"/>
          <p:cNvSpPr>
            <a:spLocks noGrp="1"/>
          </p:cNvSpPr>
          <p:nvPr>
            <p:ph type="ctrTitle" idx="4294967295"/>
          </p:nvPr>
        </p:nvSpPr>
        <p:spPr>
          <a:xfrm>
            <a:off x="250825" y="44450"/>
            <a:ext cx="8713788" cy="727075"/>
          </a:xfrm>
        </p:spPr>
        <p:txBody>
          <a:bodyPr/>
          <a:lstStyle/>
          <a:p>
            <a:pPr eaLnBrk="1" hangingPunct="1"/>
            <a:r>
              <a:rPr lang="it-IT" sz="4000" b="1" smtClean="0">
                <a:latin typeface="Comic Sans MS" pitchFamily="66" charset="0"/>
              </a:rPr>
              <a:t>Rilievi ed Indagini conoscitive</a:t>
            </a:r>
          </a:p>
        </p:txBody>
      </p:sp>
      <p:sp>
        <p:nvSpPr>
          <p:cNvPr id="32771" name="Sottotitolo 2"/>
          <p:cNvSpPr>
            <a:spLocks noGrp="1"/>
          </p:cNvSpPr>
          <p:nvPr>
            <p:ph type="subTitle" idx="4294967295"/>
          </p:nvPr>
        </p:nvSpPr>
        <p:spPr>
          <a:xfrm>
            <a:off x="336550" y="644525"/>
            <a:ext cx="8501063" cy="681038"/>
          </a:xfrm>
        </p:spPr>
        <p:txBody>
          <a:bodyPr/>
          <a:lstStyle/>
          <a:p>
            <a:pPr marL="0" indent="0" algn="ctr" eaLnBrk="1" hangingPunct="1">
              <a:buFont typeface="Arial" charset="0"/>
              <a:buNone/>
            </a:pPr>
            <a:r>
              <a:rPr lang="it-IT" sz="2400" smtClean="0">
                <a:latin typeface="Comic Sans MS" pitchFamily="66" charset="0"/>
              </a:rPr>
              <a:t>Metodi di indagine sul calcestruzzo indurito</a:t>
            </a:r>
          </a:p>
        </p:txBody>
      </p:sp>
      <p:sp>
        <p:nvSpPr>
          <p:cNvPr id="84996" name="Rectangle 4"/>
          <p:cNvSpPr>
            <a:spLocks noChangeArrowheads="1"/>
          </p:cNvSpPr>
          <p:nvPr/>
        </p:nvSpPr>
        <p:spPr bwMode="auto">
          <a:xfrm>
            <a:off x="85725" y="1125538"/>
            <a:ext cx="8964613" cy="547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it-IT" sz="1600">
                <a:latin typeface="Comic Sans MS" pitchFamily="66" charset="0"/>
              </a:rPr>
              <a:t>Prove di vario tipo possono essere effettuate su manufatti esistenti al fine di definire le proprietà meccaniche del calcestruzzo che le costituisce.</a:t>
            </a:r>
          </a:p>
          <a:p>
            <a:pPr algn="just"/>
            <a:r>
              <a:rPr lang="it-IT" sz="1600">
                <a:latin typeface="Comic Sans MS" pitchFamily="66" charset="0"/>
              </a:rPr>
              <a:t>Dette prove possono, al solito, dividersi in:</a:t>
            </a:r>
          </a:p>
          <a:p>
            <a:pPr algn="just">
              <a:buFontTx/>
              <a:buChar char="-"/>
            </a:pPr>
            <a:r>
              <a:rPr lang="it-IT" sz="1600">
                <a:latin typeface="Comic Sans MS" pitchFamily="66" charset="0"/>
              </a:rPr>
              <a:t> Prove (parzialmente) </a:t>
            </a:r>
            <a:r>
              <a:rPr lang="it-IT" sz="1600" b="1">
                <a:latin typeface="Comic Sans MS" pitchFamily="66" charset="0"/>
              </a:rPr>
              <a:t>distruttive</a:t>
            </a:r>
            <a:r>
              <a:rPr lang="it-IT" sz="1600">
                <a:latin typeface="Comic Sans MS" pitchFamily="66" charset="0"/>
              </a:rPr>
              <a:t>;</a:t>
            </a:r>
          </a:p>
          <a:p>
            <a:pPr algn="just">
              <a:buFontTx/>
              <a:buChar char="-"/>
            </a:pPr>
            <a:r>
              <a:rPr lang="it-IT" sz="1600">
                <a:latin typeface="Comic Sans MS" pitchFamily="66" charset="0"/>
              </a:rPr>
              <a:t> Prove </a:t>
            </a:r>
            <a:r>
              <a:rPr lang="it-IT" sz="1600" b="1">
                <a:latin typeface="Comic Sans MS" pitchFamily="66" charset="0"/>
              </a:rPr>
              <a:t>non distruttive</a:t>
            </a:r>
            <a:r>
              <a:rPr lang="it-IT" sz="1600">
                <a:latin typeface="Comic Sans MS" pitchFamily="66" charset="0"/>
              </a:rPr>
              <a:t>.</a:t>
            </a:r>
          </a:p>
          <a:p>
            <a:pPr algn="just"/>
            <a:endParaRPr lang="it-IT" sz="1600">
              <a:latin typeface="Comic Sans MS" pitchFamily="66" charset="0"/>
            </a:endParaRPr>
          </a:p>
          <a:p>
            <a:pPr algn="just"/>
            <a:r>
              <a:rPr lang="it-IT" sz="1600">
                <a:latin typeface="Comic Sans MS" pitchFamily="66" charset="0"/>
              </a:rPr>
              <a:t>Le </a:t>
            </a:r>
            <a:r>
              <a:rPr lang="it-IT" sz="1600" u="sng">
                <a:latin typeface="Comic Sans MS" pitchFamily="66" charset="0"/>
              </a:rPr>
              <a:t>prove (parzialmente) distruttive </a:t>
            </a:r>
            <a:r>
              <a:rPr lang="it-IT" sz="1600">
                <a:latin typeface="Comic Sans MS" pitchFamily="66" charset="0"/>
              </a:rPr>
              <a:t>consistono nell’estrazione di campioni cilindrici di calcestruzzo dal manufatto (di varie dimensioni e proporzioni) al fine di testarli in laboratorio, tipicamente conducendo prove di schiacciamento.</a:t>
            </a:r>
          </a:p>
          <a:p>
            <a:pPr algn="just"/>
            <a:endParaRPr lang="it-IT" sz="1600">
              <a:latin typeface="Comic Sans MS" pitchFamily="66" charset="0"/>
            </a:endParaRPr>
          </a:p>
          <a:p>
            <a:pPr algn="just"/>
            <a:r>
              <a:rPr lang="it-IT" sz="1600">
                <a:latin typeface="Comic Sans MS" pitchFamily="66" charset="0"/>
              </a:rPr>
              <a:t>Le </a:t>
            </a:r>
            <a:r>
              <a:rPr lang="it-IT" sz="1600" u="sng">
                <a:latin typeface="Comic Sans MS" pitchFamily="66" charset="0"/>
              </a:rPr>
              <a:t>prove non distruttive</a:t>
            </a:r>
            <a:r>
              <a:rPr lang="it-IT" sz="1600">
                <a:latin typeface="Comic Sans MS" pitchFamily="66" charset="0"/>
              </a:rPr>
              <a:t> possono essere condotte secondo diverse metodologie le quali si fondano sull’assunzione di correlazioni empiriche tra la resistenza (incognita) del calcestruzzo ed altre grandezze misurabili (rigidezza, durezza superficiale, resistenza all’urto o alla penetrazione, ecc…). Su tali principi sono fondate le seguenti metodologie:</a:t>
            </a:r>
          </a:p>
          <a:p>
            <a:pPr algn="just">
              <a:buFontTx/>
              <a:buChar char="-"/>
            </a:pPr>
            <a:r>
              <a:rPr lang="it-IT" sz="1600">
                <a:latin typeface="Comic Sans MS" pitchFamily="66" charset="0"/>
              </a:rPr>
              <a:t> Prova </a:t>
            </a:r>
            <a:r>
              <a:rPr lang="it-IT" sz="1600" b="1">
                <a:latin typeface="Comic Sans MS" pitchFamily="66" charset="0"/>
              </a:rPr>
              <a:t>Ultrasonica</a:t>
            </a:r>
            <a:r>
              <a:rPr lang="it-IT" sz="1600">
                <a:latin typeface="Comic Sans MS" pitchFamily="66" charset="0"/>
              </a:rPr>
              <a:t>;</a:t>
            </a:r>
          </a:p>
          <a:p>
            <a:pPr algn="just">
              <a:buFontTx/>
              <a:buChar char="-"/>
            </a:pPr>
            <a:r>
              <a:rPr lang="it-IT" sz="1600">
                <a:latin typeface="Comic Sans MS" pitchFamily="66" charset="0"/>
              </a:rPr>
              <a:t> Prova </a:t>
            </a:r>
            <a:r>
              <a:rPr lang="it-IT" sz="1600" b="1">
                <a:latin typeface="Comic Sans MS" pitchFamily="66" charset="0"/>
              </a:rPr>
              <a:t>Sclerometrica</a:t>
            </a:r>
            <a:r>
              <a:rPr lang="it-IT" sz="1600">
                <a:latin typeface="Comic Sans MS" pitchFamily="66" charset="0"/>
              </a:rPr>
              <a:t>;</a:t>
            </a:r>
          </a:p>
          <a:p>
            <a:pPr algn="just">
              <a:buFontTx/>
              <a:buChar char="-"/>
            </a:pPr>
            <a:r>
              <a:rPr lang="it-IT" sz="1600">
                <a:latin typeface="Comic Sans MS" pitchFamily="66" charset="0"/>
              </a:rPr>
              <a:t> Prova </a:t>
            </a:r>
            <a:r>
              <a:rPr lang="it-IT" sz="1600" b="1">
                <a:latin typeface="Comic Sans MS" pitchFamily="66" charset="0"/>
              </a:rPr>
              <a:t>Winsor</a:t>
            </a:r>
            <a:r>
              <a:rPr lang="it-IT" sz="1600">
                <a:latin typeface="Comic Sans MS" pitchFamily="66" charset="0"/>
              </a:rPr>
              <a:t>.</a:t>
            </a:r>
          </a:p>
          <a:p>
            <a:pPr algn="just">
              <a:buFontTx/>
              <a:buChar char="-"/>
            </a:pPr>
            <a:endParaRPr lang="it-IT" sz="1600">
              <a:latin typeface="Comic Sans MS" pitchFamily="66" charset="0"/>
            </a:endParaRPr>
          </a:p>
          <a:p>
            <a:pPr algn="just"/>
            <a:r>
              <a:rPr lang="it-IT" sz="1600">
                <a:latin typeface="Comic Sans MS" pitchFamily="66" charset="0"/>
              </a:rPr>
              <a:t>Metodi </a:t>
            </a:r>
            <a:r>
              <a:rPr lang="it-IT" sz="1600" b="1">
                <a:latin typeface="Comic Sans MS" pitchFamily="66" charset="0"/>
              </a:rPr>
              <a:t>combinati</a:t>
            </a:r>
            <a:r>
              <a:rPr lang="it-IT" sz="1600">
                <a:latin typeface="Comic Sans MS" pitchFamily="66" charset="0"/>
              </a:rPr>
              <a:t> (distruttivi-non-distruttivi) sono, inoltre, disponibili e risultano assai efficaci per la caratterizzazione dei materiali su strutture esistenti:</a:t>
            </a:r>
          </a:p>
          <a:p>
            <a:pPr algn="just">
              <a:buFontTx/>
              <a:buChar char="-"/>
            </a:pPr>
            <a:r>
              <a:rPr lang="it-IT" sz="1600">
                <a:latin typeface="Comic Sans MS" pitchFamily="66" charset="0"/>
              </a:rPr>
              <a:t> Prova Ultrasonica con calibrazione rispetto a risultati di prove distruttive;</a:t>
            </a:r>
          </a:p>
          <a:p>
            <a:pPr algn="just">
              <a:buFontTx/>
              <a:buChar char="-"/>
            </a:pPr>
            <a:r>
              <a:rPr lang="it-IT" sz="1600">
                <a:latin typeface="Comic Sans MS" pitchFamily="66" charset="0"/>
              </a:rPr>
              <a:t> Prova </a:t>
            </a:r>
            <a:r>
              <a:rPr lang="it-IT" sz="1600" b="1">
                <a:latin typeface="Comic Sans MS" pitchFamily="66" charset="0"/>
              </a:rPr>
              <a:t>SonReb</a:t>
            </a:r>
            <a:r>
              <a:rPr lang="it-IT" sz="1600">
                <a:latin typeface="Comic Sans MS" pitchFamily="66" charset="0"/>
              </a:rPr>
              <a: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4996">
                                            <p:txEl>
                                              <p:pRg st="0" end="0"/>
                                            </p:txEl>
                                          </p:spTgt>
                                        </p:tgtEl>
                                        <p:attrNameLst>
                                          <p:attrName>style.visibility</p:attrName>
                                        </p:attrNameLst>
                                      </p:cBhvr>
                                      <p:to>
                                        <p:strVal val="visible"/>
                                      </p:to>
                                    </p:set>
                                    <p:animEffect transition="in" filter="fade">
                                      <p:cBhvr>
                                        <p:cTn id="7" dur="2000"/>
                                        <p:tgtEl>
                                          <p:spTgt spid="84996">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4996">
                                            <p:txEl>
                                              <p:pRg st="1" end="1"/>
                                            </p:txEl>
                                          </p:spTgt>
                                        </p:tgtEl>
                                        <p:attrNameLst>
                                          <p:attrName>style.visibility</p:attrName>
                                        </p:attrNameLst>
                                      </p:cBhvr>
                                      <p:to>
                                        <p:strVal val="visible"/>
                                      </p:to>
                                    </p:set>
                                    <p:animEffect transition="in" filter="fade">
                                      <p:cBhvr>
                                        <p:cTn id="10" dur="2000"/>
                                        <p:tgtEl>
                                          <p:spTgt spid="84996">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4996">
                                            <p:txEl>
                                              <p:pRg st="2" end="2"/>
                                            </p:txEl>
                                          </p:spTgt>
                                        </p:tgtEl>
                                        <p:attrNameLst>
                                          <p:attrName>style.visibility</p:attrName>
                                        </p:attrNameLst>
                                      </p:cBhvr>
                                      <p:to>
                                        <p:strVal val="visible"/>
                                      </p:to>
                                    </p:set>
                                    <p:animEffect transition="in" filter="fade">
                                      <p:cBhvr>
                                        <p:cTn id="13" dur="2000"/>
                                        <p:tgtEl>
                                          <p:spTgt spid="84996">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4996">
                                            <p:txEl>
                                              <p:pRg st="3" end="3"/>
                                            </p:txEl>
                                          </p:spTgt>
                                        </p:tgtEl>
                                        <p:attrNameLst>
                                          <p:attrName>style.visibility</p:attrName>
                                        </p:attrNameLst>
                                      </p:cBhvr>
                                      <p:to>
                                        <p:strVal val="visible"/>
                                      </p:to>
                                    </p:set>
                                    <p:animEffect transition="in" filter="fade">
                                      <p:cBhvr>
                                        <p:cTn id="16" dur="2000"/>
                                        <p:tgtEl>
                                          <p:spTgt spid="84996">
                                            <p:txEl>
                                              <p:pRg st="3" end="3"/>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84996">
                                            <p:txEl>
                                              <p:pRg st="5" end="5"/>
                                            </p:txEl>
                                          </p:spTgt>
                                        </p:tgtEl>
                                        <p:attrNameLst>
                                          <p:attrName>style.visibility</p:attrName>
                                        </p:attrNameLst>
                                      </p:cBhvr>
                                      <p:to>
                                        <p:strVal val="visible"/>
                                      </p:to>
                                    </p:set>
                                    <p:animEffect transition="in" filter="fade">
                                      <p:cBhvr>
                                        <p:cTn id="21" dur="2000"/>
                                        <p:tgtEl>
                                          <p:spTgt spid="84996">
                                            <p:txEl>
                                              <p:pRg st="5" end="5"/>
                                            </p:txEl>
                                          </p:spTgt>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84996">
                                            <p:txEl>
                                              <p:pRg st="7" end="7"/>
                                            </p:txEl>
                                          </p:spTgt>
                                        </p:tgtEl>
                                        <p:attrNameLst>
                                          <p:attrName>style.visibility</p:attrName>
                                        </p:attrNameLst>
                                      </p:cBhvr>
                                      <p:to>
                                        <p:strVal val="visible"/>
                                      </p:to>
                                    </p:set>
                                    <p:animEffect transition="in" filter="fade">
                                      <p:cBhvr>
                                        <p:cTn id="26" dur="2000"/>
                                        <p:tgtEl>
                                          <p:spTgt spid="84996">
                                            <p:txEl>
                                              <p:pRg st="7" end="7"/>
                                            </p:txEl>
                                          </p:spTgt>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84996">
                                            <p:txEl>
                                              <p:pRg st="8" end="8"/>
                                            </p:txEl>
                                          </p:spTgt>
                                        </p:tgtEl>
                                        <p:attrNameLst>
                                          <p:attrName>style.visibility</p:attrName>
                                        </p:attrNameLst>
                                      </p:cBhvr>
                                      <p:to>
                                        <p:strVal val="visible"/>
                                      </p:to>
                                    </p:set>
                                    <p:animEffect transition="in" filter="fade">
                                      <p:cBhvr>
                                        <p:cTn id="31" dur="2000"/>
                                        <p:tgtEl>
                                          <p:spTgt spid="84996">
                                            <p:txEl>
                                              <p:pRg st="8" end="8"/>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84996">
                                            <p:txEl>
                                              <p:pRg st="9" end="9"/>
                                            </p:txEl>
                                          </p:spTgt>
                                        </p:tgtEl>
                                        <p:attrNameLst>
                                          <p:attrName>style.visibility</p:attrName>
                                        </p:attrNameLst>
                                      </p:cBhvr>
                                      <p:to>
                                        <p:strVal val="visible"/>
                                      </p:to>
                                    </p:set>
                                    <p:animEffect transition="in" filter="fade">
                                      <p:cBhvr>
                                        <p:cTn id="34" dur="2000"/>
                                        <p:tgtEl>
                                          <p:spTgt spid="84996">
                                            <p:txEl>
                                              <p:pRg st="9" end="9"/>
                                            </p:txEl>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84996">
                                            <p:txEl>
                                              <p:pRg st="10" end="10"/>
                                            </p:txEl>
                                          </p:spTgt>
                                        </p:tgtEl>
                                        <p:attrNameLst>
                                          <p:attrName>style.visibility</p:attrName>
                                        </p:attrNameLst>
                                      </p:cBhvr>
                                      <p:to>
                                        <p:strVal val="visible"/>
                                      </p:to>
                                    </p:set>
                                    <p:animEffect transition="in" filter="fade">
                                      <p:cBhvr>
                                        <p:cTn id="37" dur="2000"/>
                                        <p:tgtEl>
                                          <p:spTgt spid="84996">
                                            <p:txEl>
                                              <p:pRg st="10" end="10"/>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84996">
                                            <p:txEl>
                                              <p:pRg st="12" end="12"/>
                                            </p:txEl>
                                          </p:spTgt>
                                        </p:tgtEl>
                                        <p:attrNameLst>
                                          <p:attrName>style.visibility</p:attrName>
                                        </p:attrNameLst>
                                      </p:cBhvr>
                                      <p:to>
                                        <p:strVal val="visible"/>
                                      </p:to>
                                    </p:set>
                                    <p:animEffect transition="in" filter="fade">
                                      <p:cBhvr>
                                        <p:cTn id="42" dur="2000"/>
                                        <p:tgtEl>
                                          <p:spTgt spid="84996">
                                            <p:txEl>
                                              <p:pRg st="12" end="12"/>
                                            </p:txEl>
                                          </p:spTgt>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84996">
                                            <p:txEl>
                                              <p:pRg st="13" end="13"/>
                                            </p:txEl>
                                          </p:spTgt>
                                        </p:tgtEl>
                                        <p:attrNameLst>
                                          <p:attrName>style.visibility</p:attrName>
                                        </p:attrNameLst>
                                      </p:cBhvr>
                                      <p:to>
                                        <p:strVal val="visible"/>
                                      </p:to>
                                    </p:set>
                                    <p:animEffect transition="in" filter="fade">
                                      <p:cBhvr>
                                        <p:cTn id="45" dur="2000"/>
                                        <p:tgtEl>
                                          <p:spTgt spid="84996">
                                            <p:txEl>
                                              <p:pRg st="13" end="13"/>
                                            </p:txEl>
                                          </p:spTgt>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84996">
                                            <p:txEl>
                                              <p:pRg st="14" end="14"/>
                                            </p:txEl>
                                          </p:spTgt>
                                        </p:tgtEl>
                                        <p:attrNameLst>
                                          <p:attrName>style.visibility</p:attrName>
                                        </p:attrNameLst>
                                      </p:cBhvr>
                                      <p:to>
                                        <p:strVal val="visible"/>
                                      </p:to>
                                    </p:set>
                                    <p:animEffect transition="in" filter="fade">
                                      <p:cBhvr>
                                        <p:cTn id="48" dur="2000"/>
                                        <p:tgtEl>
                                          <p:spTgt spid="84996">
                                            <p:txEl>
                                              <p:pRg st="14"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996" grpId="0" build="allAtOnce"/>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olo 1"/>
          <p:cNvSpPr>
            <a:spLocks noGrp="1"/>
          </p:cNvSpPr>
          <p:nvPr>
            <p:ph type="ctrTitle" idx="4294967295"/>
          </p:nvPr>
        </p:nvSpPr>
        <p:spPr>
          <a:xfrm>
            <a:off x="250825" y="44450"/>
            <a:ext cx="8713788" cy="727075"/>
          </a:xfrm>
        </p:spPr>
        <p:txBody>
          <a:bodyPr/>
          <a:lstStyle/>
          <a:p>
            <a:pPr eaLnBrk="1" hangingPunct="1"/>
            <a:r>
              <a:rPr lang="it-IT" sz="4000" b="1" smtClean="0">
                <a:latin typeface="Comic Sans MS" pitchFamily="66" charset="0"/>
              </a:rPr>
              <a:t>Rilievi ed Indagini conoscitive</a:t>
            </a:r>
          </a:p>
        </p:txBody>
      </p:sp>
      <p:sp>
        <p:nvSpPr>
          <p:cNvPr id="33795" name="Sottotitolo 2"/>
          <p:cNvSpPr>
            <a:spLocks noGrp="1"/>
          </p:cNvSpPr>
          <p:nvPr>
            <p:ph type="subTitle" idx="4294967295"/>
          </p:nvPr>
        </p:nvSpPr>
        <p:spPr>
          <a:xfrm>
            <a:off x="336550" y="644525"/>
            <a:ext cx="8501063" cy="681038"/>
          </a:xfrm>
        </p:spPr>
        <p:txBody>
          <a:bodyPr/>
          <a:lstStyle/>
          <a:p>
            <a:pPr marL="0" indent="0" algn="ctr" eaLnBrk="1" hangingPunct="1">
              <a:buFont typeface="Arial" charset="0"/>
              <a:buNone/>
            </a:pPr>
            <a:r>
              <a:rPr lang="it-IT" sz="2400" smtClean="0">
                <a:latin typeface="Comic Sans MS" pitchFamily="66" charset="0"/>
              </a:rPr>
              <a:t>Calcestruzzo: indagini parzialmente distruttive </a:t>
            </a:r>
          </a:p>
        </p:txBody>
      </p:sp>
      <p:pic>
        <p:nvPicPr>
          <p:cNvPr id="8602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1773238"/>
            <a:ext cx="3598863" cy="269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6021" name="Rectangle 5"/>
          <p:cNvSpPr>
            <a:spLocks noChangeArrowheads="1"/>
          </p:cNvSpPr>
          <p:nvPr/>
        </p:nvSpPr>
        <p:spPr bwMode="auto">
          <a:xfrm>
            <a:off x="85725" y="1125538"/>
            <a:ext cx="8964613"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it-IT" sz="1600">
                <a:latin typeface="Comic Sans MS" pitchFamily="66" charset="0"/>
              </a:rPr>
              <a:t>L’estrazione di campioni di calcestruzzo può essere condotta tramite appositi “carotieri” di diametro variabile da 60 a 100 mm. </a:t>
            </a:r>
          </a:p>
        </p:txBody>
      </p:sp>
      <p:pic>
        <p:nvPicPr>
          <p:cNvPr id="86022" name="Picture 6" descr="Foto 04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57363" y="2276475"/>
            <a:ext cx="4038600" cy="302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6023" name="Picture 7" descr="Foto 04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46513" y="3068638"/>
            <a:ext cx="4038600" cy="302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6024" name="Picture 8" descr="Foto 00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15050" y="3392488"/>
            <a:ext cx="3028950" cy="3465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6025" name="Line 9"/>
          <p:cNvSpPr>
            <a:spLocks noChangeShapeType="1"/>
          </p:cNvSpPr>
          <p:nvPr/>
        </p:nvSpPr>
        <p:spPr bwMode="auto">
          <a:xfrm flipV="1">
            <a:off x="7524750" y="2349500"/>
            <a:ext cx="0" cy="2663825"/>
          </a:xfrm>
          <a:prstGeom prst="line">
            <a:avLst/>
          </a:prstGeom>
          <a:noFill/>
          <a:ln w="254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it-IT"/>
          </a:p>
        </p:txBody>
      </p:sp>
      <p:sp>
        <p:nvSpPr>
          <p:cNvPr id="86026" name="Text Box 10"/>
          <p:cNvSpPr txBox="1">
            <a:spLocks noChangeArrowheads="1"/>
          </p:cNvSpPr>
          <p:nvPr/>
        </p:nvSpPr>
        <p:spPr bwMode="auto">
          <a:xfrm>
            <a:off x="7575550" y="1870075"/>
            <a:ext cx="53498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b="1">
                <a:solidFill>
                  <a:srgbClr val="FF0000"/>
                </a:solidFill>
                <a:latin typeface="Comic Sans MS" pitchFamily="66" charset="0"/>
              </a:rPr>
              <a:t>f</a:t>
            </a:r>
            <a:r>
              <a:rPr lang="it-IT" b="1" baseline="-25000">
                <a:solidFill>
                  <a:srgbClr val="FF0000"/>
                </a:solidFill>
                <a:latin typeface="Comic Sans MS" pitchFamily="66" charset="0"/>
              </a:rPr>
              <a:t>car</a:t>
            </a:r>
          </a:p>
        </p:txBody>
      </p:sp>
      <p:sp>
        <p:nvSpPr>
          <p:cNvPr id="86027" name="Oval 11"/>
          <p:cNvSpPr>
            <a:spLocks noChangeArrowheads="1"/>
          </p:cNvSpPr>
          <p:nvPr/>
        </p:nvSpPr>
        <p:spPr bwMode="auto">
          <a:xfrm>
            <a:off x="7451725" y="1700213"/>
            <a:ext cx="720725" cy="720725"/>
          </a:xfrm>
          <a:prstGeom prst="ellipse">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it-IT"/>
          </a:p>
        </p:txBody>
      </p:sp>
      <p:pic>
        <p:nvPicPr>
          <p:cNvPr id="12" name="Picture 6" descr="Foto 04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68475" y="2279650"/>
            <a:ext cx="4038600" cy="302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7" descr="Foto 04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57625" y="3071813"/>
            <a:ext cx="4038600" cy="302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6021">
                                            <p:txEl>
                                              <p:pRg st="0" end="0"/>
                                            </p:txEl>
                                          </p:spTgt>
                                        </p:tgtEl>
                                        <p:attrNameLst>
                                          <p:attrName>style.visibility</p:attrName>
                                        </p:attrNameLst>
                                      </p:cBhvr>
                                      <p:to>
                                        <p:strVal val="visible"/>
                                      </p:to>
                                    </p:set>
                                    <p:animEffect transition="in" filter="fade">
                                      <p:cBhvr>
                                        <p:cTn id="7" dur="1000"/>
                                        <p:tgtEl>
                                          <p:spTgt spid="8602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7" presetClass="entr" presetSubtype="10" fill="hold" nodeType="clickEffect">
                                  <p:stCondLst>
                                    <p:cond delay="0"/>
                                  </p:stCondLst>
                                  <p:childTnLst>
                                    <p:set>
                                      <p:cBhvr>
                                        <p:cTn id="11" dur="1" fill="hold">
                                          <p:stCondLst>
                                            <p:cond delay="0"/>
                                          </p:stCondLst>
                                        </p:cTn>
                                        <p:tgtEl>
                                          <p:spTgt spid="86020"/>
                                        </p:tgtEl>
                                        <p:attrNameLst>
                                          <p:attrName>style.visibility</p:attrName>
                                        </p:attrNameLst>
                                      </p:cBhvr>
                                      <p:to>
                                        <p:strVal val="visible"/>
                                      </p:to>
                                    </p:set>
                                    <p:anim calcmode="lin" valueType="num">
                                      <p:cBhvr>
                                        <p:cTn id="12" dur="500" fill="hold"/>
                                        <p:tgtEl>
                                          <p:spTgt spid="86020"/>
                                        </p:tgtEl>
                                        <p:attrNameLst>
                                          <p:attrName>ppt_w</p:attrName>
                                        </p:attrNameLst>
                                      </p:cBhvr>
                                      <p:tavLst>
                                        <p:tav tm="0">
                                          <p:val>
                                            <p:fltVal val="0"/>
                                          </p:val>
                                        </p:tav>
                                        <p:tav tm="100000">
                                          <p:val>
                                            <p:strVal val="#ppt_w"/>
                                          </p:val>
                                        </p:tav>
                                      </p:tavLst>
                                    </p:anim>
                                    <p:anim calcmode="lin" valueType="num">
                                      <p:cBhvr>
                                        <p:cTn id="13" dur="500" fill="hold"/>
                                        <p:tgtEl>
                                          <p:spTgt spid="86020"/>
                                        </p:tgtEl>
                                        <p:attrNameLst>
                                          <p:attrName>ppt_h</p:attrName>
                                        </p:attrNameLst>
                                      </p:cBhvr>
                                      <p:tavLst>
                                        <p:tav tm="0">
                                          <p:val>
                                            <p:strVal val="#ppt_h"/>
                                          </p:val>
                                        </p:tav>
                                        <p:tav tm="100000">
                                          <p:val>
                                            <p:strVal val="#ppt_h"/>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17" presetClass="entr" presetSubtype="10" fill="hold" nodeType="clickEffect">
                                  <p:stCondLst>
                                    <p:cond delay="0"/>
                                  </p:stCondLst>
                                  <p:childTnLst>
                                    <p:set>
                                      <p:cBhvr>
                                        <p:cTn id="17" dur="1" fill="hold">
                                          <p:stCondLst>
                                            <p:cond delay="0"/>
                                          </p:stCondLst>
                                        </p:cTn>
                                        <p:tgtEl>
                                          <p:spTgt spid="86022"/>
                                        </p:tgtEl>
                                        <p:attrNameLst>
                                          <p:attrName>style.visibility</p:attrName>
                                        </p:attrNameLst>
                                      </p:cBhvr>
                                      <p:to>
                                        <p:strVal val="visible"/>
                                      </p:to>
                                    </p:set>
                                    <p:anim calcmode="lin" valueType="num">
                                      <p:cBhvr>
                                        <p:cTn id="18" dur="500" fill="hold"/>
                                        <p:tgtEl>
                                          <p:spTgt spid="86022"/>
                                        </p:tgtEl>
                                        <p:attrNameLst>
                                          <p:attrName>ppt_w</p:attrName>
                                        </p:attrNameLst>
                                      </p:cBhvr>
                                      <p:tavLst>
                                        <p:tav tm="0">
                                          <p:val>
                                            <p:fltVal val="0"/>
                                          </p:val>
                                        </p:tav>
                                        <p:tav tm="100000">
                                          <p:val>
                                            <p:strVal val="#ppt_w"/>
                                          </p:val>
                                        </p:tav>
                                      </p:tavLst>
                                    </p:anim>
                                    <p:anim calcmode="lin" valueType="num">
                                      <p:cBhvr>
                                        <p:cTn id="19" dur="500" fill="hold"/>
                                        <p:tgtEl>
                                          <p:spTgt spid="86022"/>
                                        </p:tgtEl>
                                        <p:attrNameLst>
                                          <p:attrName>ppt_h</p:attrName>
                                        </p:attrNameLst>
                                      </p:cBhvr>
                                      <p:tavLst>
                                        <p:tav tm="0">
                                          <p:val>
                                            <p:strVal val="#ppt_h"/>
                                          </p:val>
                                        </p:tav>
                                        <p:tav tm="100000">
                                          <p:val>
                                            <p:strVal val="#ppt_h"/>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17" presetClass="entr" presetSubtype="10" fill="hold" nodeType="clickEffect">
                                  <p:stCondLst>
                                    <p:cond delay="0"/>
                                  </p:stCondLst>
                                  <p:childTnLst>
                                    <p:set>
                                      <p:cBhvr>
                                        <p:cTn id="23" dur="1" fill="hold">
                                          <p:stCondLst>
                                            <p:cond delay="0"/>
                                          </p:stCondLst>
                                        </p:cTn>
                                        <p:tgtEl>
                                          <p:spTgt spid="86023"/>
                                        </p:tgtEl>
                                        <p:attrNameLst>
                                          <p:attrName>style.visibility</p:attrName>
                                        </p:attrNameLst>
                                      </p:cBhvr>
                                      <p:to>
                                        <p:strVal val="visible"/>
                                      </p:to>
                                    </p:set>
                                    <p:anim calcmode="lin" valueType="num">
                                      <p:cBhvr>
                                        <p:cTn id="24" dur="500" fill="hold"/>
                                        <p:tgtEl>
                                          <p:spTgt spid="86023"/>
                                        </p:tgtEl>
                                        <p:attrNameLst>
                                          <p:attrName>ppt_w</p:attrName>
                                        </p:attrNameLst>
                                      </p:cBhvr>
                                      <p:tavLst>
                                        <p:tav tm="0">
                                          <p:val>
                                            <p:fltVal val="0"/>
                                          </p:val>
                                        </p:tav>
                                        <p:tav tm="100000">
                                          <p:val>
                                            <p:strVal val="#ppt_w"/>
                                          </p:val>
                                        </p:tav>
                                      </p:tavLst>
                                    </p:anim>
                                    <p:anim calcmode="lin" valueType="num">
                                      <p:cBhvr>
                                        <p:cTn id="25" dur="500" fill="hold"/>
                                        <p:tgtEl>
                                          <p:spTgt spid="86023"/>
                                        </p:tgtEl>
                                        <p:attrNameLst>
                                          <p:attrName>ppt_h</p:attrName>
                                        </p:attrNameLst>
                                      </p:cBhvr>
                                      <p:tavLst>
                                        <p:tav tm="0">
                                          <p:val>
                                            <p:strVal val="#ppt_h"/>
                                          </p:val>
                                        </p:tav>
                                        <p:tav tm="100000">
                                          <p:val>
                                            <p:strVal val="#ppt_h"/>
                                          </p:val>
                                        </p:tav>
                                      </p:tavLst>
                                    </p:anim>
                                  </p:childTnLst>
                                </p:cTn>
                              </p:par>
                            </p:childTnLst>
                          </p:cTn>
                        </p:par>
                      </p:childTnLst>
                    </p:cTn>
                  </p:par>
                  <p:par>
                    <p:cTn id="26" fill="hold" nodeType="clickPar">
                      <p:stCondLst>
                        <p:cond delay="indefinite"/>
                      </p:stCondLst>
                      <p:childTnLst>
                        <p:par>
                          <p:cTn id="27" fill="hold" nodeType="withGroup">
                            <p:stCondLst>
                              <p:cond delay="0"/>
                            </p:stCondLst>
                            <p:childTnLst>
                              <p:par>
                                <p:cTn id="28" presetID="17" presetClass="entr" presetSubtype="10" fill="hold" nodeType="clickEffect">
                                  <p:stCondLst>
                                    <p:cond delay="0"/>
                                  </p:stCondLst>
                                  <p:childTnLst>
                                    <p:set>
                                      <p:cBhvr>
                                        <p:cTn id="29" dur="1" fill="hold">
                                          <p:stCondLst>
                                            <p:cond delay="0"/>
                                          </p:stCondLst>
                                        </p:cTn>
                                        <p:tgtEl>
                                          <p:spTgt spid="86024"/>
                                        </p:tgtEl>
                                        <p:attrNameLst>
                                          <p:attrName>style.visibility</p:attrName>
                                        </p:attrNameLst>
                                      </p:cBhvr>
                                      <p:to>
                                        <p:strVal val="visible"/>
                                      </p:to>
                                    </p:set>
                                    <p:anim calcmode="lin" valueType="num">
                                      <p:cBhvr>
                                        <p:cTn id="30" dur="500" fill="hold"/>
                                        <p:tgtEl>
                                          <p:spTgt spid="86024"/>
                                        </p:tgtEl>
                                        <p:attrNameLst>
                                          <p:attrName>ppt_w</p:attrName>
                                        </p:attrNameLst>
                                      </p:cBhvr>
                                      <p:tavLst>
                                        <p:tav tm="0">
                                          <p:val>
                                            <p:fltVal val="0"/>
                                          </p:val>
                                        </p:tav>
                                        <p:tav tm="100000">
                                          <p:val>
                                            <p:strVal val="#ppt_w"/>
                                          </p:val>
                                        </p:tav>
                                      </p:tavLst>
                                    </p:anim>
                                    <p:anim calcmode="lin" valueType="num">
                                      <p:cBhvr>
                                        <p:cTn id="31" dur="500" fill="hold"/>
                                        <p:tgtEl>
                                          <p:spTgt spid="86024"/>
                                        </p:tgtEl>
                                        <p:attrNameLst>
                                          <p:attrName>ppt_h</p:attrName>
                                        </p:attrNameLst>
                                      </p:cBhvr>
                                      <p:tavLst>
                                        <p:tav tm="0">
                                          <p:val>
                                            <p:strVal val="#ppt_h"/>
                                          </p:val>
                                        </p:tav>
                                        <p:tav tm="100000">
                                          <p:val>
                                            <p:strVal val="#ppt_h"/>
                                          </p:val>
                                        </p:tav>
                                      </p:tavLst>
                                    </p:anim>
                                  </p:childTnLst>
                                </p:cTn>
                              </p:par>
                            </p:childTnLst>
                          </p:cTn>
                        </p:par>
                      </p:childTnLst>
                    </p:cTn>
                  </p:par>
                  <p:par>
                    <p:cTn id="32" fill="hold" nodeType="clickPar">
                      <p:stCondLst>
                        <p:cond delay="indefinite"/>
                      </p:stCondLst>
                      <p:childTnLst>
                        <p:par>
                          <p:cTn id="33" fill="hold" nodeType="withGroup">
                            <p:stCondLst>
                              <p:cond delay="0"/>
                            </p:stCondLst>
                            <p:childTnLst>
                              <p:par>
                                <p:cTn id="34" presetID="17" presetClass="entr" presetSubtype="4" fill="hold" grpId="0" nodeType="clickEffect">
                                  <p:stCondLst>
                                    <p:cond delay="0"/>
                                  </p:stCondLst>
                                  <p:childTnLst>
                                    <p:set>
                                      <p:cBhvr>
                                        <p:cTn id="35" dur="1" fill="hold">
                                          <p:stCondLst>
                                            <p:cond delay="0"/>
                                          </p:stCondLst>
                                        </p:cTn>
                                        <p:tgtEl>
                                          <p:spTgt spid="86025"/>
                                        </p:tgtEl>
                                        <p:attrNameLst>
                                          <p:attrName>style.visibility</p:attrName>
                                        </p:attrNameLst>
                                      </p:cBhvr>
                                      <p:to>
                                        <p:strVal val="visible"/>
                                      </p:to>
                                    </p:set>
                                    <p:anim calcmode="lin" valueType="num">
                                      <p:cBhvr>
                                        <p:cTn id="36" dur="500" fill="hold"/>
                                        <p:tgtEl>
                                          <p:spTgt spid="86025"/>
                                        </p:tgtEl>
                                        <p:attrNameLst>
                                          <p:attrName>ppt_x</p:attrName>
                                        </p:attrNameLst>
                                      </p:cBhvr>
                                      <p:tavLst>
                                        <p:tav tm="0">
                                          <p:val>
                                            <p:strVal val="#ppt_x"/>
                                          </p:val>
                                        </p:tav>
                                        <p:tav tm="100000">
                                          <p:val>
                                            <p:strVal val="#ppt_x"/>
                                          </p:val>
                                        </p:tav>
                                      </p:tavLst>
                                    </p:anim>
                                    <p:anim calcmode="lin" valueType="num">
                                      <p:cBhvr>
                                        <p:cTn id="37" dur="500" fill="hold"/>
                                        <p:tgtEl>
                                          <p:spTgt spid="86025"/>
                                        </p:tgtEl>
                                        <p:attrNameLst>
                                          <p:attrName>ppt_y</p:attrName>
                                        </p:attrNameLst>
                                      </p:cBhvr>
                                      <p:tavLst>
                                        <p:tav tm="0">
                                          <p:val>
                                            <p:strVal val="#ppt_y+#ppt_h/2"/>
                                          </p:val>
                                        </p:tav>
                                        <p:tav tm="100000">
                                          <p:val>
                                            <p:strVal val="#ppt_y"/>
                                          </p:val>
                                        </p:tav>
                                      </p:tavLst>
                                    </p:anim>
                                    <p:anim calcmode="lin" valueType="num">
                                      <p:cBhvr>
                                        <p:cTn id="38" dur="500" fill="hold"/>
                                        <p:tgtEl>
                                          <p:spTgt spid="86025"/>
                                        </p:tgtEl>
                                        <p:attrNameLst>
                                          <p:attrName>ppt_w</p:attrName>
                                        </p:attrNameLst>
                                      </p:cBhvr>
                                      <p:tavLst>
                                        <p:tav tm="0">
                                          <p:val>
                                            <p:strVal val="#ppt_w"/>
                                          </p:val>
                                        </p:tav>
                                        <p:tav tm="100000">
                                          <p:val>
                                            <p:strVal val="#ppt_w"/>
                                          </p:val>
                                        </p:tav>
                                      </p:tavLst>
                                    </p:anim>
                                    <p:anim calcmode="lin" valueType="num">
                                      <p:cBhvr>
                                        <p:cTn id="39" dur="500" fill="hold"/>
                                        <p:tgtEl>
                                          <p:spTgt spid="86025"/>
                                        </p:tgtEl>
                                        <p:attrNameLst>
                                          <p:attrName>ppt_h</p:attrName>
                                        </p:attrNameLst>
                                      </p:cBhvr>
                                      <p:tavLst>
                                        <p:tav tm="0">
                                          <p:val>
                                            <p:fltVal val="0"/>
                                          </p:val>
                                        </p:tav>
                                        <p:tav tm="100000">
                                          <p:val>
                                            <p:strVal val="#ppt_h"/>
                                          </p:val>
                                        </p:tav>
                                      </p:tavLst>
                                    </p:anim>
                                  </p:childTnLst>
                                </p:cTn>
                              </p:par>
                              <p:par>
                                <p:cTn id="40" presetID="17" presetClass="entr" presetSubtype="4" fill="hold" grpId="0" nodeType="withEffect">
                                  <p:stCondLst>
                                    <p:cond delay="0"/>
                                  </p:stCondLst>
                                  <p:childTnLst>
                                    <p:set>
                                      <p:cBhvr>
                                        <p:cTn id="41" dur="1" fill="hold">
                                          <p:stCondLst>
                                            <p:cond delay="0"/>
                                          </p:stCondLst>
                                        </p:cTn>
                                        <p:tgtEl>
                                          <p:spTgt spid="86027"/>
                                        </p:tgtEl>
                                        <p:attrNameLst>
                                          <p:attrName>style.visibility</p:attrName>
                                        </p:attrNameLst>
                                      </p:cBhvr>
                                      <p:to>
                                        <p:strVal val="visible"/>
                                      </p:to>
                                    </p:set>
                                    <p:anim calcmode="lin" valueType="num">
                                      <p:cBhvr>
                                        <p:cTn id="42" dur="500" fill="hold"/>
                                        <p:tgtEl>
                                          <p:spTgt spid="86027"/>
                                        </p:tgtEl>
                                        <p:attrNameLst>
                                          <p:attrName>ppt_x</p:attrName>
                                        </p:attrNameLst>
                                      </p:cBhvr>
                                      <p:tavLst>
                                        <p:tav tm="0">
                                          <p:val>
                                            <p:strVal val="#ppt_x"/>
                                          </p:val>
                                        </p:tav>
                                        <p:tav tm="100000">
                                          <p:val>
                                            <p:strVal val="#ppt_x"/>
                                          </p:val>
                                        </p:tav>
                                      </p:tavLst>
                                    </p:anim>
                                    <p:anim calcmode="lin" valueType="num">
                                      <p:cBhvr>
                                        <p:cTn id="43" dur="500" fill="hold"/>
                                        <p:tgtEl>
                                          <p:spTgt spid="86027"/>
                                        </p:tgtEl>
                                        <p:attrNameLst>
                                          <p:attrName>ppt_y</p:attrName>
                                        </p:attrNameLst>
                                      </p:cBhvr>
                                      <p:tavLst>
                                        <p:tav tm="0">
                                          <p:val>
                                            <p:strVal val="#ppt_y+#ppt_h/2"/>
                                          </p:val>
                                        </p:tav>
                                        <p:tav tm="100000">
                                          <p:val>
                                            <p:strVal val="#ppt_y"/>
                                          </p:val>
                                        </p:tav>
                                      </p:tavLst>
                                    </p:anim>
                                    <p:anim calcmode="lin" valueType="num">
                                      <p:cBhvr>
                                        <p:cTn id="44" dur="500" fill="hold"/>
                                        <p:tgtEl>
                                          <p:spTgt spid="86027"/>
                                        </p:tgtEl>
                                        <p:attrNameLst>
                                          <p:attrName>ppt_w</p:attrName>
                                        </p:attrNameLst>
                                      </p:cBhvr>
                                      <p:tavLst>
                                        <p:tav tm="0">
                                          <p:val>
                                            <p:strVal val="#ppt_w"/>
                                          </p:val>
                                        </p:tav>
                                        <p:tav tm="100000">
                                          <p:val>
                                            <p:strVal val="#ppt_w"/>
                                          </p:val>
                                        </p:tav>
                                      </p:tavLst>
                                    </p:anim>
                                    <p:anim calcmode="lin" valueType="num">
                                      <p:cBhvr>
                                        <p:cTn id="45" dur="500" fill="hold"/>
                                        <p:tgtEl>
                                          <p:spTgt spid="86027"/>
                                        </p:tgtEl>
                                        <p:attrNameLst>
                                          <p:attrName>ppt_h</p:attrName>
                                        </p:attrNameLst>
                                      </p:cBhvr>
                                      <p:tavLst>
                                        <p:tav tm="0">
                                          <p:val>
                                            <p:fltVal val="0"/>
                                          </p:val>
                                        </p:tav>
                                        <p:tav tm="100000">
                                          <p:val>
                                            <p:strVal val="#ppt_h"/>
                                          </p:val>
                                        </p:tav>
                                      </p:tavLst>
                                    </p:anim>
                                  </p:childTnLst>
                                </p:cTn>
                              </p:par>
                              <p:par>
                                <p:cTn id="46" presetID="17" presetClass="entr" presetSubtype="4" fill="hold" grpId="0" nodeType="withEffect">
                                  <p:stCondLst>
                                    <p:cond delay="0"/>
                                  </p:stCondLst>
                                  <p:childTnLst>
                                    <p:set>
                                      <p:cBhvr>
                                        <p:cTn id="47" dur="1" fill="hold">
                                          <p:stCondLst>
                                            <p:cond delay="0"/>
                                          </p:stCondLst>
                                        </p:cTn>
                                        <p:tgtEl>
                                          <p:spTgt spid="86026"/>
                                        </p:tgtEl>
                                        <p:attrNameLst>
                                          <p:attrName>style.visibility</p:attrName>
                                        </p:attrNameLst>
                                      </p:cBhvr>
                                      <p:to>
                                        <p:strVal val="visible"/>
                                      </p:to>
                                    </p:set>
                                    <p:anim calcmode="lin" valueType="num">
                                      <p:cBhvr>
                                        <p:cTn id="48" dur="500" fill="hold"/>
                                        <p:tgtEl>
                                          <p:spTgt spid="86026"/>
                                        </p:tgtEl>
                                        <p:attrNameLst>
                                          <p:attrName>ppt_x</p:attrName>
                                        </p:attrNameLst>
                                      </p:cBhvr>
                                      <p:tavLst>
                                        <p:tav tm="0">
                                          <p:val>
                                            <p:strVal val="#ppt_x"/>
                                          </p:val>
                                        </p:tav>
                                        <p:tav tm="100000">
                                          <p:val>
                                            <p:strVal val="#ppt_x"/>
                                          </p:val>
                                        </p:tav>
                                      </p:tavLst>
                                    </p:anim>
                                    <p:anim calcmode="lin" valueType="num">
                                      <p:cBhvr>
                                        <p:cTn id="49" dur="500" fill="hold"/>
                                        <p:tgtEl>
                                          <p:spTgt spid="86026"/>
                                        </p:tgtEl>
                                        <p:attrNameLst>
                                          <p:attrName>ppt_y</p:attrName>
                                        </p:attrNameLst>
                                      </p:cBhvr>
                                      <p:tavLst>
                                        <p:tav tm="0">
                                          <p:val>
                                            <p:strVal val="#ppt_y+#ppt_h/2"/>
                                          </p:val>
                                        </p:tav>
                                        <p:tav tm="100000">
                                          <p:val>
                                            <p:strVal val="#ppt_y"/>
                                          </p:val>
                                        </p:tav>
                                      </p:tavLst>
                                    </p:anim>
                                    <p:anim calcmode="lin" valueType="num">
                                      <p:cBhvr>
                                        <p:cTn id="50" dur="500" fill="hold"/>
                                        <p:tgtEl>
                                          <p:spTgt spid="86026"/>
                                        </p:tgtEl>
                                        <p:attrNameLst>
                                          <p:attrName>ppt_w</p:attrName>
                                        </p:attrNameLst>
                                      </p:cBhvr>
                                      <p:tavLst>
                                        <p:tav tm="0">
                                          <p:val>
                                            <p:strVal val="#ppt_w"/>
                                          </p:val>
                                        </p:tav>
                                        <p:tav tm="100000">
                                          <p:val>
                                            <p:strVal val="#ppt_w"/>
                                          </p:val>
                                        </p:tav>
                                      </p:tavLst>
                                    </p:anim>
                                    <p:anim calcmode="lin" valueType="num">
                                      <p:cBhvr>
                                        <p:cTn id="51" dur="500" fill="hold"/>
                                        <p:tgtEl>
                                          <p:spTgt spid="86026"/>
                                        </p:tgtEl>
                                        <p:attrNameLst>
                                          <p:attrName>ppt_h</p:attrName>
                                        </p:attrNameLst>
                                      </p:cBhvr>
                                      <p:tavLst>
                                        <p:tav tm="0">
                                          <p:val>
                                            <p:fltVal val="0"/>
                                          </p:val>
                                        </p:tav>
                                        <p:tav tm="100000">
                                          <p:val>
                                            <p:strVal val="#ppt_h"/>
                                          </p:val>
                                        </p:tav>
                                      </p:tavLst>
                                    </p:anim>
                                  </p:childTnLst>
                                </p:cTn>
                              </p:par>
                            </p:childTnLst>
                          </p:cTn>
                        </p:par>
                      </p:childTnLst>
                    </p:cTn>
                  </p:par>
                  <p:par>
                    <p:cTn id="52" fill="hold" nodeType="clickPar">
                      <p:stCondLst>
                        <p:cond delay="indefinite"/>
                      </p:stCondLst>
                      <p:childTnLst>
                        <p:par>
                          <p:cTn id="53" fill="hold" nodeType="withGroup">
                            <p:stCondLst>
                              <p:cond delay="0"/>
                            </p:stCondLst>
                            <p:childTnLst>
                              <p:par>
                                <p:cTn id="54" presetID="17" presetClass="entr" presetSubtype="10" fill="hold" nodeType="clickEffect">
                                  <p:stCondLst>
                                    <p:cond delay="0"/>
                                  </p:stCondLst>
                                  <p:childTnLst>
                                    <p:set>
                                      <p:cBhvr>
                                        <p:cTn id="55" dur="1" fill="hold">
                                          <p:stCondLst>
                                            <p:cond delay="0"/>
                                          </p:stCondLst>
                                        </p:cTn>
                                        <p:tgtEl>
                                          <p:spTgt spid="12"/>
                                        </p:tgtEl>
                                        <p:attrNameLst>
                                          <p:attrName>style.visibility</p:attrName>
                                        </p:attrNameLst>
                                      </p:cBhvr>
                                      <p:to>
                                        <p:strVal val="visible"/>
                                      </p:to>
                                    </p:set>
                                    <p:anim calcmode="lin" valueType="num">
                                      <p:cBhvr>
                                        <p:cTn id="56" dur="500" fill="hold"/>
                                        <p:tgtEl>
                                          <p:spTgt spid="12"/>
                                        </p:tgtEl>
                                        <p:attrNameLst>
                                          <p:attrName>ppt_w</p:attrName>
                                        </p:attrNameLst>
                                      </p:cBhvr>
                                      <p:tavLst>
                                        <p:tav tm="0">
                                          <p:val>
                                            <p:fltVal val="0"/>
                                          </p:val>
                                        </p:tav>
                                        <p:tav tm="100000">
                                          <p:val>
                                            <p:strVal val="#ppt_w"/>
                                          </p:val>
                                        </p:tav>
                                      </p:tavLst>
                                    </p:anim>
                                    <p:anim calcmode="lin" valueType="num">
                                      <p:cBhvr>
                                        <p:cTn id="57" dur="500" fill="hold"/>
                                        <p:tgtEl>
                                          <p:spTgt spid="12"/>
                                        </p:tgtEl>
                                        <p:attrNameLst>
                                          <p:attrName>ppt_h</p:attrName>
                                        </p:attrNameLst>
                                      </p:cBhvr>
                                      <p:tavLst>
                                        <p:tav tm="0">
                                          <p:val>
                                            <p:strVal val="#ppt_h"/>
                                          </p:val>
                                        </p:tav>
                                        <p:tav tm="100000">
                                          <p:val>
                                            <p:strVal val="#ppt_h"/>
                                          </p:val>
                                        </p:tav>
                                      </p:tavLst>
                                    </p:anim>
                                  </p:childTnLst>
                                </p:cTn>
                              </p:par>
                            </p:childTnLst>
                          </p:cTn>
                        </p:par>
                      </p:childTnLst>
                    </p:cTn>
                  </p:par>
                  <p:par>
                    <p:cTn id="58" fill="hold" nodeType="clickPar">
                      <p:stCondLst>
                        <p:cond delay="indefinite"/>
                      </p:stCondLst>
                      <p:childTnLst>
                        <p:par>
                          <p:cTn id="59" fill="hold" nodeType="withGroup">
                            <p:stCondLst>
                              <p:cond delay="0"/>
                            </p:stCondLst>
                            <p:childTnLst>
                              <p:par>
                                <p:cTn id="60" presetID="17" presetClass="entr" presetSubtype="10" fill="hold" nodeType="clickEffect">
                                  <p:stCondLst>
                                    <p:cond delay="0"/>
                                  </p:stCondLst>
                                  <p:childTnLst>
                                    <p:set>
                                      <p:cBhvr>
                                        <p:cTn id="61" dur="1" fill="hold">
                                          <p:stCondLst>
                                            <p:cond delay="0"/>
                                          </p:stCondLst>
                                        </p:cTn>
                                        <p:tgtEl>
                                          <p:spTgt spid="13"/>
                                        </p:tgtEl>
                                        <p:attrNameLst>
                                          <p:attrName>style.visibility</p:attrName>
                                        </p:attrNameLst>
                                      </p:cBhvr>
                                      <p:to>
                                        <p:strVal val="visible"/>
                                      </p:to>
                                    </p:set>
                                    <p:anim calcmode="lin" valueType="num">
                                      <p:cBhvr>
                                        <p:cTn id="62" dur="500" fill="hold"/>
                                        <p:tgtEl>
                                          <p:spTgt spid="13"/>
                                        </p:tgtEl>
                                        <p:attrNameLst>
                                          <p:attrName>ppt_w</p:attrName>
                                        </p:attrNameLst>
                                      </p:cBhvr>
                                      <p:tavLst>
                                        <p:tav tm="0">
                                          <p:val>
                                            <p:fltVal val="0"/>
                                          </p:val>
                                        </p:tav>
                                        <p:tav tm="100000">
                                          <p:val>
                                            <p:strVal val="#ppt_w"/>
                                          </p:val>
                                        </p:tav>
                                      </p:tavLst>
                                    </p:anim>
                                    <p:anim calcmode="lin" valueType="num">
                                      <p:cBhvr>
                                        <p:cTn id="63" dur="500" fill="hold"/>
                                        <p:tgtEl>
                                          <p:spTgt spid="1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21" grpId="0" build="allAtOnce"/>
      <p:bldP spid="86025" grpId="0" animBg="1"/>
      <p:bldP spid="86026" grpId="0"/>
      <p:bldP spid="86027"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olo 1"/>
          <p:cNvSpPr>
            <a:spLocks noGrp="1"/>
          </p:cNvSpPr>
          <p:nvPr>
            <p:ph type="ctrTitle" idx="4294967295"/>
          </p:nvPr>
        </p:nvSpPr>
        <p:spPr>
          <a:xfrm>
            <a:off x="250825" y="44450"/>
            <a:ext cx="8713788" cy="727075"/>
          </a:xfrm>
        </p:spPr>
        <p:txBody>
          <a:bodyPr/>
          <a:lstStyle/>
          <a:p>
            <a:pPr eaLnBrk="1" hangingPunct="1"/>
            <a:r>
              <a:rPr lang="it-IT" sz="4000" b="1" smtClean="0">
                <a:latin typeface="Comic Sans MS" pitchFamily="66" charset="0"/>
              </a:rPr>
              <a:t>Rilievi ed Indagini conoscitive</a:t>
            </a:r>
          </a:p>
        </p:txBody>
      </p:sp>
      <p:sp>
        <p:nvSpPr>
          <p:cNvPr id="34819" name="Sottotitolo 2"/>
          <p:cNvSpPr>
            <a:spLocks noGrp="1"/>
          </p:cNvSpPr>
          <p:nvPr>
            <p:ph type="subTitle" idx="4294967295"/>
          </p:nvPr>
        </p:nvSpPr>
        <p:spPr>
          <a:xfrm>
            <a:off x="336550" y="644525"/>
            <a:ext cx="8501063" cy="681038"/>
          </a:xfrm>
        </p:spPr>
        <p:txBody>
          <a:bodyPr/>
          <a:lstStyle/>
          <a:p>
            <a:pPr marL="0" indent="0" algn="ctr" eaLnBrk="1" hangingPunct="1">
              <a:buFont typeface="Arial" charset="0"/>
              <a:buNone/>
            </a:pPr>
            <a:r>
              <a:rPr lang="it-IT" sz="2400" smtClean="0">
                <a:latin typeface="Comic Sans MS" pitchFamily="66" charset="0"/>
              </a:rPr>
              <a:t>Calcestruzzo: indagini parzialmente distruttive </a:t>
            </a:r>
          </a:p>
        </p:txBody>
      </p:sp>
      <p:sp>
        <p:nvSpPr>
          <p:cNvPr id="168964" name="Rectangle 4"/>
          <p:cNvSpPr>
            <a:spLocks noChangeArrowheads="1"/>
          </p:cNvSpPr>
          <p:nvPr/>
        </p:nvSpPr>
        <p:spPr bwMode="auto">
          <a:xfrm>
            <a:off x="85725" y="1125538"/>
            <a:ext cx="8964613" cy="547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it-IT" sz="1600">
                <a:latin typeface="Comic Sans MS" pitchFamily="66" charset="0"/>
              </a:rPr>
              <a:t>Diversi </a:t>
            </a:r>
            <a:r>
              <a:rPr lang="it-IT" sz="1600" b="1">
                <a:latin typeface="Comic Sans MS" pitchFamily="66" charset="0"/>
              </a:rPr>
              <a:t>parametri</a:t>
            </a:r>
            <a:r>
              <a:rPr lang="it-IT" sz="1600">
                <a:latin typeface="Comic Sans MS" pitchFamily="66" charset="0"/>
              </a:rPr>
              <a:t> influenzano il valore della resistenza f</a:t>
            </a:r>
            <a:r>
              <a:rPr lang="it-IT" sz="1600" baseline="-25000">
                <a:latin typeface="Comic Sans MS" pitchFamily="66" charset="0"/>
              </a:rPr>
              <a:t>c</a:t>
            </a:r>
            <a:r>
              <a:rPr lang="it-IT" sz="1600">
                <a:latin typeface="Comic Sans MS" pitchFamily="66" charset="0"/>
              </a:rPr>
              <a:t> della carota che, pertanto, non è direttamente assimilabile alla resistenza del calcestruzzo dell’intero manufatto.</a:t>
            </a:r>
          </a:p>
          <a:p>
            <a:pPr algn="just"/>
            <a:r>
              <a:rPr lang="it-IT" sz="1600">
                <a:latin typeface="Comic Sans MS" pitchFamily="66" charset="0"/>
              </a:rPr>
              <a:t>Alcuni di questi parametri sono elencati nel seguito:</a:t>
            </a:r>
          </a:p>
          <a:p>
            <a:pPr algn="just"/>
            <a:r>
              <a:rPr lang="it-IT" sz="1600">
                <a:latin typeface="Comic Sans MS" pitchFamily="66" charset="0"/>
              </a:rPr>
              <a:t>- </a:t>
            </a:r>
            <a:r>
              <a:rPr lang="it-IT" sz="1600" b="1">
                <a:latin typeface="Comic Sans MS" pitchFamily="66" charset="0"/>
              </a:rPr>
              <a:t>Diametro del provino</a:t>
            </a:r>
            <a:r>
              <a:rPr lang="it-IT" sz="1600">
                <a:latin typeface="Comic Sans MS" pitchFamily="66" charset="0"/>
              </a:rPr>
              <a:t>: la presenza di nidi di ghiaia, barre di armatura, presenza di inerti di grosso diametro, possono influenzare notevolmente la resistenza di un piccolo volume;</a:t>
            </a:r>
            <a:endParaRPr lang="it-IT" sz="1600" b="1">
              <a:latin typeface="Comic Sans MS" pitchFamily="66" charset="0"/>
            </a:endParaRPr>
          </a:p>
          <a:p>
            <a:pPr algn="just"/>
            <a:r>
              <a:rPr lang="it-IT" sz="1600">
                <a:latin typeface="Comic Sans MS" pitchFamily="66" charset="0"/>
              </a:rPr>
              <a:t>- </a:t>
            </a:r>
            <a:r>
              <a:rPr lang="it-IT" sz="1600" b="1">
                <a:latin typeface="Comic Sans MS" pitchFamily="66" charset="0"/>
              </a:rPr>
              <a:t>Rapporto h/d (lunghezza/diametro)</a:t>
            </a:r>
            <a:r>
              <a:rPr lang="it-IT" sz="1600">
                <a:latin typeface="Comic Sans MS" pitchFamily="66" charset="0"/>
              </a:rPr>
              <a:t>: al diminuire del rapporto h/d tra la lunghezza e il diametro del provino la resistenza a compressione del provino aumenta a causa dell’effetto cerchiante prodotto dalle tensioni tangenziali di attrito che si sviluppano tra i piatti della pressa e le superfici del provino a contatto con i piatti stessi; </a:t>
            </a:r>
          </a:p>
          <a:p>
            <a:pPr algn="just"/>
            <a:r>
              <a:rPr lang="it-IT" sz="1600">
                <a:latin typeface="Comic Sans MS" pitchFamily="66" charset="0"/>
              </a:rPr>
              <a:t>- </a:t>
            </a:r>
            <a:r>
              <a:rPr lang="it-IT" sz="1600" b="1">
                <a:latin typeface="Comic Sans MS" pitchFamily="66" charset="0"/>
              </a:rPr>
              <a:t>Posizione del prelievo all’interno della struttura</a:t>
            </a:r>
            <a:r>
              <a:rPr lang="it-IT" sz="1600">
                <a:latin typeface="Comic Sans MS" pitchFamily="66" charset="0"/>
              </a:rPr>
              <a:t>: la posizione influenza il valore della resistenza alla compressione del provino in quanto il calcestruzzo potrebbe essere interessato da fenomeni di segregazione tra i suoi componenti.</a:t>
            </a:r>
            <a:endParaRPr lang="it-IT" sz="1600" b="1">
              <a:latin typeface="Comic Sans MS" pitchFamily="66" charset="0"/>
            </a:endParaRPr>
          </a:p>
          <a:p>
            <a:pPr algn="just"/>
            <a:r>
              <a:rPr lang="it-IT" sz="1600">
                <a:latin typeface="Comic Sans MS" pitchFamily="66" charset="0"/>
              </a:rPr>
              <a:t>- </a:t>
            </a:r>
            <a:r>
              <a:rPr lang="it-IT" sz="1600" b="1">
                <a:latin typeface="Comic Sans MS" pitchFamily="66" charset="0"/>
              </a:rPr>
              <a:t>Eventuale presenza di armature</a:t>
            </a:r>
            <a:r>
              <a:rPr lang="it-IT" sz="1600">
                <a:latin typeface="Comic Sans MS" pitchFamily="66" charset="0"/>
              </a:rPr>
              <a:t>;</a:t>
            </a:r>
            <a:endParaRPr lang="it-IT" sz="1600" b="1">
              <a:latin typeface="Comic Sans MS" pitchFamily="66" charset="0"/>
            </a:endParaRPr>
          </a:p>
          <a:p>
            <a:pPr algn="just">
              <a:buFontTx/>
              <a:buChar char="-"/>
            </a:pPr>
            <a:r>
              <a:rPr lang="it-IT" sz="1600" b="1">
                <a:latin typeface="Comic Sans MS" pitchFamily="66" charset="0"/>
              </a:rPr>
              <a:t>Direzione di perforazione</a:t>
            </a:r>
            <a:r>
              <a:rPr lang="it-IT" sz="1600">
                <a:latin typeface="Comic Sans MS" pitchFamily="66" charset="0"/>
              </a:rPr>
              <a:t>: perforazioni perpendicolari alla direzione del getto producono una diminuzione della resistenza rispetto a perforazioni parallele alla direzione di getto, variabile tra il 5 e l’8% per calcestruzzi con Rck pari a 25 N/mm</a:t>
            </a:r>
            <a:r>
              <a:rPr lang="it-IT" sz="1600" baseline="30000">
                <a:latin typeface="Comic Sans MS" pitchFamily="66" charset="0"/>
              </a:rPr>
              <a:t>2</a:t>
            </a:r>
            <a:r>
              <a:rPr lang="it-IT" sz="1600">
                <a:latin typeface="Comic Sans MS" pitchFamily="66" charset="0"/>
              </a:rPr>
              <a:t>. Tale riduzione è praticamente trascurabile per resistenze caratteristiche superiori a 35 N/mm2 (Barbarito, 1993). </a:t>
            </a:r>
          </a:p>
          <a:p>
            <a:pPr algn="just">
              <a:buFontTx/>
              <a:buChar char="-"/>
            </a:pPr>
            <a:r>
              <a:rPr lang="it-IT" sz="1600" b="1">
                <a:latin typeface="Comic Sans MS" pitchFamily="66" charset="0"/>
              </a:rPr>
              <a:t> Condizioni di umidità del campione</a:t>
            </a:r>
            <a:r>
              <a:rPr lang="it-IT" sz="1600">
                <a:latin typeface="Comic Sans MS" pitchFamily="66" charset="0"/>
              </a:rPr>
              <a:t>: in media campioni asciutti hanno resistenze maggiori del 10-14% rispetto agli stessi in condizioni umide. Per tale motivo prima di effettuare la prova di compressione, occorre registrare le condizioni di umidità della superficie (bagnata/asciutta) laterale.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8964">
                                            <p:txEl>
                                              <p:pRg st="0" end="0"/>
                                            </p:txEl>
                                          </p:spTgt>
                                        </p:tgtEl>
                                        <p:attrNameLst>
                                          <p:attrName>style.visibility</p:attrName>
                                        </p:attrNameLst>
                                      </p:cBhvr>
                                      <p:to>
                                        <p:strVal val="visible"/>
                                      </p:to>
                                    </p:set>
                                    <p:animEffect transition="in" filter="fade">
                                      <p:cBhvr>
                                        <p:cTn id="7" dur="1000"/>
                                        <p:tgtEl>
                                          <p:spTgt spid="168964">
                                            <p:txEl>
                                              <p:pRg st="0" end="0"/>
                                            </p:txEl>
                                          </p:spTgt>
                                        </p:tgtEl>
                                      </p:cBhvr>
                                    </p:animEffect>
                                  </p:childTnLst>
                                </p:cTn>
                              </p:par>
                            </p:childTnLst>
                          </p:cTn>
                        </p:par>
                        <p:par>
                          <p:cTn id="8" fill="hold" nodeType="afterGroup">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68964">
                                            <p:txEl>
                                              <p:pRg st="1" end="1"/>
                                            </p:txEl>
                                          </p:spTgt>
                                        </p:tgtEl>
                                        <p:attrNameLst>
                                          <p:attrName>style.visibility</p:attrName>
                                        </p:attrNameLst>
                                      </p:cBhvr>
                                      <p:to>
                                        <p:strVal val="visible"/>
                                      </p:to>
                                    </p:set>
                                    <p:animEffect transition="in" filter="fade">
                                      <p:cBhvr>
                                        <p:cTn id="11" dur="1000"/>
                                        <p:tgtEl>
                                          <p:spTgt spid="168964">
                                            <p:txEl>
                                              <p:pRg st="1" end="1"/>
                                            </p:txEl>
                                          </p:spTgt>
                                        </p:tgtEl>
                                      </p:cBhvr>
                                    </p:animEffect>
                                  </p:childTnLst>
                                </p:cTn>
                              </p:par>
                            </p:childTnLst>
                          </p:cTn>
                        </p:par>
                        <p:par>
                          <p:cTn id="12" fill="hold" nodeType="afterGroup">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168964">
                                            <p:txEl>
                                              <p:pRg st="2" end="2"/>
                                            </p:txEl>
                                          </p:spTgt>
                                        </p:tgtEl>
                                        <p:attrNameLst>
                                          <p:attrName>style.visibility</p:attrName>
                                        </p:attrNameLst>
                                      </p:cBhvr>
                                      <p:to>
                                        <p:strVal val="visible"/>
                                      </p:to>
                                    </p:set>
                                    <p:animEffect transition="in" filter="fade">
                                      <p:cBhvr>
                                        <p:cTn id="15" dur="1000"/>
                                        <p:tgtEl>
                                          <p:spTgt spid="168964">
                                            <p:txEl>
                                              <p:pRg st="2" end="2"/>
                                            </p:txEl>
                                          </p:spTgt>
                                        </p:tgtEl>
                                      </p:cBhvr>
                                    </p:animEffect>
                                  </p:childTnLst>
                                </p:cTn>
                              </p:par>
                            </p:childTnLst>
                          </p:cTn>
                        </p:par>
                        <p:par>
                          <p:cTn id="16" fill="hold" nodeType="afterGroup">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168964">
                                            <p:txEl>
                                              <p:pRg st="3" end="3"/>
                                            </p:txEl>
                                          </p:spTgt>
                                        </p:tgtEl>
                                        <p:attrNameLst>
                                          <p:attrName>style.visibility</p:attrName>
                                        </p:attrNameLst>
                                      </p:cBhvr>
                                      <p:to>
                                        <p:strVal val="visible"/>
                                      </p:to>
                                    </p:set>
                                    <p:animEffect transition="in" filter="fade">
                                      <p:cBhvr>
                                        <p:cTn id="19" dur="1000"/>
                                        <p:tgtEl>
                                          <p:spTgt spid="168964">
                                            <p:txEl>
                                              <p:pRg st="3" end="3"/>
                                            </p:txEl>
                                          </p:spTgt>
                                        </p:tgtEl>
                                      </p:cBhvr>
                                    </p:animEffect>
                                  </p:childTnLst>
                                </p:cTn>
                              </p:par>
                            </p:childTnLst>
                          </p:cTn>
                        </p:par>
                        <p:par>
                          <p:cTn id="20" fill="hold" nodeType="afterGroup">
                            <p:stCondLst>
                              <p:cond delay="4000"/>
                            </p:stCondLst>
                            <p:childTnLst>
                              <p:par>
                                <p:cTn id="21" presetID="10" presetClass="entr" presetSubtype="0" fill="hold" grpId="0" nodeType="afterEffect">
                                  <p:stCondLst>
                                    <p:cond delay="0"/>
                                  </p:stCondLst>
                                  <p:childTnLst>
                                    <p:set>
                                      <p:cBhvr>
                                        <p:cTn id="22" dur="1" fill="hold">
                                          <p:stCondLst>
                                            <p:cond delay="0"/>
                                          </p:stCondLst>
                                        </p:cTn>
                                        <p:tgtEl>
                                          <p:spTgt spid="168964">
                                            <p:txEl>
                                              <p:pRg st="4" end="4"/>
                                            </p:txEl>
                                          </p:spTgt>
                                        </p:tgtEl>
                                        <p:attrNameLst>
                                          <p:attrName>style.visibility</p:attrName>
                                        </p:attrNameLst>
                                      </p:cBhvr>
                                      <p:to>
                                        <p:strVal val="visible"/>
                                      </p:to>
                                    </p:set>
                                    <p:animEffect transition="in" filter="fade">
                                      <p:cBhvr>
                                        <p:cTn id="23" dur="1000"/>
                                        <p:tgtEl>
                                          <p:spTgt spid="168964">
                                            <p:txEl>
                                              <p:pRg st="4" end="4"/>
                                            </p:txEl>
                                          </p:spTgt>
                                        </p:tgtEl>
                                      </p:cBhvr>
                                    </p:animEffect>
                                  </p:childTnLst>
                                </p:cTn>
                              </p:par>
                            </p:childTnLst>
                          </p:cTn>
                        </p:par>
                        <p:par>
                          <p:cTn id="24" fill="hold" nodeType="afterGroup">
                            <p:stCondLst>
                              <p:cond delay="5000"/>
                            </p:stCondLst>
                            <p:childTnLst>
                              <p:par>
                                <p:cTn id="25" presetID="10" presetClass="entr" presetSubtype="0" fill="hold" grpId="0" nodeType="afterEffect">
                                  <p:stCondLst>
                                    <p:cond delay="0"/>
                                  </p:stCondLst>
                                  <p:childTnLst>
                                    <p:set>
                                      <p:cBhvr>
                                        <p:cTn id="26" dur="1" fill="hold">
                                          <p:stCondLst>
                                            <p:cond delay="0"/>
                                          </p:stCondLst>
                                        </p:cTn>
                                        <p:tgtEl>
                                          <p:spTgt spid="168964">
                                            <p:txEl>
                                              <p:pRg st="5" end="5"/>
                                            </p:txEl>
                                          </p:spTgt>
                                        </p:tgtEl>
                                        <p:attrNameLst>
                                          <p:attrName>style.visibility</p:attrName>
                                        </p:attrNameLst>
                                      </p:cBhvr>
                                      <p:to>
                                        <p:strVal val="visible"/>
                                      </p:to>
                                    </p:set>
                                    <p:animEffect transition="in" filter="fade">
                                      <p:cBhvr>
                                        <p:cTn id="27" dur="1000"/>
                                        <p:tgtEl>
                                          <p:spTgt spid="168964">
                                            <p:txEl>
                                              <p:pRg st="5" end="5"/>
                                            </p:txEl>
                                          </p:spTgt>
                                        </p:tgtEl>
                                      </p:cBhvr>
                                    </p:animEffect>
                                  </p:childTnLst>
                                </p:cTn>
                              </p:par>
                            </p:childTnLst>
                          </p:cTn>
                        </p:par>
                        <p:par>
                          <p:cTn id="28" fill="hold" nodeType="afterGroup">
                            <p:stCondLst>
                              <p:cond delay="6000"/>
                            </p:stCondLst>
                            <p:childTnLst>
                              <p:par>
                                <p:cTn id="29" presetID="10" presetClass="entr" presetSubtype="0" fill="hold" grpId="0" nodeType="afterEffect">
                                  <p:stCondLst>
                                    <p:cond delay="0"/>
                                  </p:stCondLst>
                                  <p:childTnLst>
                                    <p:set>
                                      <p:cBhvr>
                                        <p:cTn id="30" dur="1" fill="hold">
                                          <p:stCondLst>
                                            <p:cond delay="0"/>
                                          </p:stCondLst>
                                        </p:cTn>
                                        <p:tgtEl>
                                          <p:spTgt spid="168964">
                                            <p:txEl>
                                              <p:pRg st="6" end="6"/>
                                            </p:txEl>
                                          </p:spTgt>
                                        </p:tgtEl>
                                        <p:attrNameLst>
                                          <p:attrName>style.visibility</p:attrName>
                                        </p:attrNameLst>
                                      </p:cBhvr>
                                      <p:to>
                                        <p:strVal val="visible"/>
                                      </p:to>
                                    </p:set>
                                    <p:animEffect transition="in" filter="fade">
                                      <p:cBhvr>
                                        <p:cTn id="31" dur="1000"/>
                                        <p:tgtEl>
                                          <p:spTgt spid="168964">
                                            <p:txEl>
                                              <p:pRg st="6" end="6"/>
                                            </p:txEl>
                                          </p:spTgt>
                                        </p:tgtEl>
                                      </p:cBhvr>
                                    </p:animEffect>
                                  </p:childTnLst>
                                </p:cTn>
                              </p:par>
                            </p:childTnLst>
                          </p:cTn>
                        </p:par>
                        <p:par>
                          <p:cTn id="32" fill="hold" nodeType="afterGroup">
                            <p:stCondLst>
                              <p:cond delay="7000"/>
                            </p:stCondLst>
                            <p:childTnLst>
                              <p:par>
                                <p:cTn id="33" presetID="10" presetClass="entr" presetSubtype="0" fill="hold" grpId="0" nodeType="afterEffect">
                                  <p:stCondLst>
                                    <p:cond delay="0"/>
                                  </p:stCondLst>
                                  <p:childTnLst>
                                    <p:set>
                                      <p:cBhvr>
                                        <p:cTn id="34" dur="1" fill="hold">
                                          <p:stCondLst>
                                            <p:cond delay="0"/>
                                          </p:stCondLst>
                                        </p:cTn>
                                        <p:tgtEl>
                                          <p:spTgt spid="168964">
                                            <p:txEl>
                                              <p:pRg st="7" end="7"/>
                                            </p:txEl>
                                          </p:spTgt>
                                        </p:tgtEl>
                                        <p:attrNameLst>
                                          <p:attrName>style.visibility</p:attrName>
                                        </p:attrNameLst>
                                      </p:cBhvr>
                                      <p:to>
                                        <p:strVal val="visible"/>
                                      </p:to>
                                    </p:set>
                                    <p:animEffect transition="in" filter="fade">
                                      <p:cBhvr>
                                        <p:cTn id="35" dur="1000"/>
                                        <p:tgtEl>
                                          <p:spTgt spid="16896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8964" grpId="0" build="p" advAuto="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olo 1"/>
          <p:cNvSpPr>
            <a:spLocks noGrp="1"/>
          </p:cNvSpPr>
          <p:nvPr>
            <p:ph type="ctrTitle" idx="4294967295"/>
          </p:nvPr>
        </p:nvSpPr>
        <p:spPr>
          <a:xfrm>
            <a:off x="250825" y="44450"/>
            <a:ext cx="8713788" cy="727075"/>
          </a:xfrm>
        </p:spPr>
        <p:txBody>
          <a:bodyPr/>
          <a:lstStyle/>
          <a:p>
            <a:pPr eaLnBrk="1" hangingPunct="1"/>
            <a:r>
              <a:rPr lang="it-IT" sz="4000" b="1" smtClean="0">
                <a:latin typeface="Comic Sans MS" pitchFamily="66" charset="0"/>
              </a:rPr>
              <a:t>Rilievi ed Indagini conoscitive</a:t>
            </a:r>
          </a:p>
        </p:txBody>
      </p:sp>
      <p:sp>
        <p:nvSpPr>
          <p:cNvPr id="35843" name="Sottotitolo 2"/>
          <p:cNvSpPr>
            <a:spLocks noGrp="1"/>
          </p:cNvSpPr>
          <p:nvPr>
            <p:ph type="subTitle" idx="4294967295"/>
          </p:nvPr>
        </p:nvSpPr>
        <p:spPr>
          <a:xfrm>
            <a:off x="336550" y="644525"/>
            <a:ext cx="8501063" cy="681038"/>
          </a:xfrm>
        </p:spPr>
        <p:txBody>
          <a:bodyPr/>
          <a:lstStyle/>
          <a:p>
            <a:pPr marL="0" indent="0" algn="ctr" eaLnBrk="1" hangingPunct="1">
              <a:buFont typeface="Arial" charset="0"/>
              <a:buNone/>
            </a:pPr>
            <a:r>
              <a:rPr lang="it-IT" sz="2400" smtClean="0">
                <a:latin typeface="Comic Sans MS" pitchFamily="66" charset="0"/>
              </a:rPr>
              <a:t>Calcestruzzo: indagini parzialmente distruttive </a:t>
            </a:r>
          </a:p>
        </p:txBody>
      </p:sp>
      <p:sp>
        <p:nvSpPr>
          <p:cNvPr id="87044" name="Rectangle 4"/>
          <p:cNvSpPr>
            <a:spLocks noChangeArrowheads="1"/>
          </p:cNvSpPr>
          <p:nvPr/>
        </p:nvSpPr>
        <p:spPr bwMode="auto">
          <a:xfrm>
            <a:off x="85725" y="1125538"/>
            <a:ext cx="8964613"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it-IT" sz="1600">
                <a:latin typeface="Comic Sans MS" pitchFamily="66" charset="0"/>
              </a:rPr>
              <a:t>Esistono diverse </a:t>
            </a:r>
            <a:r>
              <a:rPr lang="it-IT" sz="1600" b="1">
                <a:latin typeface="Comic Sans MS" pitchFamily="66" charset="0"/>
              </a:rPr>
              <a:t>formulazioni empiriche </a:t>
            </a:r>
            <a:r>
              <a:rPr lang="it-IT" sz="1600">
                <a:latin typeface="Comic Sans MS" pitchFamily="66" charset="0"/>
              </a:rPr>
              <a:t>che consentono di trasformare la resistenza della carota in resistenza del calcestruzzo tenendo conto soprattutto dell’effetto di </a:t>
            </a:r>
            <a:r>
              <a:rPr lang="it-IT" sz="1600" b="1">
                <a:latin typeface="Comic Sans MS" pitchFamily="66" charset="0"/>
              </a:rPr>
              <a:t>disturbo </a:t>
            </a:r>
            <a:r>
              <a:rPr lang="it-IT" sz="1600">
                <a:latin typeface="Comic Sans MS" pitchFamily="66" charset="0"/>
              </a:rPr>
              <a:t>arrecato durante il prelievo e delle </a:t>
            </a:r>
            <a:r>
              <a:rPr lang="it-IT" sz="1600" b="1">
                <a:latin typeface="Comic Sans MS" pitchFamily="66" charset="0"/>
              </a:rPr>
              <a:t>modalità di prelievo</a:t>
            </a:r>
            <a:r>
              <a:rPr lang="it-IT" sz="1600">
                <a:latin typeface="Comic Sans MS" pitchFamily="66" charset="0"/>
              </a:rPr>
              <a:t>.</a:t>
            </a:r>
          </a:p>
        </p:txBody>
      </p:sp>
      <p:sp>
        <p:nvSpPr>
          <p:cNvPr id="87045" name="Rectangle 5"/>
          <p:cNvSpPr>
            <a:spLocks noChangeArrowheads="1"/>
          </p:cNvSpPr>
          <p:nvPr/>
        </p:nvSpPr>
        <p:spPr bwMode="auto">
          <a:xfrm>
            <a:off x="93663" y="2027238"/>
            <a:ext cx="8964612"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it-IT" sz="1600">
                <a:latin typeface="Comic Sans MS" pitchFamily="66" charset="0"/>
              </a:rPr>
              <a:t>- Un valore (</a:t>
            </a:r>
            <a:r>
              <a:rPr lang="it-IT" sz="1600" u="sng">
                <a:latin typeface="Comic Sans MS" pitchFamily="66" charset="0"/>
              </a:rPr>
              <a:t>minimo</a:t>
            </a:r>
            <a:r>
              <a:rPr lang="it-IT" sz="1600">
                <a:latin typeface="Comic Sans MS" pitchFamily="66" charset="0"/>
              </a:rPr>
              <a:t>) di riferimento è quello che trasforma la resistenza cilindrica f</a:t>
            </a:r>
            <a:r>
              <a:rPr lang="it-IT" sz="1600" baseline="-25000">
                <a:latin typeface="Comic Sans MS" pitchFamily="66" charset="0"/>
              </a:rPr>
              <a:t>c</a:t>
            </a:r>
            <a:r>
              <a:rPr lang="it-IT" sz="1600">
                <a:latin typeface="Comic Sans MS" pitchFamily="66" charset="0"/>
              </a:rPr>
              <a:t> in R</a:t>
            </a:r>
            <a:r>
              <a:rPr lang="it-IT" sz="1600" baseline="-25000">
                <a:latin typeface="Comic Sans MS" pitchFamily="66" charset="0"/>
              </a:rPr>
              <a:t>c</a:t>
            </a:r>
            <a:r>
              <a:rPr lang="it-IT" sz="1600">
                <a:latin typeface="Comic Sans MS" pitchFamily="66" charset="0"/>
              </a:rPr>
              <a:t> nel caso di carota con rapporto h/d=2:</a:t>
            </a:r>
          </a:p>
        </p:txBody>
      </p:sp>
      <p:sp>
        <p:nvSpPr>
          <p:cNvPr id="35846" name="Rectangle 7"/>
          <p:cNvSpPr>
            <a:spLocks noChangeArrowheads="1"/>
          </p:cNvSpPr>
          <p:nvPr/>
        </p:nvSpPr>
        <p:spPr bwMode="auto">
          <a:xfrm>
            <a:off x="0" y="320040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it-IT"/>
          </a:p>
        </p:txBody>
      </p:sp>
      <p:graphicFrame>
        <p:nvGraphicFramePr>
          <p:cNvPr id="87046" name="Object 6"/>
          <p:cNvGraphicFramePr>
            <a:graphicFrameLocks noChangeAspect="1"/>
          </p:cNvGraphicFramePr>
          <p:nvPr/>
        </p:nvGraphicFramePr>
        <p:xfrm>
          <a:off x="3403600" y="2708275"/>
          <a:ext cx="1673225" cy="563563"/>
        </p:xfrm>
        <a:graphic>
          <a:graphicData uri="http://schemas.openxmlformats.org/presentationml/2006/ole">
            <mc:AlternateContent xmlns:mc="http://schemas.openxmlformats.org/markup-compatibility/2006">
              <mc:Choice xmlns:v="urn:schemas-microsoft-com:vml" Requires="v">
                <p:oleObj spid="_x0000_s35920" name="Equation" r:id="rId3" imgW="1244600" imgH="419100" progId="Equation.DSMT4">
                  <p:embed/>
                </p:oleObj>
              </mc:Choice>
              <mc:Fallback>
                <p:oleObj name="Equation" r:id="rId3" imgW="1244600" imgH="419100" progId="Equation.DSMT4">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03600" y="2708275"/>
                        <a:ext cx="1673225" cy="563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7049" name="Line 9"/>
          <p:cNvSpPr>
            <a:spLocks noChangeShapeType="1"/>
          </p:cNvSpPr>
          <p:nvPr/>
        </p:nvSpPr>
        <p:spPr bwMode="auto">
          <a:xfrm flipH="1">
            <a:off x="5435600" y="2997200"/>
            <a:ext cx="1296988"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it-IT"/>
          </a:p>
        </p:txBody>
      </p:sp>
      <p:sp>
        <p:nvSpPr>
          <p:cNvPr id="87050" name="Text Box 10"/>
          <p:cNvSpPr txBox="1">
            <a:spLocks noChangeArrowheads="1"/>
          </p:cNvSpPr>
          <p:nvPr/>
        </p:nvSpPr>
        <p:spPr bwMode="auto">
          <a:xfrm>
            <a:off x="5795963" y="2684463"/>
            <a:ext cx="29908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sz="1600">
                <a:latin typeface="Comic Sans MS" pitchFamily="66" charset="0"/>
              </a:rPr>
              <a:t>non tiene conto del “disturbo”</a:t>
            </a:r>
          </a:p>
        </p:txBody>
      </p:sp>
      <p:sp>
        <p:nvSpPr>
          <p:cNvPr id="87051" name="Text Box 11"/>
          <p:cNvSpPr txBox="1">
            <a:spLocks noChangeArrowheads="1"/>
          </p:cNvSpPr>
          <p:nvPr/>
        </p:nvSpPr>
        <p:spPr bwMode="auto">
          <a:xfrm>
            <a:off x="1527175" y="2805113"/>
            <a:ext cx="35083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b="1">
                <a:solidFill>
                  <a:srgbClr val="FF0000"/>
                </a:solidFill>
                <a:latin typeface="Comic Sans MS" pitchFamily="66" charset="0"/>
              </a:rPr>
              <a:t>A</a:t>
            </a:r>
          </a:p>
        </p:txBody>
      </p:sp>
      <p:sp>
        <p:nvSpPr>
          <p:cNvPr id="87052" name="Rectangle 12"/>
          <p:cNvSpPr>
            <a:spLocks noChangeArrowheads="1"/>
          </p:cNvSpPr>
          <p:nvPr/>
        </p:nvSpPr>
        <p:spPr bwMode="auto">
          <a:xfrm>
            <a:off x="77788" y="3336925"/>
            <a:ext cx="896461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it-IT" sz="1600">
                <a:latin typeface="Comic Sans MS" pitchFamily="66" charset="0"/>
              </a:rPr>
              <a:t>- Un riferimento spesso utilizzato è quello delle </a:t>
            </a:r>
            <a:r>
              <a:rPr lang="it-IT" sz="1600" b="1">
                <a:latin typeface="Comic Sans MS" pitchFamily="66" charset="0"/>
              </a:rPr>
              <a:t>British Standards</a:t>
            </a:r>
            <a:r>
              <a:rPr lang="it-IT" sz="1600">
                <a:latin typeface="Comic Sans MS" pitchFamily="66" charset="0"/>
              </a:rPr>
              <a:t> (</a:t>
            </a:r>
            <a:r>
              <a:rPr lang="it-IT" sz="1600" b="1">
                <a:latin typeface="Comic Sans MS" pitchFamily="66" charset="0"/>
              </a:rPr>
              <a:t>BS 1881</a:t>
            </a:r>
            <a:r>
              <a:rPr lang="it-IT" sz="1600">
                <a:latin typeface="Comic Sans MS" pitchFamily="66" charset="0"/>
              </a:rPr>
              <a:t>):</a:t>
            </a:r>
          </a:p>
        </p:txBody>
      </p:sp>
      <p:sp>
        <p:nvSpPr>
          <p:cNvPr id="87054" name="Text Box 14"/>
          <p:cNvSpPr txBox="1">
            <a:spLocks noChangeArrowheads="1"/>
          </p:cNvSpPr>
          <p:nvPr/>
        </p:nvSpPr>
        <p:spPr bwMode="auto">
          <a:xfrm>
            <a:off x="1511300" y="4114800"/>
            <a:ext cx="32861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b="1">
                <a:solidFill>
                  <a:srgbClr val="FF0000"/>
                </a:solidFill>
                <a:latin typeface="Comic Sans MS" pitchFamily="66" charset="0"/>
              </a:rPr>
              <a:t>B</a:t>
            </a:r>
          </a:p>
        </p:txBody>
      </p:sp>
      <p:sp>
        <p:nvSpPr>
          <p:cNvPr id="87056" name="Rectangle 16"/>
          <p:cNvSpPr>
            <a:spLocks noChangeArrowheads="1"/>
          </p:cNvSpPr>
          <p:nvPr/>
        </p:nvSpPr>
        <p:spPr bwMode="auto">
          <a:xfrm>
            <a:off x="0" y="308610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it-IT"/>
          </a:p>
        </p:txBody>
      </p:sp>
      <p:graphicFrame>
        <p:nvGraphicFramePr>
          <p:cNvPr id="87055" name="Object 15"/>
          <p:cNvGraphicFramePr>
            <a:graphicFrameLocks noChangeAspect="1"/>
          </p:cNvGraphicFramePr>
          <p:nvPr/>
        </p:nvGraphicFramePr>
        <p:xfrm>
          <a:off x="2627313" y="3867150"/>
          <a:ext cx="2563812" cy="857250"/>
        </p:xfrm>
        <a:graphic>
          <a:graphicData uri="http://schemas.openxmlformats.org/presentationml/2006/ole">
            <mc:AlternateContent xmlns:mc="http://schemas.openxmlformats.org/markup-compatibility/2006">
              <mc:Choice xmlns:v="urn:schemas-microsoft-com:vml" Requires="v">
                <p:oleObj spid="_x0000_s35921" name="Equation" r:id="rId5" imgW="1778000" imgH="596900" progId="Equation.DSMT4">
                  <p:embed/>
                </p:oleObj>
              </mc:Choice>
              <mc:Fallback>
                <p:oleObj name="Equation" r:id="rId5" imgW="1778000" imgH="596900" progId="Equation.DSMT4">
                  <p:embed/>
                  <p:pic>
                    <p:nvPicPr>
                      <p:cNvPr id="0" name="Object 1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27313" y="3867150"/>
                        <a:ext cx="2563812"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7057" name="AutoShape 17"/>
          <p:cNvSpPr>
            <a:spLocks noChangeArrowheads="1"/>
          </p:cNvSpPr>
          <p:nvPr/>
        </p:nvSpPr>
        <p:spPr bwMode="auto">
          <a:xfrm>
            <a:off x="6011863" y="4149725"/>
            <a:ext cx="215900" cy="503238"/>
          </a:xfrm>
          <a:prstGeom prst="can">
            <a:avLst>
              <a:gd name="adj" fmla="val 58272"/>
            </a:avLst>
          </a:prstGeom>
          <a:solidFill>
            <a:srgbClr val="969696"/>
          </a:solidFill>
          <a:ln w="9525">
            <a:solidFill>
              <a:schemeClr val="tx1"/>
            </a:solidFill>
            <a:round/>
            <a:headEnd/>
            <a:tailEnd/>
          </a:ln>
        </p:spPr>
        <p:txBody>
          <a:bodyPr wrap="none" anchor="ctr"/>
          <a:lstStyle/>
          <a:p>
            <a:endParaRPr lang="it-IT"/>
          </a:p>
        </p:txBody>
      </p:sp>
      <p:sp>
        <p:nvSpPr>
          <p:cNvPr id="87058" name="AutoShape 18"/>
          <p:cNvSpPr>
            <a:spLocks noChangeArrowheads="1"/>
          </p:cNvSpPr>
          <p:nvPr/>
        </p:nvSpPr>
        <p:spPr bwMode="auto">
          <a:xfrm rot="5400000">
            <a:off x="7596982" y="4148931"/>
            <a:ext cx="215900" cy="503237"/>
          </a:xfrm>
          <a:prstGeom prst="can">
            <a:avLst>
              <a:gd name="adj" fmla="val 58272"/>
            </a:avLst>
          </a:prstGeom>
          <a:solidFill>
            <a:srgbClr val="969696"/>
          </a:solidFill>
          <a:ln w="9525">
            <a:solidFill>
              <a:schemeClr val="tx1"/>
            </a:solidFill>
            <a:round/>
            <a:headEnd/>
            <a:tailEnd/>
          </a:ln>
        </p:spPr>
        <p:txBody>
          <a:bodyPr wrap="none" anchor="ctr"/>
          <a:lstStyle/>
          <a:p>
            <a:endParaRPr lang="it-IT"/>
          </a:p>
        </p:txBody>
      </p:sp>
      <p:sp>
        <p:nvSpPr>
          <p:cNvPr id="87059" name="Text Box 19"/>
          <p:cNvSpPr txBox="1">
            <a:spLocks noChangeArrowheads="1"/>
          </p:cNvSpPr>
          <p:nvPr/>
        </p:nvSpPr>
        <p:spPr bwMode="auto">
          <a:xfrm>
            <a:off x="6351588" y="4268788"/>
            <a:ext cx="7588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sz="1600">
                <a:latin typeface="Comic Sans MS" pitchFamily="66" charset="0"/>
              </a:rPr>
              <a:t>k</a:t>
            </a:r>
            <a:r>
              <a:rPr lang="it-IT" sz="1600" baseline="-25000">
                <a:latin typeface="Comic Sans MS" pitchFamily="66" charset="0"/>
              </a:rPr>
              <a:t>1</a:t>
            </a:r>
            <a:r>
              <a:rPr lang="it-IT" sz="1600">
                <a:latin typeface="Comic Sans MS" pitchFamily="66" charset="0"/>
              </a:rPr>
              <a:t>=2.3</a:t>
            </a:r>
          </a:p>
        </p:txBody>
      </p:sp>
      <p:sp>
        <p:nvSpPr>
          <p:cNvPr id="87060" name="Text Box 20"/>
          <p:cNvSpPr txBox="1">
            <a:spLocks noChangeArrowheads="1"/>
          </p:cNvSpPr>
          <p:nvPr/>
        </p:nvSpPr>
        <p:spPr bwMode="auto">
          <a:xfrm>
            <a:off x="8027988" y="4221163"/>
            <a:ext cx="7588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sz="1600">
                <a:latin typeface="Comic Sans MS" pitchFamily="66" charset="0"/>
              </a:rPr>
              <a:t>k</a:t>
            </a:r>
            <a:r>
              <a:rPr lang="it-IT" sz="1600" baseline="-25000">
                <a:latin typeface="Comic Sans MS" pitchFamily="66" charset="0"/>
              </a:rPr>
              <a:t>1</a:t>
            </a:r>
            <a:r>
              <a:rPr lang="it-IT" sz="1600">
                <a:latin typeface="Comic Sans MS" pitchFamily="66" charset="0"/>
              </a:rPr>
              <a:t>=2.5</a:t>
            </a:r>
          </a:p>
        </p:txBody>
      </p:sp>
      <p:sp>
        <p:nvSpPr>
          <p:cNvPr id="87061" name="Rectangle 21"/>
          <p:cNvSpPr>
            <a:spLocks noChangeArrowheads="1"/>
          </p:cNvSpPr>
          <p:nvPr/>
        </p:nvSpPr>
        <p:spPr bwMode="auto">
          <a:xfrm>
            <a:off x="77788" y="4868863"/>
            <a:ext cx="896461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it-IT" sz="1600">
                <a:latin typeface="Comic Sans MS" pitchFamily="66" charset="0"/>
              </a:rPr>
              <a:t>- Dalla letteratura scientifica si desumono pure altre formulazioni</a:t>
            </a:r>
          </a:p>
        </p:txBody>
      </p:sp>
      <p:sp>
        <p:nvSpPr>
          <p:cNvPr id="35860" name="Rectangle 23"/>
          <p:cNvSpPr>
            <a:spLocks noChangeArrowheads="1"/>
          </p:cNvSpPr>
          <p:nvPr/>
        </p:nvSpPr>
        <p:spPr bwMode="auto">
          <a:xfrm>
            <a:off x="0" y="2976563"/>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it-IT"/>
          </a:p>
        </p:txBody>
      </p:sp>
      <p:graphicFrame>
        <p:nvGraphicFramePr>
          <p:cNvPr id="87062" name="Object 22"/>
          <p:cNvGraphicFramePr>
            <a:graphicFrameLocks noChangeAspect="1"/>
          </p:cNvGraphicFramePr>
          <p:nvPr/>
        </p:nvGraphicFramePr>
        <p:xfrm>
          <a:off x="3563938" y="5424488"/>
          <a:ext cx="2592387" cy="1173162"/>
        </p:xfrm>
        <a:graphic>
          <a:graphicData uri="http://schemas.openxmlformats.org/presentationml/2006/ole">
            <mc:AlternateContent xmlns:mc="http://schemas.openxmlformats.org/markup-compatibility/2006">
              <mc:Choice xmlns:v="urn:schemas-microsoft-com:vml" Requires="v">
                <p:oleObj spid="_x0000_s35922" name="Equation" r:id="rId7" imgW="1676400" imgH="762000" progId="Equation.DSMT4">
                  <p:embed/>
                </p:oleObj>
              </mc:Choice>
              <mc:Fallback>
                <p:oleObj name="Equation" r:id="rId7" imgW="1676400" imgH="762000" progId="Equation.DSMT4">
                  <p:embed/>
                  <p:pic>
                    <p:nvPicPr>
                      <p:cNvPr id="0" name="Object 2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63938" y="5424488"/>
                        <a:ext cx="2592387" cy="1173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7064" name="Rectangle 24"/>
          <p:cNvSpPr>
            <a:spLocks noChangeArrowheads="1"/>
          </p:cNvSpPr>
          <p:nvPr/>
        </p:nvSpPr>
        <p:spPr bwMode="auto">
          <a:xfrm>
            <a:off x="0" y="5305425"/>
            <a:ext cx="3419475" cy="155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r>
              <a:rPr lang="it-IT" sz="1200" b="1">
                <a:latin typeface="Comic Sans MS" pitchFamily="66" charset="0"/>
              </a:rPr>
              <a:t>N. Augenti</a:t>
            </a:r>
            <a:r>
              <a:rPr lang="it-IT" sz="1200">
                <a:latin typeface="Comic Sans MS" pitchFamily="66" charset="0"/>
              </a:rPr>
              <a:t>, “La Resistenza dei Calcestruzzi negli Edifici Esistenti”, Atti del Convegno Internazionale “Crolli e Affidabilità delle Strutture”, Napoli, 2003.</a:t>
            </a:r>
          </a:p>
          <a:p>
            <a:pPr algn="ctr"/>
            <a:r>
              <a:rPr lang="it-IT" sz="1200" b="1">
                <a:latin typeface="Comic Sans MS" pitchFamily="66" charset="0"/>
              </a:rPr>
              <a:t>R. Pucinotti</a:t>
            </a:r>
            <a:r>
              <a:rPr lang="it-IT" sz="1200">
                <a:latin typeface="Comic Sans MS" pitchFamily="66" charset="0"/>
              </a:rPr>
              <a:t>,</a:t>
            </a:r>
            <a:r>
              <a:rPr lang="it-IT" sz="1200" b="1">
                <a:latin typeface="Comic Sans MS" pitchFamily="66" charset="0"/>
              </a:rPr>
              <a:t> </a:t>
            </a:r>
            <a:r>
              <a:rPr lang="it-IT" sz="1200">
                <a:latin typeface="Comic Sans MS" pitchFamily="66" charset="0"/>
              </a:rPr>
              <a:t> “Diagnostica nella Prevenzione dei Crolli: Applicazione ad un Caso di Studio”, Atti del Convegno Internazionale “Crolli e Affidabilità delle Strutture”, Napoli, 2003.</a:t>
            </a:r>
          </a:p>
        </p:txBody>
      </p:sp>
      <p:sp>
        <p:nvSpPr>
          <p:cNvPr id="87066" name="Rectangle 26"/>
          <p:cNvSpPr>
            <a:spLocks noChangeArrowheads="1"/>
          </p:cNvSpPr>
          <p:nvPr/>
        </p:nvSpPr>
        <p:spPr bwMode="auto">
          <a:xfrm>
            <a:off x="7019925" y="5300663"/>
            <a:ext cx="147637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r>
              <a:rPr lang="it-IT" sz="1600">
                <a:latin typeface="Symbol" pitchFamily="18" charset="2"/>
              </a:rPr>
              <a:t>b</a:t>
            </a:r>
            <a:r>
              <a:rPr lang="it-IT" sz="1600">
                <a:latin typeface="Comic Sans MS" pitchFamily="66" charset="0"/>
              </a:rPr>
              <a:t>=1.10</a:t>
            </a:r>
          </a:p>
        </p:txBody>
      </p:sp>
      <p:sp>
        <p:nvSpPr>
          <p:cNvPr id="87067" name="AutoShape 27"/>
          <p:cNvSpPr>
            <a:spLocks noChangeArrowheads="1"/>
          </p:cNvSpPr>
          <p:nvPr/>
        </p:nvSpPr>
        <p:spPr bwMode="auto">
          <a:xfrm>
            <a:off x="6261100" y="5876925"/>
            <a:ext cx="215900" cy="503238"/>
          </a:xfrm>
          <a:prstGeom prst="can">
            <a:avLst>
              <a:gd name="adj" fmla="val 58272"/>
            </a:avLst>
          </a:prstGeom>
          <a:solidFill>
            <a:srgbClr val="969696"/>
          </a:solidFill>
          <a:ln w="9525">
            <a:solidFill>
              <a:schemeClr val="tx1"/>
            </a:solidFill>
            <a:round/>
            <a:headEnd/>
            <a:tailEnd/>
          </a:ln>
        </p:spPr>
        <p:txBody>
          <a:bodyPr wrap="none" anchor="ctr"/>
          <a:lstStyle/>
          <a:p>
            <a:endParaRPr lang="it-IT"/>
          </a:p>
        </p:txBody>
      </p:sp>
      <p:sp>
        <p:nvSpPr>
          <p:cNvPr id="87068" name="AutoShape 28"/>
          <p:cNvSpPr>
            <a:spLocks noChangeArrowheads="1"/>
          </p:cNvSpPr>
          <p:nvPr/>
        </p:nvSpPr>
        <p:spPr bwMode="auto">
          <a:xfrm rot="5400000">
            <a:off x="7846219" y="5876131"/>
            <a:ext cx="215900" cy="503238"/>
          </a:xfrm>
          <a:prstGeom prst="can">
            <a:avLst>
              <a:gd name="adj" fmla="val 58272"/>
            </a:avLst>
          </a:prstGeom>
          <a:solidFill>
            <a:srgbClr val="969696"/>
          </a:solidFill>
          <a:ln w="9525">
            <a:solidFill>
              <a:schemeClr val="tx1"/>
            </a:solidFill>
            <a:round/>
            <a:headEnd/>
            <a:tailEnd/>
          </a:ln>
        </p:spPr>
        <p:txBody>
          <a:bodyPr wrap="none" anchor="ctr"/>
          <a:lstStyle/>
          <a:p>
            <a:endParaRPr lang="it-IT"/>
          </a:p>
        </p:txBody>
      </p:sp>
      <p:sp>
        <p:nvSpPr>
          <p:cNvPr id="87069" name="Text Box 29"/>
          <p:cNvSpPr txBox="1">
            <a:spLocks noChangeArrowheads="1"/>
          </p:cNvSpPr>
          <p:nvPr/>
        </p:nvSpPr>
        <p:spPr bwMode="auto">
          <a:xfrm>
            <a:off x="6600825" y="5995988"/>
            <a:ext cx="8731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sz="1600">
                <a:latin typeface="Comic Sans MS" pitchFamily="66" charset="0"/>
              </a:rPr>
              <a:t>k</a:t>
            </a:r>
            <a:r>
              <a:rPr lang="it-IT" sz="1600" baseline="-25000">
                <a:latin typeface="Comic Sans MS" pitchFamily="66" charset="0"/>
              </a:rPr>
              <a:t>2</a:t>
            </a:r>
            <a:r>
              <a:rPr lang="it-IT" sz="1600">
                <a:latin typeface="Comic Sans MS" pitchFamily="66" charset="0"/>
              </a:rPr>
              <a:t>=1.84</a:t>
            </a:r>
          </a:p>
        </p:txBody>
      </p:sp>
      <p:sp>
        <p:nvSpPr>
          <p:cNvPr id="87070" name="Text Box 30"/>
          <p:cNvSpPr txBox="1">
            <a:spLocks noChangeArrowheads="1"/>
          </p:cNvSpPr>
          <p:nvPr/>
        </p:nvSpPr>
        <p:spPr bwMode="auto">
          <a:xfrm>
            <a:off x="8277225" y="5948363"/>
            <a:ext cx="7810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sz="1600">
                <a:latin typeface="Comic Sans MS" pitchFamily="66" charset="0"/>
              </a:rPr>
              <a:t>k</a:t>
            </a:r>
            <a:r>
              <a:rPr lang="it-IT" sz="1600" baseline="-25000">
                <a:latin typeface="Comic Sans MS" pitchFamily="66" charset="0"/>
              </a:rPr>
              <a:t>2</a:t>
            </a:r>
            <a:r>
              <a:rPr lang="it-IT" sz="1600">
                <a:latin typeface="Comic Sans MS" pitchFamily="66" charset="0"/>
              </a:rPr>
              <a:t>=2.0</a:t>
            </a:r>
          </a:p>
        </p:txBody>
      </p:sp>
      <p:sp>
        <p:nvSpPr>
          <p:cNvPr id="87071" name="Text Box 31"/>
          <p:cNvSpPr txBox="1">
            <a:spLocks noChangeArrowheads="1"/>
          </p:cNvSpPr>
          <p:nvPr/>
        </p:nvSpPr>
        <p:spPr bwMode="auto">
          <a:xfrm>
            <a:off x="3492500" y="5229225"/>
            <a:ext cx="32543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b="1">
                <a:solidFill>
                  <a:srgbClr val="FF0000"/>
                </a:solidFill>
                <a:latin typeface="Comic Sans MS" pitchFamily="66" charset="0"/>
              </a:rPr>
              <a:t>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7044">
                                            <p:txEl>
                                              <p:pRg st="0" end="0"/>
                                            </p:txEl>
                                          </p:spTgt>
                                        </p:tgtEl>
                                        <p:attrNameLst>
                                          <p:attrName>style.visibility</p:attrName>
                                        </p:attrNameLst>
                                      </p:cBhvr>
                                      <p:to>
                                        <p:strVal val="visible"/>
                                      </p:to>
                                    </p:set>
                                    <p:animEffect transition="in" filter="fade">
                                      <p:cBhvr>
                                        <p:cTn id="7" dur="1000"/>
                                        <p:tgtEl>
                                          <p:spTgt spid="8704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7045">
                                            <p:txEl>
                                              <p:pRg st="0" end="0"/>
                                            </p:txEl>
                                          </p:spTgt>
                                        </p:tgtEl>
                                        <p:attrNameLst>
                                          <p:attrName>style.visibility</p:attrName>
                                        </p:attrNameLst>
                                      </p:cBhvr>
                                      <p:to>
                                        <p:strVal val="visible"/>
                                      </p:to>
                                    </p:set>
                                    <p:animEffect transition="in" filter="fade">
                                      <p:cBhvr>
                                        <p:cTn id="12" dur="1000"/>
                                        <p:tgtEl>
                                          <p:spTgt spid="87045">
                                            <p:txEl>
                                              <p:pRg st="0" end="0"/>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87051"/>
                                        </p:tgtEl>
                                        <p:attrNameLst>
                                          <p:attrName>style.visibility</p:attrName>
                                        </p:attrNameLst>
                                      </p:cBhvr>
                                      <p:to>
                                        <p:strVal val="visible"/>
                                      </p:to>
                                    </p:set>
                                    <p:animEffect transition="in" filter="fade">
                                      <p:cBhvr>
                                        <p:cTn id="15" dur="2000"/>
                                        <p:tgtEl>
                                          <p:spTgt spid="87051"/>
                                        </p:tgtEl>
                                      </p:cBhvr>
                                    </p:animEffect>
                                  </p:childTnLst>
                                </p:cTn>
                              </p:par>
                              <p:par>
                                <p:cTn id="16" presetID="10" presetClass="entr" presetSubtype="0" fill="hold" nodeType="withEffect">
                                  <p:stCondLst>
                                    <p:cond delay="0"/>
                                  </p:stCondLst>
                                  <p:childTnLst>
                                    <p:set>
                                      <p:cBhvr>
                                        <p:cTn id="17" dur="1" fill="hold">
                                          <p:stCondLst>
                                            <p:cond delay="0"/>
                                          </p:stCondLst>
                                        </p:cTn>
                                        <p:tgtEl>
                                          <p:spTgt spid="87046"/>
                                        </p:tgtEl>
                                        <p:attrNameLst>
                                          <p:attrName>style.visibility</p:attrName>
                                        </p:attrNameLst>
                                      </p:cBhvr>
                                      <p:to>
                                        <p:strVal val="visible"/>
                                      </p:to>
                                    </p:set>
                                    <p:animEffect transition="in" filter="fade">
                                      <p:cBhvr>
                                        <p:cTn id="18" dur="2000"/>
                                        <p:tgtEl>
                                          <p:spTgt spid="87046"/>
                                        </p:tgtEl>
                                      </p:cBhvr>
                                    </p:animEffect>
                                  </p:childTnLst>
                                </p:cTn>
                              </p:par>
                              <p:par>
                                <p:cTn id="19" presetID="10" presetClass="entr" presetSubtype="0" fill="hold" grpId="0" nodeType="withEffect" nodePh="1">
                                  <p:stCondLst>
                                    <p:cond delay="0"/>
                                  </p:stCondLst>
                                  <p:endCondLst>
                                    <p:cond evt="begin" delay="0">
                                      <p:tn val="19"/>
                                    </p:cond>
                                  </p:endCondLst>
                                  <p:childTnLst>
                                    <p:set>
                                      <p:cBhvr>
                                        <p:cTn id="20" dur="1" fill="hold">
                                          <p:stCondLst>
                                            <p:cond delay="0"/>
                                          </p:stCondLst>
                                        </p:cTn>
                                        <p:tgtEl>
                                          <p:spTgt spid="87056"/>
                                        </p:tgtEl>
                                        <p:attrNameLst>
                                          <p:attrName>style.visibility</p:attrName>
                                        </p:attrNameLst>
                                      </p:cBhvr>
                                      <p:to>
                                        <p:strVal val="visible"/>
                                      </p:to>
                                    </p:set>
                                    <p:animEffect transition="in" filter="fade">
                                      <p:cBhvr>
                                        <p:cTn id="21" dur="2000"/>
                                        <p:tgtEl>
                                          <p:spTgt spid="87056"/>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87050"/>
                                        </p:tgtEl>
                                        <p:attrNameLst>
                                          <p:attrName>style.visibility</p:attrName>
                                        </p:attrNameLst>
                                      </p:cBhvr>
                                      <p:to>
                                        <p:strVal val="visible"/>
                                      </p:to>
                                    </p:set>
                                    <p:animEffect transition="in" filter="fade">
                                      <p:cBhvr>
                                        <p:cTn id="24" dur="2000"/>
                                        <p:tgtEl>
                                          <p:spTgt spid="87050"/>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87049"/>
                                        </p:tgtEl>
                                        <p:attrNameLst>
                                          <p:attrName>style.visibility</p:attrName>
                                        </p:attrNameLst>
                                      </p:cBhvr>
                                      <p:to>
                                        <p:strVal val="visible"/>
                                      </p:to>
                                    </p:set>
                                    <p:animEffect transition="in" filter="fade">
                                      <p:cBhvr>
                                        <p:cTn id="27" dur="2000"/>
                                        <p:tgtEl>
                                          <p:spTgt spid="87049"/>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87052">
                                            <p:txEl>
                                              <p:pRg st="0" end="0"/>
                                            </p:txEl>
                                          </p:spTgt>
                                        </p:tgtEl>
                                        <p:attrNameLst>
                                          <p:attrName>style.visibility</p:attrName>
                                        </p:attrNameLst>
                                      </p:cBhvr>
                                      <p:to>
                                        <p:strVal val="visible"/>
                                      </p:to>
                                    </p:set>
                                    <p:animEffect transition="in" filter="fade">
                                      <p:cBhvr>
                                        <p:cTn id="32" dur="1000"/>
                                        <p:tgtEl>
                                          <p:spTgt spid="87052">
                                            <p:txEl>
                                              <p:pRg st="0" end="0"/>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87054"/>
                                        </p:tgtEl>
                                        <p:attrNameLst>
                                          <p:attrName>style.visibility</p:attrName>
                                        </p:attrNameLst>
                                      </p:cBhvr>
                                      <p:to>
                                        <p:strVal val="visible"/>
                                      </p:to>
                                    </p:set>
                                    <p:animEffect transition="in" filter="fade">
                                      <p:cBhvr>
                                        <p:cTn id="37" dur="2000"/>
                                        <p:tgtEl>
                                          <p:spTgt spid="87054"/>
                                        </p:tgtEl>
                                      </p:cBhvr>
                                    </p:animEffect>
                                  </p:childTnLst>
                                </p:cTn>
                              </p:par>
                              <p:par>
                                <p:cTn id="38" presetID="10" presetClass="entr" presetSubtype="0" fill="hold" nodeType="withEffect">
                                  <p:stCondLst>
                                    <p:cond delay="0"/>
                                  </p:stCondLst>
                                  <p:childTnLst>
                                    <p:set>
                                      <p:cBhvr>
                                        <p:cTn id="39" dur="1" fill="hold">
                                          <p:stCondLst>
                                            <p:cond delay="0"/>
                                          </p:stCondLst>
                                        </p:cTn>
                                        <p:tgtEl>
                                          <p:spTgt spid="87055"/>
                                        </p:tgtEl>
                                        <p:attrNameLst>
                                          <p:attrName>style.visibility</p:attrName>
                                        </p:attrNameLst>
                                      </p:cBhvr>
                                      <p:to>
                                        <p:strVal val="visible"/>
                                      </p:to>
                                    </p:set>
                                    <p:animEffect transition="in" filter="fade">
                                      <p:cBhvr>
                                        <p:cTn id="40" dur="2000"/>
                                        <p:tgtEl>
                                          <p:spTgt spid="87055"/>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87057"/>
                                        </p:tgtEl>
                                        <p:attrNameLst>
                                          <p:attrName>style.visibility</p:attrName>
                                        </p:attrNameLst>
                                      </p:cBhvr>
                                      <p:to>
                                        <p:strVal val="visible"/>
                                      </p:to>
                                    </p:set>
                                    <p:animEffect transition="in" filter="fade">
                                      <p:cBhvr>
                                        <p:cTn id="43" dur="2000"/>
                                        <p:tgtEl>
                                          <p:spTgt spid="8705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87058"/>
                                        </p:tgtEl>
                                        <p:attrNameLst>
                                          <p:attrName>style.visibility</p:attrName>
                                        </p:attrNameLst>
                                      </p:cBhvr>
                                      <p:to>
                                        <p:strVal val="visible"/>
                                      </p:to>
                                    </p:set>
                                    <p:animEffect transition="in" filter="fade">
                                      <p:cBhvr>
                                        <p:cTn id="46" dur="2000"/>
                                        <p:tgtEl>
                                          <p:spTgt spid="87058"/>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87059"/>
                                        </p:tgtEl>
                                        <p:attrNameLst>
                                          <p:attrName>style.visibility</p:attrName>
                                        </p:attrNameLst>
                                      </p:cBhvr>
                                      <p:to>
                                        <p:strVal val="visible"/>
                                      </p:to>
                                    </p:set>
                                    <p:animEffect transition="in" filter="fade">
                                      <p:cBhvr>
                                        <p:cTn id="49" dur="2000"/>
                                        <p:tgtEl>
                                          <p:spTgt spid="87059"/>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87060"/>
                                        </p:tgtEl>
                                        <p:attrNameLst>
                                          <p:attrName>style.visibility</p:attrName>
                                        </p:attrNameLst>
                                      </p:cBhvr>
                                      <p:to>
                                        <p:strVal val="visible"/>
                                      </p:to>
                                    </p:set>
                                    <p:animEffect transition="in" filter="fade">
                                      <p:cBhvr>
                                        <p:cTn id="52" dur="2000"/>
                                        <p:tgtEl>
                                          <p:spTgt spid="87060"/>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87061">
                                            <p:txEl>
                                              <p:pRg st="0" end="0"/>
                                            </p:txEl>
                                          </p:spTgt>
                                        </p:tgtEl>
                                        <p:attrNameLst>
                                          <p:attrName>style.visibility</p:attrName>
                                        </p:attrNameLst>
                                      </p:cBhvr>
                                      <p:to>
                                        <p:strVal val="visible"/>
                                      </p:to>
                                    </p:set>
                                    <p:animEffect transition="in" filter="fade">
                                      <p:cBhvr>
                                        <p:cTn id="57" dur="1000"/>
                                        <p:tgtEl>
                                          <p:spTgt spid="87061">
                                            <p:txEl>
                                              <p:pRg st="0" end="0"/>
                                            </p:txEl>
                                          </p:spTgt>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87067"/>
                                        </p:tgtEl>
                                        <p:attrNameLst>
                                          <p:attrName>style.visibility</p:attrName>
                                        </p:attrNameLst>
                                      </p:cBhvr>
                                      <p:to>
                                        <p:strVal val="visible"/>
                                      </p:to>
                                    </p:set>
                                    <p:animEffect transition="in" filter="fade">
                                      <p:cBhvr>
                                        <p:cTn id="60" dur="1000"/>
                                        <p:tgtEl>
                                          <p:spTgt spid="87067"/>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87068"/>
                                        </p:tgtEl>
                                        <p:attrNameLst>
                                          <p:attrName>style.visibility</p:attrName>
                                        </p:attrNameLst>
                                      </p:cBhvr>
                                      <p:to>
                                        <p:strVal val="visible"/>
                                      </p:to>
                                    </p:set>
                                    <p:animEffect transition="in" filter="fade">
                                      <p:cBhvr>
                                        <p:cTn id="63" dur="1000"/>
                                        <p:tgtEl>
                                          <p:spTgt spid="87068"/>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87069"/>
                                        </p:tgtEl>
                                        <p:attrNameLst>
                                          <p:attrName>style.visibility</p:attrName>
                                        </p:attrNameLst>
                                      </p:cBhvr>
                                      <p:to>
                                        <p:strVal val="visible"/>
                                      </p:to>
                                    </p:set>
                                    <p:animEffect transition="in" filter="fade">
                                      <p:cBhvr>
                                        <p:cTn id="66" dur="1000"/>
                                        <p:tgtEl>
                                          <p:spTgt spid="87069"/>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87070"/>
                                        </p:tgtEl>
                                        <p:attrNameLst>
                                          <p:attrName>style.visibility</p:attrName>
                                        </p:attrNameLst>
                                      </p:cBhvr>
                                      <p:to>
                                        <p:strVal val="visible"/>
                                      </p:to>
                                    </p:set>
                                    <p:animEffect transition="in" filter="fade">
                                      <p:cBhvr>
                                        <p:cTn id="69" dur="1000"/>
                                        <p:tgtEl>
                                          <p:spTgt spid="87070"/>
                                        </p:tgtEl>
                                      </p:cBhvr>
                                    </p:animEffect>
                                  </p:childTnLst>
                                </p:cTn>
                              </p:par>
                            </p:childTnLst>
                          </p:cTn>
                        </p:par>
                      </p:childTnLst>
                    </p:cTn>
                  </p:par>
                  <p:par>
                    <p:cTn id="70" fill="hold" nodeType="clickPar">
                      <p:stCondLst>
                        <p:cond delay="indefinite"/>
                      </p:stCondLst>
                      <p:childTnLst>
                        <p:par>
                          <p:cTn id="71" fill="hold" nodeType="withGroup">
                            <p:stCondLst>
                              <p:cond delay="0"/>
                            </p:stCondLst>
                            <p:childTnLst>
                              <p:par>
                                <p:cTn id="72" presetID="10" presetClass="entr" presetSubtype="0" fill="hold" grpId="0" nodeType="clickEffect">
                                  <p:stCondLst>
                                    <p:cond delay="0"/>
                                  </p:stCondLst>
                                  <p:childTnLst>
                                    <p:set>
                                      <p:cBhvr>
                                        <p:cTn id="73" dur="1" fill="hold">
                                          <p:stCondLst>
                                            <p:cond delay="0"/>
                                          </p:stCondLst>
                                        </p:cTn>
                                        <p:tgtEl>
                                          <p:spTgt spid="87071"/>
                                        </p:tgtEl>
                                        <p:attrNameLst>
                                          <p:attrName>style.visibility</p:attrName>
                                        </p:attrNameLst>
                                      </p:cBhvr>
                                      <p:to>
                                        <p:strVal val="visible"/>
                                      </p:to>
                                    </p:set>
                                    <p:animEffect transition="in" filter="fade">
                                      <p:cBhvr>
                                        <p:cTn id="74" dur="1000"/>
                                        <p:tgtEl>
                                          <p:spTgt spid="87071"/>
                                        </p:tgtEl>
                                      </p:cBhvr>
                                    </p:animEffect>
                                  </p:childTnLst>
                                </p:cTn>
                              </p:par>
                            </p:childTnLst>
                          </p:cTn>
                        </p:par>
                      </p:childTnLst>
                    </p:cTn>
                  </p:par>
                  <p:par>
                    <p:cTn id="75" fill="hold" nodeType="clickPar">
                      <p:stCondLst>
                        <p:cond delay="indefinite"/>
                      </p:stCondLst>
                      <p:childTnLst>
                        <p:par>
                          <p:cTn id="76" fill="hold" nodeType="withGroup">
                            <p:stCondLst>
                              <p:cond delay="0"/>
                            </p:stCondLst>
                            <p:childTnLst>
                              <p:par>
                                <p:cTn id="77" presetID="10" presetClass="entr" presetSubtype="0" fill="hold" nodeType="clickEffect">
                                  <p:stCondLst>
                                    <p:cond delay="0"/>
                                  </p:stCondLst>
                                  <p:childTnLst>
                                    <p:set>
                                      <p:cBhvr>
                                        <p:cTn id="78" dur="1" fill="hold">
                                          <p:stCondLst>
                                            <p:cond delay="0"/>
                                          </p:stCondLst>
                                        </p:cTn>
                                        <p:tgtEl>
                                          <p:spTgt spid="87062"/>
                                        </p:tgtEl>
                                        <p:attrNameLst>
                                          <p:attrName>style.visibility</p:attrName>
                                        </p:attrNameLst>
                                      </p:cBhvr>
                                      <p:to>
                                        <p:strVal val="visible"/>
                                      </p:to>
                                    </p:set>
                                    <p:animEffect transition="in" filter="fade">
                                      <p:cBhvr>
                                        <p:cTn id="79" dur="1000"/>
                                        <p:tgtEl>
                                          <p:spTgt spid="87062"/>
                                        </p:tgtEl>
                                      </p:cBhvr>
                                    </p:animEffect>
                                  </p:childTnLst>
                                </p:cTn>
                              </p:par>
                              <p:par>
                                <p:cTn id="80" presetID="10" presetClass="entr" presetSubtype="0" fill="hold" grpId="1" nodeType="withEffect">
                                  <p:stCondLst>
                                    <p:cond delay="0"/>
                                  </p:stCondLst>
                                  <p:childTnLst>
                                    <p:set>
                                      <p:cBhvr>
                                        <p:cTn id="81" dur="1" fill="hold">
                                          <p:stCondLst>
                                            <p:cond delay="0"/>
                                          </p:stCondLst>
                                        </p:cTn>
                                        <p:tgtEl>
                                          <p:spTgt spid="87071"/>
                                        </p:tgtEl>
                                        <p:attrNameLst>
                                          <p:attrName>style.visibility</p:attrName>
                                        </p:attrNameLst>
                                      </p:cBhvr>
                                      <p:to>
                                        <p:strVal val="visible"/>
                                      </p:to>
                                    </p:set>
                                    <p:animEffect transition="in" filter="fade">
                                      <p:cBhvr>
                                        <p:cTn id="82" dur="1000"/>
                                        <p:tgtEl>
                                          <p:spTgt spid="87071"/>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87064"/>
                                        </p:tgtEl>
                                        <p:attrNameLst>
                                          <p:attrName>style.visibility</p:attrName>
                                        </p:attrNameLst>
                                      </p:cBhvr>
                                      <p:to>
                                        <p:strVal val="visible"/>
                                      </p:to>
                                    </p:set>
                                    <p:animEffect transition="in" filter="fade">
                                      <p:cBhvr>
                                        <p:cTn id="85" dur="1000"/>
                                        <p:tgtEl>
                                          <p:spTgt spid="87064"/>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87066"/>
                                        </p:tgtEl>
                                        <p:attrNameLst>
                                          <p:attrName>style.visibility</p:attrName>
                                        </p:attrNameLst>
                                      </p:cBhvr>
                                      <p:to>
                                        <p:strVal val="visible"/>
                                      </p:to>
                                    </p:set>
                                    <p:animEffect transition="in" filter="fade">
                                      <p:cBhvr>
                                        <p:cTn id="88" dur="1000"/>
                                        <p:tgtEl>
                                          <p:spTgt spid="87066"/>
                                        </p:tgtEl>
                                      </p:cBhvr>
                                    </p:animEffect>
                                  </p:childTnLst>
                                </p:cTn>
                              </p:par>
                              <p:par>
                                <p:cTn id="89" presetID="10" presetClass="entr" presetSubtype="0" fill="hold" grpId="1" nodeType="withEffect">
                                  <p:stCondLst>
                                    <p:cond delay="0"/>
                                  </p:stCondLst>
                                  <p:childTnLst>
                                    <p:set>
                                      <p:cBhvr>
                                        <p:cTn id="90" dur="1" fill="hold">
                                          <p:stCondLst>
                                            <p:cond delay="0"/>
                                          </p:stCondLst>
                                        </p:cTn>
                                        <p:tgtEl>
                                          <p:spTgt spid="87067"/>
                                        </p:tgtEl>
                                        <p:attrNameLst>
                                          <p:attrName>style.visibility</p:attrName>
                                        </p:attrNameLst>
                                      </p:cBhvr>
                                      <p:to>
                                        <p:strVal val="visible"/>
                                      </p:to>
                                    </p:set>
                                    <p:animEffect transition="in" filter="fade">
                                      <p:cBhvr>
                                        <p:cTn id="91" dur="1000"/>
                                        <p:tgtEl>
                                          <p:spTgt spid="87067"/>
                                        </p:tgtEl>
                                      </p:cBhvr>
                                    </p:animEffect>
                                  </p:childTnLst>
                                </p:cTn>
                              </p:par>
                              <p:par>
                                <p:cTn id="92" presetID="10" presetClass="entr" presetSubtype="0" fill="hold" grpId="1" nodeType="withEffect">
                                  <p:stCondLst>
                                    <p:cond delay="0"/>
                                  </p:stCondLst>
                                  <p:childTnLst>
                                    <p:set>
                                      <p:cBhvr>
                                        <p:cTn id="93" dur="1" fill="hold">
                                          <p:stCondLst>
                                            <p:cond delay="0"/>
                                          </p:stCondLst>
                                        </p:cTn>
                                        <p:tgtEl>
                                          <p:spTgt spid="87068"/>
                                        </p:tgtEl>
                                        <p:attrNameLst>
                                          <p:attrName>style.visibility</p:attrName>
                                        </p:attrNameLst>
                                      </p:cBhvr>
                                      <p:to>
                                        <p:strVal val="visible"/>
                                      </p:to>
                                    </p:set>
                                    <p:animEffect transition="in" filter="fade">
                                      <p:cBhvr>
                                        <p:cTn id="94" dur="1000"/>
                                        <p:tgtEl>
                                          <p:spTgt spid="87068"/>
                                        </p:tgtEl>
                                      </p:cBhvr>
                                    </p:animEffect>
                                  </p:childTnLst>
                                </p:cTn>
                              </p:par>
                              <p:par>
                                <p:cTn id="95" presetID="10" presetClass="entr" presetSubtype="0" fill="hold" grpId="1" nodeType="withEffect">
                                  <p:stCondLst>
                                    <p:cond delay="0"/>
                                  </p:stCondLst>
                                  <p:childTnLst>
                                    <p:set>
                                      <p:cBhvr>
                                        <p:cTn id="96" dur="1" fill="hold">
                                          <p:stCondLst>
                                            <p:cond delay="0"/>
                                          </p:stCondLst>
                                        </p:cTn>
                                        <p:tgtEl>
                                          <p:spTgt spid="87069"/>
                                        </p:tgtEl>
                                        <p:attrNameLst>
                                          <p:attrName>style.visibility</p:attrName>
                                        </p:attrNameLst>
                                      </p:cBhvr>
                                      <p:to>
                                        <p:strVal val="visible"/>
                                      </p:to>
                                    </p:set>
                                    <p:animEffect transition="in" filter="fade">
                                      <p:cBhvr>
                                        <p:cTn id="97" dur="1000"/>
                                        <p:tgtEl>
                                          <p:spTgt spid="87069"/>
                                        </p:tgtEl>
                                      </p:cBhvr>
                                    </p:animEffect>
                                  </p:childTnLst>
                                </p:cTn>
                              </p:par>
                              <p:par>
                                <p:cTn id="98" presetID="10" presetClass="entr" presetSubtype="0" fill="hold" grpId="1" nodeType="withEffect">
                                  <p:stCondLst>
                                    <p:cond delay="0"/>
                                  </p:stCondLst>
                                  <p:childTnLst>
                                    <p:set>
                                      <p:cBhvr>
                                        <p:cTn id="99" dur="1" fill="hold">
                                          <p:stCondLst>
                                            <p:cond delay="0"/>
                                          </p:stCondLst>
                                        </p:cTn>
                                        <p:tgtEl>
                                          <p:spTgt spid="87070"/>
                                        </p:tgtEl>
                                        <p:attrNameLst>
                                          <p:attrName>style.visibility</p:attrName>
                                        </p:attrNameLst>
                                      </p:cBhvr>
                                      <p:to>
                                        <p:strVal val="visible"/>
                                      </p:to>
                                    </p:set>
                                    <p:animEffect transition="in" filter="fade">
                                      <p:cBhvr>
                                        <p:cTn id="100" dur="1000"/>
                                        <p:tgtEl>
                                          <p:spTgt spid="870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4" grpId="0" build="allAtOnce"/>
      <p:bldP spid="87045" grpId="0" build="allAtOnce"/>
      <p:bldP spid="87049" grpId="0" animBg="1"/>
      <p:bldP spid="87050" grpId="0"/>
      <p:bldP spid="87051" grpId="0"/>
      <p:bldP spid="87052" grpId="0" build="allAtOnce"/>
      <p:bldP spid="87054" grpId="0"/>
      <p:bldP spid="87056" grpId="0" animBg="1"/>
      <p:bldP spid="87057" grpId="0" animBg="1"/>
      <p:bldP spid="87058" grpId="0" animBg="1"/>
      <p:bldP spid="87059" grpId="0"/>
      <p:bldP spid="87060" grpId="0"/>
      <p:bldP spid="87061" grpId="0" build="allAtOnce"/>
      <p:bldP spid="87064" grpId="0"/>
      <p:bldP spid="87066" grpId="0"/>
      <p:bldP spid="87067" grpId="0" animBg="1"/>
      <p:bldP spid="87067" grpId="1" animBg="1"/>
      <p:bldP spid="87068" grpId="0" animBg="1"/>
      <p:bldP spid="87068" grpId="1" animBg="1"/>
      <p:bldP spid="87069" grpId="0"/>
      <p:bldP spid="87069" grpId="1"/>
      <p:bldP spid="87070" grpId="0"/>
      <p:bldP spid="87070" grpId="1"/>
      <p:bldP spid="87071" grpId="0"/>
      <p:bldP spid="87071" grpId="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olo 1"/>
          <p:cNvSpPr>
            <a:spLocks noGrp="1"/>
          </p:cNvSpPr>
          <p:nvPr>
            <p:ph type="ctrTitle" idx="4294967295"/>
          </p:nvPr>
        </p:nvSpPr>
        <p:spPr>
          <a:xfrm>
            <a:off x="250825" y="44450"/>
            <a:ext cx="8713788" cy="727075"/>
          </a:xfrm>
        </p:spPr>
        <p:txBody>
          <a:bodyPr/>
          <a:lstStyle/>
          <a:p>
            <a:pPr eaLnBrk="1" hangingPunct="1"/>
            <a:r>
              <a:rPr lang="it-IT" sz="4000" b="1" smtClean="0">
                <a:latin typeface="Comic Sans MS" pitchFamily="66" charset="0"/>
              </a:rPr>
              <a:t>Rilievi ed Indagini conoscitive</a:t>
            </a:r>
          </a:p>
        </p:txBody>
      </p:sp>
      <p:sp>
        <p:nvSpPr>
          <p:cNvPr id="36867" name="Sottotitolo 2"/>
          <p:cNvSpPr>
            <a:spLocks noGrp="1"/>
          </p:cNvSpPr>
          <p:nvPr>
            <p:ph type="subTitle" idx="4294967295"/>
          </p:nvPr>
        </p:nvSpPr>
        <p:spPr>
          <a:xfrm>
            <a:off x="336550" y="644525"/>
            <a:ext cx="8501063" cy="681038"/>
          </a:xfrm>
        </p:spPr>
        <p:txBody>
          <a:bodyPr/>
          <a:lstStyle/>
          <a:p>
            <a:pPr marL="0" indent="0" algn="ctr" eaLnBrk="1" hangingPunct="1">
              <a:buFont typeface="Arial" charset="0"/>
              <a:buNone/>
            </a:pPr>
            <a:r>
              <a:rPr lang="it-IT" sz="2400" smtClean="0">
                <a:latin typeface="Comic Sans MS" pitchFamily="66" charset="0"/>
              </a:rPr>
              <a:t>Calcestruzzo: indagini parzialmente distruttive </a:t>
            </a:r>
          </a:p>
        </p:txBody>
      </p:sp>
      <p:sp>
        <p:nvSpPr>
          <p:cNvPr id="88068" name="Rectangle 4"/>
          <p:cNvSpPr>
            <a:spLocks noChangeArrowheads="1"/>
          </p:cNvSpPr>
          <p:nvPr/>
        </p:nvSpPr>
        <p:spPr bwMode="auto">
          <a:xfrm>
            <a:off x="77788" y="1152525"/>
            <a:ext cx="896461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it-IT" sz="1600">
                <a:latin typeface="Comic Sans MS" pitchFamily="66" charset="0"/>
              </a:rPr>
              <a:t>- Dalla </a:t>
            </a:r>
            <a:r>
              <a:rPr lang="it-IT" sz="1600" b="1">
                <a:latin typeface="Comic Sans MS" pitchFamily="66" charset="0"/>
              </a:rPr>
              <a:t>letteratura scientifica</a:t>
            </a:r>
            <a:r>
              <a:rPr lang="it-IT" sz="1600">
                <a:latin typeface="Comic Sans MS" pitchFamily="66" charset="0"/>
              </a:rPr>
              <a:t> si desumono pure altre formulazioni</a:t>
            </a:r>
          </a:p>
        </p:txBody>
      </p:sp>
      <p:sp>
        <p:nvSpPr>
          <p:cNvPr id="88070" name="Rectangle 6"/>
          <p:cNvSpPr>
            <a:spLocks noChangeArrowheads="1"/>
          </p:cNvSpPr>
          <p:nvPr/>
        </p:nvSpPr>
        <p:spPr bwMode="auto">
          <a:xfrm>
            <a:off x="0" y="1628775"/>
            <a:ext cx="3419475"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r>
              <a:rPr lang="it-IT" sz="1200" b="1">
                <a:latin typeface="Comic Sans MS" pitchFamily="66" charset="0"/>
              </a:rPr>
              <a:t>N. Augenti</a:t>
            </a:r>
            <a:r>
              <a:rPr lang="it-IT" sz="1200">
                <a:latin typeface="Comic Sans MS" pitchFamily="66" charset="0"/>
              </a:rPr>
              <a:t>, “La Resistenza dei Calcestruzzi negli Edifici Esistenti”, Atti del Convegno Internazionale “Crolli e Affidabilità delle Strutture”, Napoli, 2003.</a:t>
            </a:r>
          </a:p>
        </p:txBody>
      </p:sp>
      <p:sp>
        <p:nvSpPr>
          <p:cNvPr id="88076" name="Text Box 12"/>
          <p:cNvSpPr txBox="1">
            <a:spLocks noChangeArrowheads="1"/>
          </p:cNvSpPr>
          <p:nvPr/>
        </p:nvSpPr>
        <p:spPr bwMode="auto">
          <a:xfrm>
            <a:off x="3563938" y="1484313"/>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b="1">
                <a:solidFill>
                  <a:srgbClr val="FF0000"/>
                </a:solidFill>
                <a:latin typeface="Comic Sans MS" pitchFamily="66" charset="0"/>
              </a:rPr>
              <a:t>D</a:t>
            </a:r>
          </a:p>
        </p:txBody>
      </p:sp>
      <p:graphicFrame>
        <p:nvGraphicFramePr>
          <p:cNvPr id="88077" name="Object 13"/>
          <p:cNvGraphicFramePr>
            <a:graphicFrameLocks noChangeAspect="1"/>
          </p:cNvGraphicFramePr>
          <p:nvPr/>
        </p:nvGraphicFramePr>
        <p:xfrm>
          <a:off x="3946525" y="1700213"/>
          <a:ext cx="1633538" cy="695325"/>
        </p:xfrm>
        <a:graphic>
          <a:graphicData uri="http://schemas.openxmlformats.org/presentationml/2006/ole">
            <mc:AlternateContent xmlns:mc="http://schemas.openxmlformats.org/markup-compatibility/2006">
              <mc:Choice xmlns:v="urn:schemas-microsoft-com:vml" Requires="v">
                <p:oleObj spid="_x0000_s36938" name="Equation" r:id="rId3" imgW="977900" imgH="419100" progId="Equation.DSMT4">
                  <p:embed/>
                </p:oleObj>
              </mc:Choice>
              <mc:Fallback>
                <p:oleObj name="Equation" r:id="rId3" imgW="977900" imgH="419100" progId="Equation.DSMT4">
                  <p:embed/>
                  <p:pic>
                    <p:nvPicPr>
                      <p:cNvPr id="0" name="Object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46525" y="1700213"/>
                        <a:ext cx="1633538" cy="69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8079" name="AutoShape 15"/>
          <p:cNvSpPr>
            <a:spLocks noChangeArrowheads="1"/>
          </p:cNvSpPr>
          <p:nvPr/>
        </p:nvSpPr>
        <p:spPr bwMode="auto">
          <a:xfrm rot="5400000">
            <a:off x="7379494" y="1413669"/>
            <a:ext cx="215900" cy="503238"/>
          </a:xfrm>
          <a:prstGeom prst="can">
            <a:avLst>
              <a:gd name="adj" fmla="val 58272"/>
            </a:avLst>
          </a:prstGeom>
          <a:solidFill>
            <a:srgbClr val="969696"/>
          </a:solidFill>
          <a:ln w="9525">
            <a:solidFill>
              <a:schemeClr val="tx1"/>
            </a:solidFill>
            <a:round/>
            <a:headEnd/>
            <a:tailEnd/>
          </a:ln>
        </p:spPr>
        <p:txBody>
          <a:bodyPr wrap="none" anchor="ctr"/>
          <a:lstStyle/>
          <a:p>
            <a:endParaRPr lang="it-IT"/>
          </a:p>
        </p:txBody>
      </p:sp>
      <p:sp>
        <p:nvSpPr>
          <p:cNvPr id="88080" name="Text Box 16"/>
          <p:cNvSpPr txBox="1">
            <a:spLocks noChangeArrowheads="1"/>
          </p:cNvSpPr>
          <p:nvPr/>
        </p:nvSpPr>
        <p:spPr bwMode="auto">
          <a:xfrm>
            <a:off x="6208713" y="2036763"/>
            <a:ext cx="217646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sz="1600" b="1">
                <a:latin typeface="Comic Sans MS" pitchFamily="66" charset="0"/>
              </a:rPr>
              <a:t>c=c(h/d)=0.92-1.00</a:t>
            </a:r>
          </a:p>
        </p:txBody>
      </p:sp>
      <p:sp>
        <p:nvSpPr>
          <p:cNvPr id="88081" name="Rectangle 17"/>
          <p:cNvSpPr>
            <a:spLocks noChangeArrowheads="1"/>
          </p:cNvSpPr>
          <p:nvPr/>
        </p:nvSpPr>
        <p:spPr bwMode="auto">
          <a:xfrm>
            <a:off x="84138" y="2635250"/>
            <a:ext cx="896461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it-IT" sz="1600">
                <a:latin typeface="Comic Sans MS" pitchFamily="66" charset="0"/>
              </a:rPr>
              <a:t>- Dalla </a:t>
            </a:r>
            <a:r>
              <a:rPr lang="it-IT" sz="1600" b="1">
                <a:latin typeface="Comic Sans MS" pitchFamily="66" charset="0"/>
              </a:rPr>
              <a:t>letteratura scientifica</a:t>
            </a:r>
            <a:r>
              <a:rPr lang="it-IT" sz="1600">
                <a:latin typeface="Comic Sans MS" pitchFamily="66" charset="0"/>
              </a:rPr>
              <a:t> si desumono pure altre formulazioni</a:t>
            </a:r>
          </a:p>
        </p:txBody>
      </p:sp>
      <p:sp>
        <p:nvSpPr>
          <p:cNvPr id="88083" name="Text Box 19"/>
          <p:cNvSpPr txBox="1">
            <a:spLocks noChangeArrowheads="1"/>
          </p:cNvSpPr>
          <p:nvPr/>
        </p:nvSpPr>
        <p:spPr bwMode="auto">
          <a:xfrm>
            <a:off x="3570288" y="2967038"/>
            <a:ext cx="3270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b="1">
                <a:solidFill>
                  <a:srgbClr val="FF0000"/>
                </a:solidFill>
                <a:latin typeface="Comic Sans MS" pitchFamily="66" charset="0"/>
              </a:rPr>
              <a:t>E</a:t>
            </a:r>
          </a:p>
        </p:txBody>
      </p:sp>
      <p:sp>
        <p:nvSpPr>
          <p:cNvPr id="88086" name="Text Box 22"/>
          <p:cNvSpPr txBox="1">
            <a:spLocks noChangeArrowheads="1"/>
          </p:cNvSpPr>
          <p:nvPr/>
        </p:nvSpPr>
        <p:spPr bwMode="auto">
          <a:xfrm>
            <a:off x="7380288" y="3429000"/>
            <a:ext cx="6985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sz="1600" b="1">
                <a:latin typeface="Comic Sans MS" pitchFamily="66" charset="0"/>
              </a:rPr>
              <a:t>k</a:t>
            </a:r>
            <a:r>
              <a:rPr lang="it-IT" sz="1600" b="1" baseline="-25000">
                <a:latin typeface="Comic Sans MS" pitchFamily="66" charset="0"/>
              </a:rPr>
              <a:t>3</a:t>
            </a:r>
            <a:r>
              <a:rPr lang="it-IT" sz="1600" b="1">
                <a:latin typeface="Comic Sans MS" pitchFamily="66" charset="0"/>
              </a:rPr>
              <a:t>=k</a:t>
            </a:r>
            <a:r>
              <a:rPr lang="it-IT" sz="1600" b="1" baseline="-25000">
                <a:latin typeface="Comic Sans MS" pitchFamily="66" charset="0"/>
              </a:rPr>
              <a:t>2</a:t>
            </a:r>
          </a:p>
        </p:txBody>
      </p:sp>
      <p:sp>
        <p:nvSpPr>
          <p:cNvPr id="36877" name="Rectangle 24"/>
          <p:cNvSpPr>
            <a:spLocks noChangeArrowheads="1"/>
          </p:cNvSpPr>
          <p:nvPr/>
        </p:nvSpPr>
        <p:spPr bwMode="auto">
          <a:xfrm>
            <a:off x="0" y="297180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it-IT"/>
          </a:p>
        </p:txBody>
      </p:sp>
      <p:graphicFrame>
        <p:nvGraphicFramePr>
          <p:cNvPr id="36878" name="Object 23"/>
          <p:cNvGraphicFramePr>
            <a:graphicFrameLocks noChangeAspect="1"/>
          </p:cNvGraphicFramePr>
          <p:nvPr/>
        </p:nvGraphicFramePr>
        <p:xfrm>
          <a:off x="3419475" y="3068638"/>
          <a:ext cx="2159000" cy="976312"/>
        </p:xfrm>
        <a:graphic>
          <a:graphicData uri="http://schemas.openxmlformats.org/presentationml/2006/ole">
            <mc:AlternateContent xmlns:mc="http://schemas.openxmlformats.org/markup-compatibility/2006">
              <mc:Choice xmlns:v="urn:schemas-microsoft-com:vml" Requires="v">
                <p:oleObj spid="_x0000_s36939" name="Equation" r:id="rId5" imgW="1676400" imgH="762000" progId="Equation.DSMT4">
                  <p:embed/>
                </p:oleObj>
              </mc:Choice>
              <mc:Fallback>
                <p:oleObj name="Equation" r:id="rId5" imgW="1676400" imgH="762000" progId="Equation.DSMT4">
                  <p:embed/>
                  <p:pic>
                    <p:nvPicPr>
                      <p:cNvPr id="0" name="Object 2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19475" y="3068638"/>
                        <a:ext cx="2159000" cy="976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8089" name="Rectangle 25"/>
          <p:cNvSpPr>
            <a:spLocks noChangeArrowheads="1"/>
          </p:cNvSpPr>
          <p:nvPr/>
        </p:nvSpPr>
        <p:spPr bwMode="auto">
          <a:xfrm>
            <a:off x="-7938" y="3363913"/>
            <a:ext cx="3419476"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r>
              <a:rPr lang="it-IT" sz="1200" b="1">
                <a:latin typeface="Comic Sans MS" pitchFamily="66" charset="0"/>
              </a:rPr>
              <a:t>B. Barbarito</a:t>
            </a:r>
            <a:r>
              <a:rPr lang="it-IT" sz="1200">
                <a:latin typeface="Comic Sans MS" pitchFamily="66" charset="0"/>
              </a:rPr>
              <a:t>, “Collaudo e Risanamento delle Strutture”, UTET, Torino, 1993..</a:t>
            </a:r>
          </a:p>
        </p:txBody>
      </p:sp>
      <p:sp>
        <p:nvSpPr>
          <p:cNvPr id="88090" name="Rectangle 26"/>
          <p:cNvSpPr>
            <a:spLocks noChangeArrowheads="1"/>
          </p:cNvSpPr>
          <p:nvPr/>
        </p:nvSpPr>
        <p:spPr bwMode="auto">
          <a:xfrm>
            <a:off x="84138" y="4467225"/>
            <a:ext cx="896461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it-IT" sz="1600">
                <a:latin typeface="Comic Sans MS" pitchFamily="66" charset="0"/>
              </a:rPr>
              <a:t>- </a:t>
            </a:r>
            <a:r>
              <a:rPr lang="it-IT" sz="1600" b="1">
                <a:latin typeface="Comic Sans MS" pitchFamily="66" charset="0"/>
              </a:rPr>
              <a:t>A.C.I. 214.4R-03 (2003)</a:t>
            </a:r>
            <a:r>
              <a:rPr lang="it-IT" sz="1600">
                <a:latin typeface="Comic Sans MS" pitchFamily="66" charset="0"/>
              </a:rPr>
              <a:t> </a:t>
            </a:r>
          </a:p>
        </p:txBody>
      </p:sp>
      <p:sp>
        <p:nvSpPr>
          <p:cNvPr id="88091" name="Text Box 27"/>
          <p:cNvSpPr txBox="1">
            <a:spLocks noChangeArrowheads="1"/>
          </p:cNvSpPr>
          <p:nvPr/>
        </p:nvSpPr>
        <p:spPr bwMode="auto">
          <a:xfrm>
            <a:off x="539750" y="4799013"/>
            <a:ext cx="3222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b="1">
                <a:solidFill>
                  <a:srgbClr val="FF0000"/>
                </a:solidFill>
                <a:latin typeface="Comic Sans MS" pitchFamily="66" charset="0"/>
              </a:rPr>
              <a:t>F</a:t>
            </a:r>
          </a:p>
        </p:txBody>
      </p:sp>
      <p:sp>
        <p:nvSpPr>
          <p:cNvPr id="36882" name="Rectangle 29"/>
          <p:cNvSpPr>
            <a:spLocks noChangeArrowheads="1"/>
          </p:cNvSpPr>
          <p:nvPr/>
        </p:nvSpPr>
        <p:spPr bwMode="auto">
          <a:xfrm>
            <a:off x="0" y="4803775"/>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it-IT"/>
          </a:p>
        </p:txBody>
      </p:sp>
      <p:sp>
        <p:nvSpPr>
          <p:cNvPr id="36883" name="Rectangle 33"/>
          <p:cNvSpPr>
            <a:spLocks noChangeArrowheads="1"/>
          </p:cNvSpPr>
          <p:nvPr/>
        </p:nvSpPr>
        <p:spPr bwMode="auto">
          <a:xfrm>
            <a:off x="0" y="329565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it-IT"/>
          </a:p>
        </p:txBody>
      </p:sp>
      <p:graphicFrame>
        <p:nvGraphicFramePr>
          <p:cNvPr id="36884" name="Object 32"/>
          <p:cNvGraphicFramePr>
            <a:graphicFrameLocks noChangeAspect="1"/>
          </p:cNvGraphicFramePr>
          <p:nvPr/>
        </p:nvGraphicFramePr>
        <p:xfrm>
          <a:off x="1476375" y="5445125"/>
          <a:ext cx="2663825" cy="415925"/>
        </p:xfrm>
        <a:graphic>
          <a:graphicData uri="http://schemas.openxmlformats.org/presentationml/2006/ole">
            <mc:AlternateContent xmlns:mc="http://schemas.openxmlformats.org/markup-compatibility/2006">
              <mc:Choice xmlns:v="urn:schemas-microsoft-com:vml" Requires="v">
                <p:oleObj spid="_x0000_s36940" name="Equation" r:id="rId7" imgW="1536700" imgH="241300" progId="Equation.DSMT4">
                  <p:embed/>
                </p:oleObj>
              </mc:Choice>
              <mc:Fallback>
                <p:oleObj name="Equation" r:id="rId7" imgW="1536700" imgH="241300" progId="Equation.DSMT4">
                  <p:embed/>
                  <p:pic>
                    <p:nvPicPr>
                      <p:cNvPr id="0" name="Object 3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476375" y="5445125"/>
                        <a:ext cx="2663825"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88098" name="Picture 34" descr="http://www.buildup.it/Documents/Portal/News/StudiRicerche/NR-2005/NR2005-005/NRF2005-005-003.jpg"/>
          <p:cNvPicPr>
            <a:picLocks noChangeAspect="1" noChangeArrowheads="1"/>
          </p:cNvPicPr>
          <p:nvPr/>
        </p:nvPicPr>
        <p:blipFill>
          <a:blip r:embed="rId9" r:link="rId10">
            <a:extLst>
              <a:ext uri="{28A0092B-C50C-407E-A947-70E740481C1C}">
                <a14:useLocalDpi xmlns:a14="http://schemas.microsoft.com/office/drawing/2010/main" val="0"/>
              </a:ext>
            </a:extLst>
          </a:blip>
          <a:srcRect/>
          <a:stretch>
            <a:fillRect/>
          </a:stretch>
        </p:blipFill>
        <p:spPr bwMode="auto">
          <a:xfrm>
            <a:off x="5588000" y="2636838"/>
            <a:ext cx="3556000" cy="422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8099" name="Rectangle 35"/>
          <p:cNvSpPr>
            <a:spLocks noChangeArrowheads="1"/>
          </p:cNvSpPr>
          <p:nvPr/>
        </p:nvSpPr>
        <p:spPr bwMode="auto">
          <a:xfrm>
            <a:off x="0" y="6521450"/>
            <a:ext cx="8429625" cy="3365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it-IT" sz="1600">
                <a:latin typeface="Comic Sans MS" pitchFamily="66" charset="0"/>
                <a:hlinkClick r:id="rId11"/>
              </a:rPr>
              <a:t>http://www.buildup.it/Portal/index.asp?location=&amp;section=&amp;objCode=24497&amp;template</a:t>
            </a:r>
            <a:r>
              <a:rPr lang="it-IT" sz="1600">
                <a:latin typeface="Comic Sans MS" pitchFamily="66" charset="0"/>
              </a:rPr>
              <a: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8068"/>
                                        </p:tgtEl>
                                        <p:attrNameLst>
                                          <p:attrName>style.visibility</p:attrName>
                                        </p:attrNameLst>
                                      </p:cBhvr>
                                      <p:to>
                                        <p:strVal val="visible"/>
                                      </p:to>
                                    </p:set>
                                    <p:animEffect transition="in" filter="fade">
                                      <p:cBhvr>
                                        <p:cTn id="7" dur="1000"/>
                                        <p:tgtEl>
                                          <p:spTgt spid="8806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8070"/>
                                        </p:tgtEl>
                                        <p:attrNameLst>
                                          <p:attrName>style.visibility</p:attrName>
                                        </p:attrNameLst>
                                      </p:cBhvr>
                                      <p:to>
                                        <p:strVal val="visible"/>
                                      </p:to>
                                    </p:set>
                                    <p:animEffect transition="in" filter="fade">
                                      <p:cBhvr>
                                        <p:cTn id="10" dur="1000"/>
                                        <p:tgtEl>
                                          <p:spTgt spid="8807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8076"/>
                                        </p:tgtEl>
                                        <p:attrNameLst>
                                          <p:attrName>style.visibility</p:attrName>
                                        </p:attrNameLst>
                                      </p:cBhvr>
                                      <p:to>
                                        <p:strVal val="visible"/>
                                      </p:to>
                                    </p:set>
                                    <p:animEffect transition="in" filter="fade">
                                      <p:cBhvr>
                                        <p:cTn id="13" dur="1000"/>
                                        <p:tgtEl>
                                          <p:spTgt spid="88076"/>
                                        </p:tgtEl>
                                      </p:cBhvr>
                                    </p:animEffect>
                                  </p:childTnLst>
                                </p:cTn>
                              </p:par>
                              <p:par>
                                <p:cTn id="14" presetID="10" presetClass="entr" presetSubtype="0" fill="hold" nodeType="withEffect">
                                  <p:stCondLst>
                                    <p:cond delay="0"/>
                                  </p:stCondLst>
                                  <p:childTnLst>
                                    <p:set>
                                      <p:cBhvr>
                                        <p:cTn id="15" dur="1" fill="hold">
                                          <p:stCondLst>
                                            <p:cond delay="0"/>
                                          </p:stCondLst>
                                        </p:cTn>
                                        <p:tgtEl>
                                          <p:spTgt spid="88077"/>
                                        </p:tgtEl>
                                        <p:attrNameLst>
                                          <p:attrName>style.visibility</p:attrName>
                                        </p:attrNameLst>
                                      </p:cBhvr>
                                      <p:to>
                                        <p:strVal val="visible"/>
                                      </p:to>
                                    </p:set>
                                    <p:animEffect transition="in" filter="fade">
                                      <p:cBhvr>
                                        <p:cTn id="16" dur="1000"/>
                                        <p:tgtEl>
                                          <p:spTgt spid="8807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88079"/>
                                        </p:tgtEl>
                                        <p:attrNameLst>
                                          <p:attrName>style.visibility</p:attrName>
                                        </p:attrNameLst>
                                      </p:cBhvr>
                                      <p:to>
                                        <p:strVal val="visible"/>
                                      </p:to>
                                    </p:set>
                                    <p:animEffect transition="in" filter="fade">
                                      <p:cBhvr>
                                        <p:cTn id="19" dur="1000"/>
                                        <p:tgtEl>
                                          <p:spTgt spid="8807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88080"/>
                                        </p:tgtEl>
                                        <p:attrNameLst>
                                          <p:attrName>style.visibility</p:attrName>
                                        </p:attrNameLst>
                                      </p:cBhvr>
                                      <p:to>
                                        <p:strVal val="visible"/>
                                      </p:to>
                                    </p:set>
                                    <p:animEffect transition="in" filter="fade">
                                      <p:cBhvr>
                                        <p:cTn id="22" dur="1000"/>
                                        <p:tgtEl>
                                          <p:spTgt spid="88080"/>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8081"/>
                                        </p:tgtEl>
                                        <p:attrNameLst>
                                          <p:attrName>style.visibility</p:attrName>
                                        </p:attrNameLst>
                                      </p:cBhvr>
                                      <p:to>
                                        <p:strVal val="visible"/>
                                      </p:to>
                                    </p:set>
                                    <p:animEffect transition="in" filter="fade">
                                      <p:cBhvr>
                                        <p:cTn id="27" dur="1000"/>
                                        <p:tgtEl>
                                          <p:spTgt spid="88081"/>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88083"/>
                                        </p:tgtEl>
                                        <p:attrNameLst>
                                          <p:attrName>style.visibility</p:attrName>
                                        </p:attrNameLst>
                                      </p:cBhvr>
                                      <p:to>
                                        <p:strVal val="visible"/>
                                      </p:to>
                                    </p:set>
                                    <p:animEffect transition="in" filter="fade">
                                      <p:cBhvr>
                                        <p:cTn id="30" dur="1000"/>
                                        <p:tgtEl>
                                          <p:spTgt spid="88083"/>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88086"/>
                                        </p:tgtEl>
                                        <p:attrNameLst>
                                          <p:attrName>style.visibility</p:attrName>
                                        </p:attrNameLst>
                                      </p:cBhvr>
                                      <p:to>
                                        <p:strVal val="visible"/>
                                      </p:to>
                                    </p:set>
                                    <p:animEffect transition="in" filter="fade">
                                      <p:cBhvr>
                                        <p:cTn id="33" dur="1000"/>
                                        <p:tgtEl>
                                          <p:spTgt spid="88086"/>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88089"/>
                                        </p:tgtEl>
                                        <p:attrNameLst>
                                          <p:attrName>style.visibility</p:attrName>
                                        </p:attrNameLst>
                                      </p:cBhvr>
                                      <p:to>
                                        <p:strVal val="visible"/>
                                      </p:to>
                                    </p:set>
                                    <p:animEffect transition="in" filter="fade">
                                      <p:cBhvr>
                                        <p:cTn id="36" dur="1000"/>
                                        <p:tgtEl>
                                          <p:spTgt spid="88089"/>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88090"/>
                                        </p:tgtEl>
                                        <p:attrNameLst>
                                          <p:attrName>style.visibility</p:attrName>
                                        </p:attrNameLst>
                                      </p:cBhvr>
                                      <p:to>
                                        <p:strVal val="visible"/>
                                      </p:to>
                                    </p:set>
                                    <p:animEffect transition="in" filter="fade">
                                      <p:cBhvr>
                                        <p:cTn id="41" dur="1000"/>
                                        <p:tgtEl>
                                          <p:spTgt spid="88090"/>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88091"/>
                                        </p:tgtEl>
                                        <p:attrNameLst>
                                          <p:attrName>style.visibility</p:attrName>
                                        </p:attrNameLst>
                                      </p:cBhvr>
                                      <p:to>
                                        <p:strVal val="visible"/>
                                      </p:to>
                                    </p:set>
                                    <p:animEffect transition="in" filter="fade">
                                      <p:cBhvr>
                                        <p:cTn id="44" dur="1000"/>
                                        <p:tgtEl>
                                          <p:spTgt spid="88091"/>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5" presetClass="entr" presetSubtype="10" fill="hold" nodeType="clickEffect">
                                  <p:stCondLst>
                                    <p:cond delay="0"/>
                                  </p:stCondLst>
                                  <p:childTnLst>
                                    <p:set>
                                      <p:cBhvr>
                                        <p:cTn id="48" dur="1" fill="hold">
                                          <p:stCondLst>
                                            <p:cond delay="0"/>
                                          </p:stCondLst>
                                        </p:cTn>
                                        <p:tgtEl>
                                          <p:spTgt spid="88098"/>
                                        </p:tgtEl>
                                        <p:attrNameLst>
                                          <p:attrName>style.visibility</p:attrName>
                                        </p:attrNameLst>
                                      </p:cBhvr>
                                      <p:to>
                                        <p:strVal val="visible"/>
                                      </p:to>
                                    </p:set>
                                    <p:animEffect transition="in" filter="checkerboard(across)">
                                      <p:cBhvr>
                                        <p:cTn id="49" dur="500"/>
                                        <p:tgtEl>
                                          <p:spTgt spid="88098"/>
                                        </p:tgtEl>
                                      </p:cBhvr>
                                    </p:animEffect>
                                  </p:childTnLst>
                                </p:cTn>
                              </p:par>
                            </p:childTnLst>
                          </p:cTn>
                        </p:par>
                      </p:childTnLst>
                    </p:cTn>
                  </p:par>
                  <p:par>
                    <p:cTn id="50" fill="hold" nodeType="clickPar">
                      <p:stCondLst>
                        <p:cond delay="indefinite"/>
                      </p:stCondLst>
                      <p:childTnLst>
                        <p:par>
                          <p:cTn id="51" fill="hold" nodeType="withGroup">
                            <p:stCondLst>
                              <p:cond delay="0"/>
                            </p:stCondLst>
                            <p:childTnLst>
                              <p:par>
                                <p:cTn id="52" presetID="7" presetClass="entr" presetSubtype="4" fill="hold" grpId="0" nodeType="clickEffect">
                                  <p:stCondLst>
                                    <p:cond delay="0"/>
                                  </p:stCondLst>
                                  <p:childTnLst>
                                    <p:set>
                                      <p:cBhvr>
                                        <p:cTn id="53" dur="1" fill="hold">
                                          <p:stCondLst>
                                            <p:cond delay="0"/>
                                          </p:stCondLst>
                                        </p:cTn>
                                        <p:tgtEl>
                                          <p:spTgt spid="88099"/>
                                        </p:tgtEl>
                                        <p:attrNameLst>
                                          <p:attrName>style.visibility</p:attrName>
                                        </p:attrNameLst>
                                      </p:cBhvr>
                                      <p:to>
                                        <p:strVal val="visible"/>
                                      </p:to>
                                    </p:set>
                                    <p:anim calcmode="lin" valueType="num">
                                      <p:cBhvr additive="base">
                                        <p:cTn id="54" dur="5000" fill="hold"/>
                                        <p:tgtEl>
                                          <p:spTgt spid="88099"/>
                                        </p:tgtEl>
                                        <p:attrNameLst>
                                          <p:attrName>ppt_x</p:attrName>
                                        </p:attrNameLst>
                                      </p:cBhvr>
                                      <p:tavLst>
                                        <p:tav tm="0">
                                          <p:val>
                                            <p:strVal val="#ppt_x"/>
                                          </p:val>
                                        </p:tav>
                                        <p:tav tm="100000">
                                          <p:val>
                                            <p:strVal val="#ppt_x"/>
                                          </p:val>
                                        </p:tav>
                                      </p:tavLst>
                                    </p:anim>
                                    <p:anim calcmode="lin" valueType="num">
                                      <p:cBhvr additive="base">
                                        <p:cTn id="55" dur="5000" fill="hold"/>
                                        <p:tgtEl>
                                          <p:spTgt spid="8809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068" grpId="0"/>
      <p:bldP spid="88070" grpId="0"/>
      <p:bldP spid="88076" grpId="0"/>
      <p:bldP spid="88079" grpId="0" animBg="1"/>
      <p:bldP spid="88080" grpId="0"/>
      <p:bldP spid="88081" grpId="0"/>
      <p:bldP spid="88083" grpId="0"/>
      <p:bldP spid="88086" grpId="0"/>
      <p:bldP spid="88089" grpId="0"/>
      <p:bldP spid="88090" grpId="0"/>
      <p:bldP spid="88091" grpId="0"/>
      <p:bldP spid="8809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415925"/>
            <a:ext cx="7772400" cy="727075"/>
          </a:xfrm>
        </p:spPr>
        <p:txBody>
          <a:bodyPr rtlCol="0">
            <a:normAutofit fontScale="90000"/>
          </a:bodyPr>
          <a:lstStyle/>
          <a:p>
            <a:pPr eaLnBrk="1" fontAlgn="auto" hangingPunct="1">
              <a:spcAft>
                <a:spcPts val="0"/>
              </a:spcAft>
              <a:defRPr/>
            </a:pPr>
            <a:r>
              <a:rPr lang="it-IT" b="1" dirty="0" smtClean="0">
                <a:solidFill>
                  <a:srgbClr val="0070C0"/>
                </a:solidFill>
                <a:latin typeface="Comic Sans MS" pitchFamily="66" charset="0"/>
              </a:rPr>
              <a:t>Moduli</a:t>
            </a:r>
          </a:p>
        </p:txBody>
      </p:sp>
      <p:sp>
        <p:nvSpPr>
          <p:cNvPr id="2051" name="Sottotitolo 2"/>
          <p:cNvSpPr>
            <a:spLocks noGrp="1"/>
          </p:cNvSpPr>
          <p:nvPr>
            <p:ph type="subTitle" idx="1"/>
          </p:nvPr>
        </p:nvSpPr>
        <p:spPr>
          <a:xfrm>
            <a:off x="0" y="1341438"/>
            <a:ext cx="9144000" cy="4038600"/>
          </a:xfrm>
        </p:spPr>
        <p:txBody>
          <a:bodyPr/>
          <a:lstStyle/>
          <a:p>
            <a:pPr eaLnBrk="1" hangingPunct="1">
              <a:lnSpc>
                <a:spcPct val="140000"/>
              </a:lnSpc>
            </a:pPr>
            <a:r>
              <a:rPr lang="it-IT" b="1" dirty="0" smtClean="0">
                <a:solidFill>
                  <a:srgbClr val="0070C0"/>
                </a:solidFill>
                <a:latin typeface="Comic Sans MS" pitchFamily="66" charset="0"/>
              </a:rPr>
              <a:t>1. Definizioni e indagini sull’esistente</a:t>
            </a:r>
          </a:p>
          <a:p>
            <a:pPr eaLnBrk="1" hangingPunct="1">
              <a:lnSpc>
                <a:spcPct val="140000"/>
              </a:lnSpc>
            </a:pPr>
            <a:r>
              <a:rPr lang="it-IT" dirty="0" smtClean="0">
                <a:solidFill>
                  <a:srgbClr val="0070C0"/>
                </a:solidFill>
                <a:latin typeface="Comic Sans MS" pitchFamily="66" charset="0"/>
              </a:rPr>
              <a:t>2. Modelli di capacità </a:t>
            </a:r>
            <a:r>
              <a:rPr lang="it-IT" smtClean="0">
                <a:solidFill>
                  <a:srgbClr val="0070C0"/>
                </a:solidFill>
                <a:latin typeface="Comic Sans MS" pitchFamily="66" charset="0"/>
              </a:rPr>
              <a:t>per elementi in </a:t>
            </a:r>
            <a:r>
              <a:rPr lang="it-IT" dirty="0" smtClean="0">
                <a:solidFill>
                  <a:srgbClr val="0070C0"/>
                </a:solidFill>
                <a:latin typeface="Comic Sans MS" pitchFamily="66" charset="0"/>
              </a:rPr>
              <a:t>c.a.</a:t>
            </a:r>
          </a:p>
          <a:p>
            <a:pPr eaLnBrk="1" hangingPunct="1">
              <a:lnSpc>
                <a:spcPct val="140000"/>
              </a:lnSpc>
            </a:pPr>
            <a:r>
              <a:rPr lang="it-IT" dirty="0" smtClean="0">
                <a:solidFill>
                  <a:srgbClr val="0070C0"/>
                </a:solidFill>
                <a:latin typeface="Comic Sans MS" pitchFamily="66" charset="0"/>
              </a:rPr>
              <a:t>3. Metodologie di analisi sismica di strutture</a:t>
            </a:r>
          </a:p>
          <a:p>
            <a:pPr eaLnBrk="1" hangingPunct="1">
              <a:lnSpc>
                <a:spcPct val="140000"/>
              </a:lnSpc>
            </a:pPr>
            <a:r>
              <a:rPr lang="it-IT" dirty="0" smtClean="0">
                <a:solidFill>
                  <a:srgbClr val="0070C0"/>
                </a:solidFill>
                <a:latin typeface="Comic Sans MS" pitchFamily="66" charset="0"/>
              </a:rPr>
              <a:t>4. Caso studio: una struttura ospedaliera</a:t>
            </a:r>
          </a:p>
          <a:p>
            <a:pPr eaLnBrk="1" hangingPunct="1">
              <a:lnSpc>
                <a:spcPct val="140000"/>
              </a:lnSpc>
            </a:pPr>
            <a:r>
              <a:rPr lang="it-IT" dirty="0" smtClean="0">
                <a:solidFill>
                  <a:srgbClr val="0070C0"/>
                </a:solidFill>
                <a:latin typeface="Comic Sans MS" pitchFamily="66" charset="0"/>
              </a:rPr>
              <a:t>5. </a:t>
            </a:r>
            <a:r>
              <a:rPr lang="it-IT" dirty="0">
                <a:solidFill>
                  <a:srgbClr val="0070C0"/>
                </a:solidFill>
                <a:latin typeface="Comic Sans MS" pitchFamily="66" charset="0"/>
              </a:rPr>
              <a:t>Caso studio: </a:t>
            </a:r>
            <a:r>
              <a:rPr lang="it-IT" dirty="0" smtClean="0">
                <a:solidFill>
                  <a:srgbClr val="0070C0"/>
                </a:solidFill>
                <a:latin typeface="Comic Sans MS" pitchFamily="66" charset="0"/>
              </a:rPr>
              <a:t>un edificio scolastico</a:t>
            </a:r>
          </a:p>
          <a:p>
            <a:pPr eaLnBrk="1" hangingPunct="1">
              <a:lnSpc>
                <a:spcPct val="140000"/>
              </a:lnSpc>
            </a:pPr>
            <a:endParaRPr lang="it-IT" dirty="0" smtClean="0">
              <a:solidFill>
                <a:srgbClr val="0070C0"/>
              </a:solidFill>
              <a:latin typeface="Comic Sans MS" pitchFamily="66" charset="0"/>
            </a:endParaRPr>
          </a:p>
          <a:p>
            <a:pPr eaLnBrk="1" hangingPunct="1">
              <a:lnSpc>
                <a:spcPct val="140000"/>
              </a:lnSpc>
            </a:pPr>
            <a:endParaRPr lang="it-IT" dirty="0" smtClean="0">
              <a:solidFill>
                <a:srgbClr val="0070C0"/>
              </a:solidFill>
              <a:latin typeface="Comic Sans MS" pitchFamily="66" charset="0"/>
            </a:endParaRPr>
          </a:p>
        </p:txBody>
      </p:sp>
    </p:spTree>
    <p:extLst>
      <p:ext uri="{BB962C8B-B14F-4D97-AF65-F5344CB8AC3E}">
        <p14:creationId xmlns:p14="http://schemas.microsoft.com/office/powerpoint/2010/main" val="222007322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olo 1"/>
          <p:cNvSpPr>
            <a:spLocks noGrp="1"/>
          </p:cNvSpPr>
          <p:nvPr>
            <p:ph type="ctrTitle" idx="4294967295"/>
          </p:nvPr>
        </p:nvSpPr>
        <p:spPr>
          <a:xfrm>
            <a:off x="250825" y="44450"/>
            <a:ext cx="8713788" cy="727075"/>
          </a:xfrm>
        </p:spPr>
        <p:txBody>
          <a:bodyPr/>
          <a:lstStyle/>
          <a:p>
            <a:pPr eaLnBrk="1" hangingPunct="1"/>
            <a:r>
              <a:rPr lang="it-IT" sz="4000" b="1" smtClean="0">
                <a:latin typeface="Comic Sans MS" pitchFamily="66" charset="0"/>
              </a:rPr>
              <a:t>Rilievi ed Indagini conoscitive</a:t>
            </a:r>
          </a:p>
        </p:txBody>
      </p:sp>
      <p:sp>
        <p:nvSpPr>
          <p:cNvPr id="37891" name="Sottotitolo 2"/>
          <p:cNvSpPr>
            <a:spLocks noGrp="1"/>
          </p:cNvSpPr>
          <p:nvPr>
            <p:ph type="subTitle" idx="4294967295"/>
          </p:nvPr>
        </p:nvSpPr>
        <p:spPr>
          <a:xfrm>
            <a:off x="336550" y="644525"/>
            <a:ext cx="8501063" cy="681038"/>
          </a:xfrm>
        </p:spPr>
        <p:txBody>
          <a:bodyPr/>
          <a:lstStyle/>
          <a:p>
            <a:pPr marL="0" indent="0" algn="ctr" eaLnBrk="1" hangingPunct="1">
              <a:buFont typeface="Arial" charset="0"/>
              <a:buNone/>
            </a:pPr>
            <a:r>
              <a:rPr lang="it-IT" sz="2400" smtClean="0">
                <a:latin typeface="Comic Sans MS" pitchFamily="66" charset="0"/>
              </a:rPr>
              <a:t>Indagini parzialmente distruttive - Confronti</a:t>
            </a:r>
          </a:p>
        </p:txBody>
      </p:sp>
      <p:pic>
        <p:nvPicPr>
          <p:cNvPr id="37892" name="Picture 29"/>
          <p:cNvPicPr>
            <a:picLocks noChangeAspect="1" noChangeArrowheads="1"/>
          </p:cNvPicPr>
          <p:nvPr/>
        </p:nvPicPr>
        <p:blipFill>
          <a:blip r:embed="rId2" cstate="print">
            <a:extLst>
              <a:ext uri="{28A0092B-C50C-407E-A947-70E740481C1C}">
                <a14:useLocalDpi xmlns:a14="http://schemas.microsoft.com/office/drawing/2010/main" val="0"/>
              </a:ext>
            </a:extLst>
          </a:blip>
          <a:srcRect r="43413" b="9801"/>
          <a:stretch>
            <a:fillRect/>
          </a:stretch>
        </p:blipFill>
        <p:spPr bwMode="auto">
          <a:xfrm>
            <a:off x="395288" y="1268413"/>
            <a:ext cx="4970462" cy="2670175"/>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37893" name="Rectangle 30"/>
          <p:cNvSpPr>
            <a:spLocks noChangeArrowheads="1"/>
          </p:cNvSpPr>
          <p:nvPr/>
        </p:nvSpPr>
        <p:spPr bwMode="auto">
          <a:xfrm>
            <a:off x="4543425" y="1628775"/>
            <a:ext cx="647700" cy="2232025"/>
          </a:xfrm>
          <a:prstGeom prst="rect">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it-IT"/>
          </a:p>
        </p:txBody>
      </p:sp>
      <p:sp>
        <p:nvSpPr>
          <p:cNvPr id="37894" name="Rectangle 31"/>
          <p:cNvSpPr>
            <a:spLocks noChangeArrowheads="1"/>
          </p:cNvSpPr>
          <p:nvPr/>
        </p:nvSpPr>
        <p:spPr bwMode="auto">
          <a:xfrm>
            <a:off x="1851025" y="1628775"/>
            <a:ext cx="647700" cy="2232025"/>
          </a:xfrm>
          <a:prstGeom prst="rect">
            <a:avLst/>
          </a:prstGeom>
          <a:noFill/>
          <a:ln w="2540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it-IT"/>
          </a:p>
        </p:txBody>
      </p:sp>
      <p:pic>
        <p:nvPicPr>
          <p:cNvPr id="37895" name="Picture 3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40200" y="3973513"/>
            <a:ext cx="5003800" cy="2884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6" name="AutoShape 34"/>
          <p:cNvSpPr>
            <a:spLocks noChangeArrowheads="1"/>
          </p:cNvSpPr>
          <p:nvPr/>
        </p:nvSpPr>
        <p:spPr bwMode="auto">
          <a:xfrm rot="5400000">
            <a:off x="8555831" y="3982244"/>
            <a:ext cx="242888" cy="577850"/>
          </a:xfrm>
          <a:prstGeom prst="can">
            <a:avLst>
              <a:gd name="adj" fmla="val 59477"/>
            </a:avLst>
          </a:prstGeom>
          <a:solidFill>
            <a:srgbClr val="969696"/>
          </a:solidFill>
          <a:ln w="9525">
            <a:solidFill>
              <a:schemeClr val="tx1"/>
            </a:solidFill>
            <a:round/>
            <a:headEnd/>
            <a:tailEnd/>
          </a:ln>
        </p:spPr>
        <p:txBody>
          <a:bodyPr wrap="none" anchor="ctr"/>
          <a:lstStyle/>
          <a:p>
            <a:endParaRPr lang="it-IT"/>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olo 1"/>
          <p:cNvSpPr>
            <a:spLocks noGrp="1"/>
          </p:cNvSpPr>
          <p:nvPr>
            <p:ph type="ctrTitle" idx="4294967295"/>
          </p:nvPr>
        </p:nvSpPr>
        <p:spPr>
          <a:xfrm>
            <a:off x="250825" y="44450"/>
            <a:ext cx="8713788" cy="727075"/>
          </a:xfrm>
        </p:spPr>
        <p:txBody>
          <a:bodyPr/>
          <a:lstStyle/>
          <a:p>
            <a:pPr eaLnBrk="1" hangingPunct="1"/>
            <a:r>
              <a:rPr lang="it-IT" sz="4000" b="1" smtClean="0">
                <a:latin typeface="Comic Sans MS" pitchFamily="66" charset="0"/>
              </a:rPr>
              <a:t>Rilievi ed Indagini conoscitive</a:t>
            </a:r>
          </a:p>
        </p:txBody>
      </p:sp>
      <p:sp>
        <p:nvSpPr>
          <p:cNvPr id="38915" name="Sottotitolo 2"/>
          <p:cNvSpPr>
            <a:spLocks noGrp="1"/>
          </p:cNvSpPr>
          <p:nvPr>
            <p:ph type="subTitle" idx="4294967295"/>
          </p:nvPr>
        </p:nvSpPr>
        <p:spPr>
          <a:xfrm>
            <a:off x="336550" y="644525"/>
            <a:ext cx="8501063" cy="681038"/>
          </a:xfrm>
        </p:spPr>
        <p:txBody>
          <a:bodyPr/>
          <a:lstStyle/>
          <a:p>
            <a:pPr marL="0" indent="0" algn="ctr" eaLnBrk="1" hangingPunct="1">
              <a:buFont typeface="Arial" charset="0"/>
              <a:buNone/>
            </a:pPr>
            <a:r>
              <a:rPr lang="it-IT" sz="2400" smtClean="0">
                <a:latin typeface="Comic Sans MS" pitchFamily="66" charset="0"/>
              </a:rPr>
              <a:t>Indagini non distruttive: Prove ultrasoniche</a:t>
            </a:r>
          </a:p>
        </p:txBody>
      </p:sp>
      <p:sp>
        <p:nvSpPr>
          <p:cNvPr id="38916" name="Rectangle 5"/>
          <p:cNvSpPr>
            <a:spLocks noChangeArrowheads="1"/>
          </p:cNvSpPr>
          <p:nvPr/>
        </p:nvSpPr>
        <p:spPr bwMode="auto">
          <a:xfrm>
            <a:off x="0" y="1938338"/>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it-IT"/>
          </a:p>
        </p:txBody>
      </p:sp>
      <p:graphicFrame>
        <p:nvGraphicFramePr>
          <p:cNvPr id="38917" name="Object 4"/>
          <p:cNvGraphicFramePr>
            <a:graphicFrameLocks noChangeAspect="1"/>
          </p:cNvGraphicFramePr>
          <p:nvPr/>
        </p:nvGraphicFramePr>
        <p:xfrm>
          <a:off x="4643438" y="1916113"/>
          <a:ext cx="4392612" cy="3711575"/>
        </p:xfrm>
        <a:graphic>
          <a:graphicData uri="http://schemas.openxmlformats.org/presentationml/2006/ole">
            <mc:AlternateContent xmlns:mc="http://schemas.openxmlformats.org/markup-compatibility/2006">
              <mc:Choice xmlns:v="urn:schemas-microsoft-com:vml" Requires="v">
                <p:oleObj spid="_x0000_s38938" name="AutoCAD Drawing" r:id="rId3" imgW="8562975" imgH="5067300" progId="AutoCAD.Drawing.16">
                  <p:embed/>
                </p:oleObj>
              </mc:Choice>
              <mc:Fallback>
                <p:oleObj name="AutoCAD Drawing" r:id="rId3" imgW="8562975" imgH="5067300" progId="AutoCAD.Drawing.16">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l="14304" r="15659"/>
                      <a:stretch>
                        <a:fillRect/>
                      </a:stretch>
                    </p:blipFill>
                    <p:spPr bwMode="auto">
                      <a:xfrm>
                        <a:off x="4643438" y="1916113"/>
                        <a:ext cx="4392612" cy="371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9094" name="Rectangle 6"/>
          <p:cNvSpPr>
            <a:spLocks noChangeArrowheads="1"/>
          </p:cNvSpPr>
          <p:nvPr/>
        </p:nvSpPr>
        <p:spPr bwMode="auto">
          <a:xfrm>
            <a:off x="85725" y="1125538"/>
            <a:ext cx="8964613"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it-IT" sz="1600">
                <a:latin typeface="Comic Sans MS" pitchFamily="66" charset="0"/>
              </a:rPr>
              <a:t>Le prove ultrasoniche si basano sulla correlazione che esiste tra la </a:t>
            </a:r>
            <a:r>
              <a:rPr lang="it-IT" sz="1600" b="1">
                <a:latin typeface="Comic Sans MS" pitchFamily="66" charset="0"/>
              </a:rPr>
              <a:t>resistenza</a:t>
            </a:r>
            <a:r>
              <a:rPr lang="it-IT" sz="1600">
                <a:latin typeface="Comic Sans MS" pitchFamily="66" charset="0"/>
              </a:rPr>
              <a:t> del calcestruzzo e la sua </a:t>
            </a:r>
            <a:r>
              <a:rPr lang="it-IT" sz="1600" b="1">
                <a:latin typeface="Comic Sans MS" pitchFamily="66" charset="0"/>
              </a:rPr>
              <a:t>rigidezza</a:t>
            </a:r>
            <a:r>
              <a:rPr lang="it-IT" sz="1600">
                <a:latin typeface="Comic Sans MS" pitchFamily="66" charset="0"/>
              </a:rPr>
              <a:t>, la quale può essere misurata rilevando la </a:t>
            </a:r>
            <a:r>
              <a:rPr lang="it-IT" sz="1600" b="1">
                <a:latin typeface="Comic Sans MS" pitchFamily="66" charset="0"/>
              </a:rPr>
              <a:t>velocità </a:t>
            </a:r>
            <a:r>
              <a:rPr lang="it-IT" sz="1600">
                <a:latin typeface="Comic Sans MS" pitchFamily="66" charset="0"/>
              </a:rPr>
              <a:t>di attraversamento di onde ultrasoniche all’interno di uno strato di cls.</a:t>
            </a:r>
          </a:p>
        </p:txBody>
      </p:sp>
      <p:pic>
        <p:nvPicPr>
          <p:cNvPr id="38919" name="Picture 7" descr="Immagine 02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9750" y="2133600"/>
            <a:ext cx="4033838" cy="301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096" name="Picture 8" descr="ultra"/>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47813" y="2708275"/>
            <a:ext cx="3641725" cy="414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9094">
                                            <p:txEl>
                                              <p:pRg st="0" end="0"/>
                                            </p:txEl>
                                          </p:spTgt>
                                        </p:tgtEl>
                                        <p:attrNameLst>
                                          <p:attrName>style.visibility</p:attrName>
                                        </p:attrNameLst>
                                      </p:cBhvr>
                                      <p:to>
                                        <p:strVal val="visible"/>
                                      </p:to>
                                    </p:set>
                                    <p:animEffect transition="in" filter="fade">
                                      <p:cBhvr>
                                        <p:cTn id="7" dur="1000"/>
                                        <p:tgtEl>
                                          <p:spTgt spid="8909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89096"/>
                                        </p:tgtEl>
                                        <p:attrNameLst>
                                          <p:attrName>style.visibility</p:attrName>
                                        </p:attrNameLst>
                                      </p:cBhvr>
                                      <p:to>
                                        <p:strVal val="visible"/>
                                      </p:to>
                                    </p:set>
                                    <p:animEffect transition="in" filter="fade">
                                      <p:cBhvr>
                                        <p:cTn id="12" dur="2000"/>
                                        <p:tgtEl>
                                          <p:spTgt spid="890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4" grpId="0" build="allAtOnce"/>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olo 1"/>
          <p:cNvSpPr>
            <a:spLocks noGrp="1"/>
          </p:cNvSpPr>
          <p:nvPr>
            <p:ph type="ctrTitle" idx="4294967295"/>
          </p:nvPr>
        </p:nvSpPr>
        <p:spPr>
          <a:xfrm>
            <a:off x="250825" y="44450"/>
            <a:ext cx="8713788" cy="727075"/>
          </a:xfrm>
        </p:spPr>
        <p:txBody>
          <a:bodyPr/>
          <a:lstStyle/>
          <a:p>
            <a:pPr eaLnBrk="1" hangingPunct="1"/>
            <a:r>
              <a:rPr lang="it-IT" sz="4000" b="1" smtClean="0">
                <a:latin typeface="Comic Sans MS" pitchFamily="66" charset="0"/>
              </a:rPr>
              <a:t>Rilievi ed Indagini conoscitive</a:t>
            </a:r>
          </a:p>
        </p:txBody>
      </p:sp>
      <p:sp>
        <p:nvSpPr>
          <p:cNvPr id="39939" name="Sottotitolo 2"/>
          <p:cNvSpPr>
            <a:spLocks noGrp="1"/>
          </p:cNvSpPr>
          <p:nvPr>
            <p:ph type="subTitle" idx="4294967295"/>
          </p:nvPr>
        </p:nvSpPr>
        <p:spPr>
          <a:xfrm>
            <a:off x="336550" y="644525"/>
            <a:ext cx="8501063" cy="681038"/>
          </a:xfrm>
        </p:spPr>
        <p:txBody>
          <a:bodyPr/>
          <a:lstStyle/>
          <a:p>
            <a:pPr marL="0" indent="0" algn="ctr" eaLnBrk="1" hangingPunct="1">
              <a:buFont typeface="Arial" charset="0"/>
              <a:buNone/>
            </a:pPr>
            <a:r>
              <a:rPr lang="it-IT" sz="2400" smtClean="0">
                <a:latin typeface="Comic Sans MS" pitchFamily="66" charset="0"/>
              </a:rPr>
              <a:t>Indagini non distruttive: Prove ultrasoniche</a:t>
            </a:r>
          </a:p>
        </p:txBody>
      </p:sp>
      <p:sp>
        <p:nvSpPr>
          <p:cNvPr id="90117" name="Rectangle 5"/>
          <p:cNvSpPr>
            <a:spLocks noChangeArrowheads="1"/>
          </p:cNvSpPr>
          <p:nvPr/>
        </p:nvSpPr>
        <p:spPr bwMode="auto">
          <a:xfrm>
            <a:off x="85725" y="1125538"/>
            <a:ext cx="8807450" cy="424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it-IT" sz="1600">
                <a:latin typeface="Comic Sans MS" pitchFamily="66" charset="0"/>
              </a:rPr>
              <a:t>Parametri che influenzano il risultato della prova:</a:t>
            </a:r>
          </a:p>
          <a:p>
            <a:pPr algn="just">
              <a:buFontTx/>
              <a:buChar char="-"/>
            </a:pPr>
            <a:r>
              <a:rPr lang="it-IT" sz="1600" b="1">
                <a:latin typeface="Comic Sans MS" pitchFamily="66" charset="0"/>
              </a:rPr>
              <a:t> Tenore d’acqua</a:t>
            </a:r>
            <a:r>
              <a:rPr lang="it-IT" sz="1600">
                <a:latin typeface="Comic Sans MS" pitchFamily="66" charset="0"/>
              </a:rPr>
              <a:t>;</a:t>
            </a:r>
          </a:p>
          <a:p>
            <a:pPr algn="just">
              <a:buFontTx/>
              <a:buChar char="-"/>
            </a:pPr>
            <a:r>
              <a:rPr lang="it-IT" sz="1600">
                <a:latin typeface="Comic Sans MS" pitchFamily="66" charset="0"/>
              </a:rPr>
              <a:t> </a:t>
            </a:r>
            <a:r>
              <a:rPr lang="it-IT" sz="1600" b="1">
                <a:latin typeface="Comic Sans MS" pitchFamily="66" charset="0"/>
              </a:rPr>
              <a:t>Temperatura del calcestruzzo</a:t>
            </a:r>
            <a:r>
              <a:rPr lang="it-IT" sz="1600">
                <a:latin typeface="Comic Sans MS" pitchFamily="66" charset="0"/>
              </a:rPr>
              <a:t>, il cui intervallo ottimale è tra 10 e 30°C;</a:t>
            </a:r>
          </a:p>
          <a:p>
            <a:pPr algn="just">
              <a:buFontTx/>
              <a:buChar char="-"/>
            </a:pPr>
            <a:r>
              <a:rPr lang="it-IT" sz="1600">
                <a:latin typeface="Comic Sans MS" pitchFamily="66" charset="0"/>
              </a:rPr>
              <a:t> </a:t>
            </a:r>
            <a:r>
              <a:rPr lang="it-IT" sz="1600" b="1">
                <a:latin typeface="Comic Sans MS" pitchFamily="66" charset="0"/>
              </a:rPr>
              <a:t>Lunghezza del percorso</a:t>
            </a:r>
            <a:r>
              <a:rPr lang="it-IT" sz="1600">
                <a:latin typeface="Comic Sans MS" pitchFamily="66" charset="0"/>
              </a:rPr>
              <a:t>;</a:t>
            </a:r>
          </a:p>
          <a:p>
            <a:pPr algn="just">
              <a:buFontTx/>
              <a:buChar char="-"/>
            </a:pPr>
            <a:r>
              <a:rPr lang="it-IT" sz="1600">
                <a:latin typeface="Comic Sans MS" pitchFamily="66" charset="0"/>
              </a:rPr>
              <a:t> </a:t>
            </a:r>
            <a:r>
              <a:rPr lang="it-IT" sz="1600" b="1">
                <a:latin typeface="Comic Sans MS" pitchFamily="66" charset="0"/>
              </a:rPr>
              <a:t>Forma e dimensione dell’elemento;</a:t>
            </a:r>
          </a:p>
          <a:p>
            <a:pPr algn="just">
              <a:buFontTx/>
              <a:buChar char="-"/>
            </a:pPr>
            <a:endParaRPr lang="it-IT" sz="1600" b="1">
              <a:latin typeface="Comic Sans MS" pitchFamily="66" charset="0"/>
            </a:endParaRPr>
          </a:p>
          <a:p>
            <a:pPr algn="just">
              <a:buFontTx/>
              <a:buChar char="-"/>
            </a:pPr>
            <a:endParaRPr lang="it-IT" sz="1600" b="1">
              <a:latin typeface="Comic Sans MS" pitchFamily="66" charset="0"/>
            </a:endParaRPr>
          </a:p>
          <a:p>
            <a:pPr algn="just">
              <a:buFontTx/>
              <a:buChar char="-"/>
            </a:pPr>
            <a:endParaRPr lang="it-IT" sz="1600" b="1">
              <a:latin typeface="Comic Sans MS" pitchFamily="66" charset="0"/>
            </a:endParaRPr>
          </a:p>
          <a:p>
            <a:pPr algn="just">
              <a:buFontTx/>
              <a:buChar char="-"/>
            </a:pPr>
            <a:endParaRPr lang="it-IT" sz="1600" b="1">
              <a:latin typeface="Comic Sans MS" pitchFamily="66" charset="0"/>
            </a:endParaRPr>
          </a:p>
          <a:p>
            <a:pPr algn="just">
              <a:buFontTx/>
              <a:buChar char="-"/>
            </a:pPr>
            <a:endParaRPr lang="it-IT" sz="1600" b="1">
              <a:latin typeface="Comic Sans MS" pitchFamily="66" charset="0"/>
            </a:endParaRPr>
          </a:p>
          <a:p>
            <a:pPr algn="just">
              <a:buFontTx/>
              <a:buChar char="-"/>
            </a:pPr>
            <a:endParaRPr lang="it-IT" sz="1600" b="1">
              <a:latin typeface="Comic Sans MS" pitchFamily="66" charset="0"/>
            </a:endParaRPr>
          </a:p>
          <a:p>
            <a:pPr algn="just">
              <a:buFontTx/>
              <a:buChar char="-"/>
            </a:pPr>
            <a:endParaRPr lang="it-IT" sz="1600" b="1">
              <a:latin typeface="Comic Sans MS" pitchFamily="66" charset="0"/>
            </a:endParaRPr>
          </a:p>
          <a:p>
            <a:pPr algn="just">
              <a:buFontTx/>
              <a:buChar char="-"/>
            </a:pPr>
            <a:endParaRPr lang="it-IT" sz="1600" b="1">
              <a:latin typeface="Comic Sans MS" pitchFamily="66" charset="0"/>
            </a:endParaRPr>
          </a:p>
          <a:p>
            <a:pPr algn="just">
              <a:buFontTx/>
              <a:buChar char="-"/>
            </a:pPr>
            <a:endParaRPr lang="it-IT" sz="1600" b="1">
              <a:latin typeface="Comic Sans MS" pitchFamily="66" charset="0"/>
            </a:endParaRPr>
          </a:p>
          <a:p>
            <a:pPr algn="just">
              <a:buFontTx/>
              <a:buChar char="-"/>
            </a:pPr>
            <a:endParaRPr lang="it-IT" sz="1600" b="1">
              <a:latin typeface="Comic Sans MS" pitchFamily="66" charset="0"/>
            </a:endParaRPr>
          </a:p>
          <a:p>
            <a:pPr algn="just">
              <a:buFontTx/>
              <a:buChar char="-"/>
            </a:pPr>
            <a:r>
              <a:rPr lang="it-IT" sz="1600" b="1">
                <a:latin typeface="Comic Sans MS" pitchFamily="66" charset="0"/>
              </a:rPr>
              <a:t> Effetto delle aree di armatura;</a:t>
            </a:r>
          </a:p>
          <a:p>
            <a:pPr algn="just">
              <a:buFontTx/>
              <a:buChar char="-"/>
            </a:pPr>
            <a:r>
              <a:rPr lang="it-IT" sz="1600" b="1">
                <a:latin typeface="Comic Sans MS" pitchFamily="66" charset="0"/>
              </a:rPr>
              <a:t> Effetto di crepe e fessure localizzate.</a:t>
            </a:r>
            <a:endParaRPr lang="it-IT" sz="1600">
              <a:latin typeface="Comic Sans MS" pitchFamily="66" charset="0"/>
            </a:endParaRPr>
          </a:p>
        </p:txBody>
      </p:sp>
      <p:pic>
        <p:nvPicPr>
          <p:cNvPr id="39941"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288" y="2420938"/>
            <a:ext cx="8029575" cy="2185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0117">
                                            <p:txEl>
                                              <p:pRg st="0" end="0"/>
                                            </p:txEl>
                                          </p:spTgt>
                                        </p:tgtEl>
                                        <p:attrNameLst>
                                          <p:attrName>style.visibility</p:attrName>
                                        </p:attrNameLst>
                                      </p:cBhvr>
                                      <p:to>
                                        <p:strVal val="visible"/>
                                      </p:to>
                                    </p:set>
                                    <p:animEffect transition="in" filter="fade">
                                      <p:cBhvr>
                                        <p:cTn id="7" dur="1000"/>
                                        <p:tgtEl>
                                          <p:spTgt spid="90117">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0117">
                                            <p:txEl>
                                              <p:pRg st="1" end="1"/>
                                            </p:txEl>
                                          </p:spTgt>
                                        </p:tgtEl>
                                        <p:attrNameLst>
                                          <p:attrName>style.visibility</p:attrName>
                                        </p:attrNameLst>
                                      </p:cBhvr>
                                      <p:to>
                                        <p:strVal val="visible"/>
                                      </p:to>
                                    </p:set>
                                    <p:animEffect transition="in" filter="fade">
                                      <p:cBhvr>
                                        <p:cTn id="10" dur="1000"/>
                                        <p:tgtEl>
                                          <p:spTgt spid="90117">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0117">
                                            <p:txEl>
                                              <p:pRg st="2" end="2"/>
                                            </p:txEl>
                                          </p:spTgt>
                                        </p:tgtEl>
                                        <p:attrNameLst>
                                          <p:attrName>style.visibility</p:attrName>
                                        </p:attrNameLst>
                                      </p:cBhvr>
                                      <p:to>
                                        <p:strVal val="visible"/>
                                      </p:to>
                                    </p:set>
                                    <p:animEffect transition="in" filter="fade">
                                      <p:cBhvr>
                                        <p:cTn id="13" dur="1000"/>
                                        <p:tgtEl>
                                          <p:spTgt spid="90117">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90117">
                                            <p:txEl>
                                              <p:pRg st="3" end="3"/>
                                            </p:txEl>
                                          </p:spTgt>
                                        </p:tgtEl>
                                        <p:attrNameLst>
                                          <p:attrName>style.visibility</p:attrName>
                                        </p:attrNameLst>
                                      </p:cBhvr>
                                      <p:to>
                                        <p:strVal val="visible"/>
                                      </p:to>
                                    </p:set>
                                    <p:animEffect transition="in" filter="fade">
                                      <p:cBhvr>
                                        <p:cTn id="16" dur="1000"/>
                                        <p:tgtEl>
                                          <p:spTgt spid="90117">
                                            <p:txEl>
                                              <p:pRg st="3" end="3"/>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90117">
                                            <p:txEl>
                                              <p:pRg st="4" end="4"/>
                                            </p:txEl>
                                          </p:spTgt>
                                        </p:tgtEl>
                                        <p:attrNameLst>
                                          <p:attrName>style.visibility</p:attrName>
                                        </p:attrNameLst>
                                      </p:cBhvr>
                                      <p:to>
                                        <p:strVal val="visible"/>
                                      </p:to>
                                    </p:set>
                                    <p:animEffect transition="in" filter="fade">
                                      <p:cBhvr>
                                        <p:cTn id="19" dur="1000"/>
                                        <p:tgtEl>
                                          <p:spTgt spid="90117">
                                            <p:txEl>
                                              <p:pRg st="4" end="4"/>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90117">
                                            <p:txEl>
                                              <p:pRg st="15" end="15"/>
                                            </p:txEl>
                                          </p:spTgt>
                                        </p:tgtEl>
                                        <p:attrNameLst>
                                          <p:attrName>style.visibility</p:attrName>
                                        </p:attrNameLst>
                                      </p:cBhvr>
                                      <p:to>
                                        <p:strVal val="visible"/>
                                      </p:to>
                                    </p:set>
                                    <p:animEffect transition="in" filter="fade">
                                      <p:cBhvr>
                                        <p:cTn id="22" dur="1000"/>
                                        <p:tgtEl>
                                          <p:spTgt spid="90117">
                                            <p:txEl>
                                              <p:pRg st="15" end="15"/>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90117">
                                            <p:txEl>
                                              <p:pRg st="16" end="16"/>
                                            </p:txEl>
                                          </p:spTgt>
                                        </p:tgtEl>
                                        <p:attrNameLst>
                                          <p:attrName>style.visibility</p:attrName>
                                        </p:attrNameLst>
                                      </p:cBhvr>
                                      <p:to>
                                        <p:strVal val="visible"/>
                                      </p:to>
                                    </p:set>
                                    <p:animEffect transition="in" filter="fade">
                                      <p:cBhvr>
                                        <p:cTn id="25" dur="1000"/>
                                        <p:tgtEl>
                                          <p:spTgt spid="90117">
                                            <p:txEl>
                                              <p:pRg st="16" end="1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17" grpId="0" build="allAtOnce"/>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olo 1"/>
          <p:cNvSpPr>
            <a:spLocks noGrp="1"/>
          </p:cNvSpPr>
          <p:nvPr>
            <p:ph type="ctrTitle" idx="4294967295"/>
          </p:nvPr>
        </p:nvSpPr>
        <p:spPr>
          <a:xfrm rot="10800000">
            <a:off x="34925" y="44450"/>
            <a:ext cx="720725" cy="6813550"/>
          </a:xfrm>
        </p:spPr>
        <p:txBody>
          <a:bodyPr vert="eaVert"/>
          <a:lstStyle/>
          <a:p>
            <a:pPr eaLnBrk="1" hangingPunct="1"/>
            <a:r>
              <a:rPr lang="it-IT" sz="4000" b="1" smtClean="0">
                <a:latin typeface="Comic Sans MS" pitchFamily="66" charset="0"/>
              </a:rPr>
              <a:t>Indagini conoscitive</a:t>
            </a:r>
          </a:p>
        </p:txBody>
      </p:sp>
      <p:sp>
        <p:nvSpPr>
          <p:cNvPr id="40963" name="Sottotitolo 2"/>
          <p:cNvSpPr>
            <a:spLocks noGrp="1"/>
          </p:cNvSpPr>
          <p:nvPr>
            <p:ph type="subTitle" idx="4294967295"/>
          </p:nvPr>
        </p:nvSpPr>
        <p:spPr>
          <a:xfrm rot="10800000">
            <a:off x="623888" y="0"/>
            <a:ext cx="563562" cy="6858000"/>
          </a:xfrm>
        </p:spPr>
        <p:txBody>
          <a:bodyPr vert="eaVert"/>
          <a:lstStyle/>
          <a:p>
            <a:pPr marL="0" indent="0" algn="ctr" eaLnBrk="1" hangingPunct="1">
              <a:buFont typeface="Arial" charset="0"/>
              <a:buNone/>
            </a:pPr>
            <a:r>
              <a:rPr lang="it-IT" sz="2400" smtClean="0">
                <a:latin typeface="Comic Sans MS" pitchFamily="66" charset="0"/>
              </a:rPr>
              <a:t>Indagini non distruttive: Prove ultrasoniche</a:t>
            </a:r>
          </a:p>
          <a:p>
            <a:pPr marL="0" indent="0" algn="ctr" eaLnBrk="1" hangingPunct="1">
              <a:buFont typeface="Arial" charset="0"/>
              <a:buNone/>
            </a:pPr>
            <a:r>
              <a:rPr lang="it-IT" sz="2400" smtClean="0">
                <a:latin typeface="Comic Sans MS" pitchFamily="66" charset="0"/>
              </a:rPr>
              <a:t>GIUDIZIO QUALITATIVO</a:t>
            </a:r>
          </a:p>
        </p:txBody>
      </p:sp>
      <p:pic>
        <p:nvPicPr>
          <p:cNvPr id="40964" name="Picture 175"/>
          <p:cNvPicPr>
            <a:picLocks noChangeAspect="1" noChangeArrowheads="1"/>
          </p:cNvPicPr>
          <p:nvPr/>
        </p:nvPicPr>
        <p:blipFill>
          <a:blip r:embed="rId2" cstate="print">
            <a:extLst>
              <a:ext uri="{28A0092B-C50C-407E-A947-70E740481C1C}">
                <a14:useLocalDpi xmlns:a14="http://schemas.microsoft.com/office/drawing/2010/main" val="0"/>
              </a:ext>
            </a:extLst>
          </a:blip>
          <a:srcRect l="22478" r="28601"/>
          <a:stretch>
            <a:fillRect/>
          </a:stretch>
        </p:blipFill>
        <p:spPr bwMode="auto">
          <a:xfrm>
            <a:off x="3635375" y="981075"/>
            <a:ext cx="3671888" cy="1782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5" name="Picture 176"/>
          <p:cNvPicPr>
            <a:picLocks noChangeAspect="1" noChangeArrowheads="1"/>
          </p:cNvPicPr>
          <p:nvPr/>
        </p:nvPicPr>
        <p:blipFill>
          <a:blip r:embed="rId3" cstate="print">
            <a:extLst>
              <a:ext uri="{28A0092B-C50C-407E-A947-70E740481C1C}">
                <a14:useLocalDpi xmlns:a14="http://schemas.microsoft.com/office/drawing/2010/main" val="0"/>
              </a:ext>
            </a:extLst>
          </a:blip>
          <a:srcRect l="22247" r="28859" b="15817"/>
          <a:stretch>
            <a:fillRect/>
          </a:stretch>
        </p:blipFill>
        <p:spPr bwMode="auto">
          <a:xfrm>
            <a:off x="3203575" y="2736850"/>
            <a:ext cx="4176713" cy="191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6" name="Picture 177"/>
          <p:cNvPicPr>
            <a:picLocks noChangeAspect="1" noChangeArrowheads="1"/>
          </p:cNvPicPr>
          <p:nvPr/>
        </p:nvPicPr>
        <p:blipFill>
          <a:blip r:embed="rId4" cstate="print">
            <a:extLst>
              <a:ext uri="{28A0092B-C50C-407E-A947-70E740481C1C}">
                <a14:useLocalDpi xmlns:a14="http://schemas.microsoft.com/office/drawing/2010/main" val="0"/>
              </a:ext>
            </a:extLst>
          </a:blip>
          <a:srcRect l="11874" r="18161" b="12164"/>
          <a:stretch>
            <a:fillRect/>
          </a:stretch>
        </p:blipFill>
        <p:spPr bwMode="auto">
          <a:xfrm>
            <a:off x="3311525" y="4878388"/>
            <a:ext cx="5832475" cy="1979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olo 1"/>
          <p:cNvSpPr>
            <a:spLocks noGrp="1"/>
          </p:cNvSpPr>
          <p:nvPr>
            <p:ph type="ctrTitle" idx="4294967295"/>
          </p:nvPr>
        </p:nvSpPr>
        <p:spPr>
          <a:xfrm rot="10800000">
            <a:off x="34925" y="44450"/>
            <a:ext cx="720725" cy="6813550"/>
          </a:xfrm>
        </p:spPr>
        <p:txBody>
          <a:bodyPr vert="eaVert"/>
          <a:lstStyle/>
          <a:p>
            <a:pPr eaLnBrk="1" hangingPunct="1"/>
            <a:r>
              <a:rPr lang="it-IT" sz="4000" b="1" smtClean="0">
                <a:latin typeface="Comic Sans MS" pitchFamily="66" charset="0"/>
              </a:rPr>
              <a:t>Indagini conoscitive</a:t>
            </a:r>
          </a:p>
        </p:txBody>
      </p:sp>
      <p:sp>
        <p:nvSpPr>
          <p:cNvPr id="41987" name="Sottotitolo 2"/>
          <p:cNvSpPr>
            <a:spLocks noGrp="1"/>
          </p:cNvSpPr>
          <p:nvPr>
            <p:ph type="subTitle" idx="4294967295"/>
          </p:nvPr>
        </p:nvSpPr>
        <p:spPr>
          <a:xfrm rot="10800000">
            <a:off x="623888" y="0"/>
            <a:ext cx="563562" cy="6858000"/>
          </a:xfrm>
        </p:spPr>
        <p:txBody>
          <a:bodyPr vert="eaVert"/>
          <a:lstStyle/>
          <a:p>
            <a:pPr marL="0" indent="0" algn="ctr" eaLnBrk="1" hangingPunct="1">
              <a:buFont typeface="Arial" charset="0"/>
              <a:buNone/>
            </a:pPr>
            <a:r>
              <a:rPr lang="it-IT" sz="2400" smtClean="0">
                <a:latin typeface="Comic Sans MS" pitchFamily="66" charset="0"/>
              </a:rPr>
              <a:t>Indagini non distruttive: Prove ultrasoniche</a:t>
            </a:r>
          </a:p>
        </p:txBody>
      </p:sp>
      <p:pic>
        <p:nvPicPr>
          <p:cNvPr id="41988"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l="20717" t="1137" r="27739" b="4547"/>
          <a:stretch>
            <a:fillRect/>
          </a:stretch>
        </p:blipFill>
        <p:spPr bwMode="auto">
          <a:xfrm>
            <a:off x="5534025" y="0"/>
            <a:ext cx="35655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89" name="AutoShape 5"/>
          <p:cNvSpPr>
            <a:spLocks noChangeArrowheads="1"/>
          </p:cNvSpPr>
          <p:nvPr/>
        </p:nvSpPr>
        <p:spPr bwMode="auto">
          <a:xfrm>
            <a:off x="7308850" y="476250"/>
            <a:ext cx="935038" cy="6121400"/>
          </a:xfrm>
          <a:prstGeom prst="can">
            <a:avLst>
              <a:gd name="adj" fmla="val 163667"/>
            </a:avLst>
          </a:prstGeom>
          <a:noFill/>
          <a:ln w="9525">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it-IT"/>
          </a:p>
        </p:txBody>
      </p:sp>
      <p:pic>
        <p:nvPicPr>
          <p:cNvPr id="172038"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31913" y="260350"/>
            <a:ext cx="5902325" cy="341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91" name="Rectangle 8"/>
          <p:cNvSpPr>
            <a:spLocks noChangeArrowheads="1"/>
          </p:cNvSpPr>
          <p:nvPr/>
        </p:nvSpPr>
        <p:spPr bwMode="auto">
          <a:xfrm>
            <a:off x="0" y="3286125"/>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it-IT"/>
          </a:p>
        </p:txBody>
      </p:sp>
      <p:graphicFrame>
        <p:nvGraphicFramePr>
          <p:cNvPr id="172039" name="Object 7"/>
          <p:cNvGraphicFramePr>
            <a:graphicFrameLocks noChangeAspect="1"/>
          </p:cNvGraphicFramePr>
          <p:nvPr/>
        </p:nvGraphicFramePr>
        <p:xfrm>
          <a:off x="3522663" y="4476750"/>
          <a:ext cx="1544637" cy="465138"/>
        </p:xfrm>
        <a:graphic>
          <a:graphicData uri="http://schemas.openxmlformats.org/presentationml/2006/ole">
            <mc:AlternateContent xmlns:mc="http://schemas.openxmlformats.org/markup-compatibility/2006">
              <mc:Choice xmlns:v="urn:schemas-microsoft-com:vml" Requires="v">
                <p:oleObj spid="_x0000_s42053" name="Equation" r:id="rId5" imgW="863225" imgH="253890" progId="Equation.DSMT4">
                  <p:embed/>
                </p:oleObj>
              </mc:Choice>
              <mc:Fallback>
                <p:oleObj name="Equation" r:id="rId5" imgW="863225" imgH="253890" progId="Equation.DSMT4">
                  <p:embed/>
                  <p:pic>
                    <p:nvPicPr>
                      <p:cNvPr id="0" name="Object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22663" y="4476750"/>
                        <a:ext cx="1544637"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1993" name="Rectangle 10"/>
          <p:cNvSpPr>
            <a:spLocks noChangeArrowheads="1"/>
          </p:cNvSpPr>
          <p:nvPr/>
        </p:nvSpPr>
        <p:spPr bwMode="auto">
          <a:xfrm>
            <a:off x="0" y="3286125"/>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it-IT"/>
          </a:p>
        </p:txBody>
      </p:sp>
      <p:graphicFrame>
        <p:nvGraphicFramePr>
          <p:cNvPr id="172041" name="Object 9"/>
          <p:cNvGraphicFramePr>
            <a:graphicFrameLocks noChangeAspect="1"/>
          </p:cNvGraphicFramePr>
          <p:nvPr/>
        </p:nvGraphicFramePr>
        <p:xfrm>
          <a:off x="3522663" y="5202238"/>
          <a:ext cx="1150937" cy="419100"/>
        </p:xfrm>
        <a:graphic>
          <a:graphicData uri="http://schemas.openxmlformats.org/presentationml/2006/ole">
            <mc:AlternateContent xmlns:mc="http://schemas.openxmlformats.org/markup-compatibility/2006">
              <mc:Choice xmlns:v="urn:schemas-microsoft-com:vml" Requires="v">
                <p:oleObj spid="_x0000_s42054" name="Equation" r:id="rId7" imgW="710891" imgH="253890" progId="Equation.DSMT4">
                  <p:embed/>
                </p:oleObj>
              </mc:Choice>
              <mc:Fallback>
                <p:oleObj name="Equation" r:id="rId7" imgW="710891" imgH="253890" progId="Equation.DSMT4">
                  <p:embed/>
                  <p:pic>
                    <p:nvPicPr>
                      <p:cNvPr id="0" name="Object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22663" y="5202238"/>
                        <a:ext cx="1150937"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1995" name="Rectangle 12"/>
          <p:cNvSpPr>
            <a:spLocks noChangeArrowheads="1"/>
          </p:cNvSpPr>
          <p:nvPr/>
        </p:nvSpPr>
        <p:spPr bwMode="auto">
          <a:xfrm>
            <a:off x="0" y="3195638"/>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it-IT"/>
          </a:p>
        </p:txBody>
      </p:sp>
      <p:graphicFrame>
        <p:nvGraphicFramePr>
          <p:cNvPr id="172043" name="Object 11"/>
          <p:cNvGraphicFramePr>
            <a:graphicFrameLocks noChangeAspect="1"/>
          </p:cNvGraphicFramePr>
          <p:nvPr/>
        </p:nvGraphicFramePr>
        <p:xfrm>
          <a:off x="3522663" y="5805488"/>
          <a:ext cx="1554162" cy="673100"/>
        </p:xfrm>
        <a:graphic>
          <a:graphicData uri="http://schemas.openxmlformats.org/presentationml/2006/ole">
            <mc:AlternateContent xmlns:mc="http://schemas.openxmlformats.org/markup-compatibility/2006">
              <mc:Choice xmlns:v="urn:schemas-microsoft-com:vml" Requires="v">
                <p:oleObj spid="_x0000_s42055" name="Equation" r:id="rId9" imgW="888614" imgH="380835" progId="Equation.DSMT4">
                  <p:embed/>
                </p:oleObj>
              </mc:Choice>
              <mc:Fallback>
                <p:oleObj name="Equation" r:id="rId9" imgW="888614" imgH="380835" progId="Equation.DSMT4">
                  <p:embed/>
                  <p:pic>
                    <p:nvPicPr>
                      <p:cNvPr id="0" name="Object 1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522663" y="5805488"/>
                        <a:ext cx="1554162" cy="67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72045" name="Text Box 13"/>
          <p:cNvSpPr txBox="1">
            <a:spLocks noChangeArrowheads="1"/>
          </p:cNvSpPr>
          <p:nvPr/>
        </p:nvSpPr>
        <p:spPr bwMode="auto">
          <a:xfrm>
            <a:off x="1166813" y="4029075"/>
            <a:ext cx="32766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sz="1600">
                <a:latin typeface="Comic Sans MS" pitchFamily="66" charset="0"/>
              </a:rPr>
              <a:t>Possibili correlazioni alternative:</a:t>
            </a:r>
          </a:p>
        </p:txBody>
      </p:sp>
      <p:sp>
        <p:nvSpPr>
          <p:cNvPr id="172046" name="Text Box 14"/>
          <p:cNvSpPr txBox="1">
            <a:spLocks noChangeArrowheads="1"/>
          </p:cNvSpPr>
          <p:nvPr/>
        </p:nvSpPr>
        <p:spPr bwMode="auto">
          <a:xfrm>
            <a:off x="1187450" y="4538663"/>
            <a:ext cx="973138"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sz="1600">
                <a:latin typeface="Comic Sans MS" pitchFamily="66" charset="0"/>
              </a:rPr>
              <a:t>- lineare</a:t>
            </a:r>
          </a:p>
        </p:txBody>
      </p:sp>
      <p:sp>
        <p:nvSpPr>
          <p:cNvPr id="172047" name="Text Box 15"/>
          <p:cNvSpPr txBox="1">
            <a:spLocks noChangeArrowheads="1"/>
          </p:cNvSpPr>
          <p:nvPr/>
        </p:nvSpPr>
        <p:spPr bwMode="auto">
          <a:xfrm>
            <a:off x="1187450" y="5180013"/>
            <a:ext cx="151447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sz="1600">
                <a:latin typeface="Comic Sans MS" pitchFamily="66" charset="0"/>
              </a:rPr>
              <a:t>- esponenziale</a:t>
            </a:r>
          </a:p>
        </p:txBody>
      </p:sp>
      <p:sp>
        <p:nvSpPr>
          <p:cNvPr id="172048" name="Text Box 16"/>
          <p:cNvSpPr txBox="1">
            <a:spLocks noChangeArrowheads="1"/>
          </p:cNvSpPr>
          <p:nvPr/>
        </p:nvSpPr>
        <p:spPr bwMode="auto">
          <a:xfrm>
            <a:off x="1187450" y="5900738"/>
            <a:ext cx="1182688"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it-IT" sz="1600">
                <a:latin typeface="Comic Sans MS" pitchFamily="66" charset="0"/>
              </a:rPr>
              <a:t>- razionale</a:t>
            </a:r>
          </a:p>
        </p:txBody>
      </p:sp>
      <p:pic>
        <p:nvPicPr>
          <p:cNvPr id="172049" name="Picture 17"/>
          <p:cNvPicPr>
            <a:picLocks noChangeAspect="1" noChangeArrowheads="1"/>
          </p:cNvPicPr>
          <p:nvPr/>
        </p:nvPicPr>
        <p:blipFill>
          <a:blip r:embed="rId11">
            <a:clrChange>
              <a:clrFrom>
                <a:srgbClr val="FFFF9A"/>
              </a:clrFrom>
              <a:clrTo>
                <a:srgbClr val="FFFF9A">
                  <a:alpha val="0"/>
                </a:srgbClr>
              </a:clrTo>
            </a:clrChange>
            <a:extLst>
              <a:ext uri="{28A0092B-C50C-407E-A947-70E740481C1C}">
                <a14:useLocalDpi xmlns:a14="http://schemas.microsoft.com/office/drawing/2010/main" val="0"/>
              </a:ext>
            </a:extLst>
          </a:blip>
          <a:srcRect/>
          <a:stretch>
            <a:fillRect/>
          </a:stretch>
        </p:blipFill>
        <p:spPr bwMode="auto">
          <a:xfrm>
            <a:off x="900113" y="3640138"/>
            <a:ext cx="5045075" cy="321786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172038"/>
                                        </p:tgtEl>
                                        <p:attrNameLst>
                                          <p:attrName>style.visibility</p:attrName>
                                        </p:attrNameLst>
                                      </p:cBhvr>
                                      <p:to>
                                        <p:strVal val="visible"/>
                                      </p:to>
                                    </p:set>
                                    <p:animEffect transition="in" filter="checkerboard(across)">
                                      <p:cBhvr>
                                        <p:cTn id="7" dur="500"/>
                                        <p:tgtEl>
                                          <p:spTgt spid="17203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172039"/>
                                        </p:tgtEl>
                                        <p:attrNameLst>
                                          <p:attrName>style.visibility</p:attrName>
                                        </p:attrNameLst>
                                      </p:cBhvr>
                                      <p:to>
                                        <p:strVal val="visible"/>
                                      </p:to>
                                    </p:set>
                                    <p:anim calcmode="lin" valueType="num">
                                      <p:cBhvr additive="base">
                                        <p:cTn id="12" dur="500" fill="hold"/>
                                        <p:tgtEl>
                                          <p:spTgt spid="172039"/>
                                        </p:tgtEl>
                                        <p:attrNameLst>
                                          <p:attrName>ppt_x</p:attrName>
                                        </p:attrNameLst>
                                      </p:cBhvr>
                                      <p:tavLst>
                                        <p:tav tm="0">
                                          <p:val>
                                            <p:strVal val="#ppt_x"/>
                                          </p:val>
                                        </p:tav>
                                        <p:tav tm="100000">
                                          <p:val>
                                            <p:strVal val="#ppt_x"/>
                                          </p:val>
                                        </p:tav>
                                      </p:tavLst>
                                    </p:anim>
                                    <p:anim calcmode="lin" valueType="num">
                                      <p:cBhvr additive="base">
                                        <p:cTn id="13" dur="500" fill="hold"/>
                                        <p:tgtEl>
                                          <p:spTgt spid="172039"/>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172041"/>
                                        </p:tgtEl>
                                        <p:attrNameLst>
                                          <p:attrName>style.visibility</p:attrName>
                                        </p:attrNameLst>
                                      </p:cBhvr>
                                      <p:to>
                                        <p:strVal val="visible"/>
                                      </p:to>
                                    </p:set>
                                    <p:anim calcmode="lin" valueType="num">
                                      <p:cBhvr additive="base">
                                        <p:cTn id="16" dur="500" fill="hold"/>
                                        <p:tgtEl>
                                          <p:spTgt spid="172041"/>
                                        </p:tgtEl>
                                        <p:attrNameLst>
                                          <p:attrName>ppt_x</p:attrName>
                                        </p:attrNameLst>
                                      </p:cBhvr>
                                      <p:tavLst>
                                        <p:tav tm="0">
                                          <p:val>
                                            <p:strVal val="#ppt_x"/>
                                          </p:val>
                                        </p:tav>
                                        <p:tav tm="100000">
                                          <p:val>
                                            <p:strVal val="#ppt_x"/>
                                          </p:val>
                                        </p:tav>
                                      </p:tavLst>
                                    </p:anim>
                                    <p:anim calcmode="lin" valueType="num">
                                      <p:cBhvr additive="base">
                                        <p:cTn id="17" dur="500" fill="hold"/>
                                        <p:tgtEl>
                                          <p:spTgt spid="172041"/>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172043"/>
                                        </p:tgtEl>
                                        <p:attrNameLst>
                                          <p:attrName>style.visibility</p:attrName>
                                        </p:attrNameLst>
                                      </p:cBhvr>
                                      <p:to>
                                        <p:strVal val="visible"/>
                                      </p:to>
                                    </p:set>
                                    <p:anim calcmode="lin" valueType="num">
                                      <p:cBhvr additive="base">
                                        <p:cTn id="20" dur="500" fill="hold"/>
                                        <p:tgtEl>
                                          <p:spTgt spid="172043"/>
                                        </p:tgtEl>
                                        <p:attrNameLst>
                                          <p:attrName>ppt_x</p:attrName>
                                        </p:attrNameLst>
                                      </p:cBhvr>
                                      <p:tavLst>
                                        <p:tav tm="0">
                                          <p:val>
                                            <p:strVal val="#ppt_x"/>
                                          </p:val>
                                        </p:tav>
                                        <p:tav tm="100000">
                                          <p:val>
                                            <p:strVal val="#ppt_x"/>
                                          </p:val>
                                        </p:tav>
                                      </p:tavLst>
                                    </p:anim>
                                    <p:anim calcmode="lin" valueType="num">
                                      <p:cBhvr additive="base">
                                        <p:cTn id="21" dur="500" fill="hold"/>
                                        <p:tgtEl>
                                          <p:spTgt spid="172043"/>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172045"/>
                                        </p:tgtEl>
                                        <p:attrNameLst>
                                          <p:attrName>style.visibility</p:attrName>
                                        </p:attrNameLst>
                                      </p:cBhvr>
                                      <p:to>
                                        <p:strVal val="visible"/>
                                      </p:to>
                                    </p:set>
                                    <p:anim calcmode="lin" valueType="num">
                                      <p:cBhvr additive="base">
                                        <p:cTn id="24" dur="500" fill="hold"/>
                                        <p:tgtEl>
                                          <p:spTgt spid="172045"/>
                                        </p:tgtEl>
                                        <p:attrNameLst>
                                          <p:attrName>ppt_x</p:attrName>
                                        </p:attrNameLst>
                                      </p:cBhvr>
                                      <p:tavLst>
                                        <p:tav tm="0">
                                          <p:val>
                                            <p:strVal val="#ppt_x"/>
                                          </p:val>
                                        </p:tav>
                                        <p:tav tm="100000">
                                          <p:val>
                                            <p:strVal val="#ppt_x"/>
                                          </p:val>
                                        </p:tav>
                                      </p:tavLst>
                                    </p:anim>
                                    <p:anim calcmode="lin" valueType="num">
                                      <p:cBhvr additive="base">
                                        <p:cTn id="25" dur="500" fill="hold"/>
                                        <p:tgtEl>
                                          <p:spTgt spid="172045"/>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172046"/>
                                        </p:tgtEl>
                                        <p:attrNameLst>
                                          <p:attrName>style.visibility</p:attrName>
                                        </p:attrNameLst>
                                      </p:cBhvr>
                                      <p:to>
                                        <p:strVal val="visible"/>
                                      </p:to>
                                    </p:set>
                                    <p:anim calcmode="lin" valueType="num">
                                      <p:cBhvr additive="base">
                                        <p:cTn id="28" dur="500" fill="hold"/>
                                        <p:tgtEl>
                                          <p:spTgt spid="172046"/>
                                        </p:tgtEl>
                                        <p:attrNameLst>
                                          <p:attrName>ppt_x</p:attrName>
                                        </p:attrNameLst>
                                      </p:cBhvr>
                                      <p:tavLst>
                                        <p:tav tm="0">
                                          <p:val>
                                            <p:strVal val="#ppt_x"/>
                                          </p:val>
                                        </p:tav>
                                        <p:tav tm="100000">
                                          <p:val>
                                            <p:strVal val="#ppt_x"/>
                                          </p:val>
                                        </p:tav>
                                      </p:tavLst>
                                    </p:anim>
                                    <p:anim calcmode="lin" valueType="num">
                                      <p:cBhvr additive="base">
                                        <p:cTn id="29" dur="500" fill="hold"/>
                                        <p:tgtEl>
                                          <p:spTgt spid="172046"/>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172047"/>
                                        </p:tgtEl>
                                        <p:attrNameLst>
                                          <p:attrName>style.visibility</p:attrName>
                                        </p:attrNameLst>
                                      </p:cBhvr>
                                      <p:to>
                                        <p:strVal val="visible"/>
                                      </p:to>
                                    </p:set>
                                    <p:anim calcmode="lin" valueType="num">
                                      <p:cBhvr additive="base">
                                        <p:cTn id="32" dur="500" fill="hold"/>
                                        <p:tgtEl>
                                          <p:spTgt spid="172047"/>
                                        </p:tgtEl>
                                        <p:attrNameLst>
                                          <p:attrName>ppt_x</p:attrName>
                                        </p:attrNameLst>
                                      </p:cBhvr>
                                      <p:tavLst>
                                        <p:tav tm="0">
                                          <p:val>
                                            <p:strVal val="#ppt_x"/>
                                          </p:val>
                                        </p:tav>
                                        <p:tav tm="100000">
                                          <p:val>
                                            <p:strVal val="#ppt_x"/>
                                          </p:val>
                                        </p:tav>
                                      </p:tavLst>
                                    </p:anim>
                                    <p:anim calcmode="lin" valueType="num">
                                      <p:cBhvr additive="base">
                                        <p:cTn id="33" dur="500" fill="hold"/>
                                        <p:tgtEl>
                                          <p:spTgt spid="172047"/>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172048"/>
                                        </p:tgtEl>
                                        <p:attrNameLst>
                                          <p:attrName>style.visibility</p:attrName>
                                        </p:attrNameLst>
                                      </p:cBhvr>
                                      <p:to>
                                        <p:strVal val="visible"/>
                                      </p:to>
                                    </p:set>
                                    <p:anim calcmode="lin" valueType="num">
                                      <p:cBhvr additive="base">
                                        <p:cTn id="36" dur="500" fill="hold"/>
                                        <p:tgtEl>
                                          <p:spTgt spid="172048"/>
                                        </p:tgtEl>
                                        <p:attrNameLst>
                                          <p:attrName>ppt_x</p:attrName>
                                        </p:attrNameLst>
                                      </p:cBhvr>
                                      <p:tavLst>
                                        <p:tav tm="0">
                                          <p:val>
                                            <p:strVal val="#ppt_x"/>
                                          </p:val>
                                        </p:tav>
                                        <p:tav tm="100000">
                                          <p:val>
                                            <p:strVal val="#ppt_x"/>
                                          </p:val>
                                        </p:tav>
                                      </p:tavLst>
                                    </p:anim>
                                    <p:anim calcmode="lin" valueType="num">
                                      <p:cBhvr additive="base">
                                        <p:cTn id="37" dur="500" fill="hold"/>
                                        <p:tgtEl>
                                          <p:spTgt spid="172048"/>
                                        </p:tgtEl>
                                        <p:attrNameLst>
                                          <p:attrName>ppt_y</p:attrName>
                                        </p:attrNameLst>
                                      </p:cBhvr>
                                      <p:tavLst>
                                        <p:tav tm="0">
                                          <p:val>
                                            <p:strVal val="1+#ppt_h/2"/>
                                          </p:val>
                                        </p:tav>
                                        <p:tav tm="100000">
                                          <p:val>
                                            <p:strVal val="#ppt_y"/>
                                          </p:val>
                                        </p:tav>
                                      </p:tavLst>
                                    </p:anim>
                                  </p:childTnLst>
                                </p:cTn>
                              </p:par>
                            </p:childTnLst>
                          </p:cTn>
                        </p:par>
                      </p:childTnLst>
                    </p:cTn>
                  </p:par>
                  <p:par>
                    <p:cTn id="38" fill="hold" nodeType="clickPar">
                      <p:stCondLst>
                        <p:cond delay="indefinite"/>
                      </p:stCondLst>
                      <p:childTnLst>
                        <p:par>
                          <p:cTn id="39" fill="hold" nodeType="withGroup">
                            <p:stCondLst>
                              <p:cond delay="0"/>
                            </p:stCondLst>
                            <p:childTnLst>
                              <p:par>
                                <p:cTn id="40" presetID="5" presetClass="entr" presetSubtype="10" fill="hold" nodeType="clickEffect">
                                  <p:stCondLst>
                                    <p:cond delay="0"/>
                                  </p:stCondLst>
                                  <p:childTnLst>
                                    <p:set>
                                      <p:cBhvr>
                                        <p:cTn id="41" dur="1" fill="hold">
                                          <p:stCondLst>
                                            <p:cond delay="0"/>
                                          </p:stCondLst>
                                        </p:cTn>
                                        <p:tgtEl>
                                          <p:spTgt spid="172049"/>
                                        </p:tgtEl>
                                        <p:attrNameLst>
                                          <p:attrName>style.visibility</p:attrName>
                                        </p:attrNameLst>
                                      </p:cBhvr>
                                      <p:to>
                                        <p:strVal val="visible"/>
                                      </p:to>
                                    </p:set>
                                    <p:animEffect transition="in" filter="checkerboard(across)">
                                      <p:cBhvr>
                                        <p:cTn id="42" dur="500"/>
                                        <p:tgtEl>
                                          <p:spTgt spid="1720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045" grpId="0"/>
      <p:bldP spid="172046" grpId="0"/>
      <p:bldP spid="172047" grpId="0"/>
      <p:bldP spid="172048"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olo 1"/>
          <p:cNvSpPr>
            <a:spLocks noGrp="1"/>
          </p:cNvSpPr>
          <p:nvPr>
            <p:ph type="ctrTitle" idx="4294967295"/>
          </p:nvPr>
        </p:nvSpPr>
        <p:spPr>
          <a:xfrm>
            <a:off x="250825" y="44450"/>
            <a:ext cx="8713788" cy="727075"/>
          </a:xfrm>
        </p:spPr>
        <p:txBody>
          <a:bodyPr/>
          <a:lstStyle/>
          <a:p>
            <a:pPr eaLnBrk="1" hangingPunct="1"/>
            <a:r>
              <a:rPr lang="it-IT" sz="4000" b="1" smtClean="0">
                <a:latin typeface="Comic Sans MS" pitchFamily="66" charset="0"/>
              </a:rPr>
              <a:t>Rilievi ed Indagini conoscitive</a:t>
            </a:r>
          </a:p>
        </p:txBody>
      </p:sp>
      <p:sp>
        <p:nvSpPr>
          <p:cNvPr id="43011" name="Sottotitolo 2"/>
          <p:cNvSpPr>
            <a:spLocks noGrp="1"/>
          </p:cNvSpPr>
          <p:nvPr>
            <p:ph type="subTitle" idx="4294967295"/>
          </p:nvPr>
        </p:nvSpPr>
        <p:spPr>
          <a:xfrm>
            <a:off x="336550" y="644525"/>
            <a:ext cx="8501063" cy="681038"/>
          </a:xfrm>
        </p:spPr>
        <p:txBody>
          <a:bodyPr/>
          <a:lstStyle/>
          <a:p>
            <a:pPr marL="0" indent="0" algn="ctr" eaLnBrk="1" hangingPunct="1">
              <a:buFont typeface="Arial" charset="0"/>
              <a:buNone/>
            </a:pPr>
            <a:r>
              <a:rPr lang="it-IT" sz="2400" smtClean="0">
                <a:latin typeface="Comic Sans MS" pitchFamily="66" charset="0"/>
              </a:rPr>
              <a:t>Indagini non distruttive: Prove sclerometriche</a:t>
            </a:r>
          </a:p>
        </p:txBody>
      </p:sp>
      <p:pic>
        <p:nvPicPr>
          <p:cNvPr id="43012"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910138"/>
            <a:ext cx="4768850" cy="1947862"/>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43013" name="Picture 6"/>
          <p:cNvPicPr>
            <a:picLocks noChangeAspect="1" noChangeArrowheads="1"/>
          </p:cNvPicPr>
          <p:nvPr/>
        </p:nvPicPr>
        <p:blipFill>
          <a:blip r:embed="rId3">
            <a:lum contrast="36000"/>
            <a:extLst>
              <a:ext uri="{28A0092B-C50C-407E-A947-70E740481C1C}">
                <a14:useLocalDpi xmlns:a14="http://schemas.microsoft.com/office/drawing/2010/main" val="0"/>
              </a:ext>
            </a:extLst>
          </a:blip>
          <a:srcRect/>
          <a:stretch>
            <a:fillRect/>
          </a:stretch>
        </p:blipFill>
        <p:spPr bwMode="auto">
          <a:xfrm>
            <a:off x="7210425" y="1266825"/>
            <a:ext cx="1933575" cy="55911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43014" name="Picture 7" descr="Immagine 03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87900" y="4935538"/>
            <a:ext cx="2376488" cy="1865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3064" name="Rectangle 8"/>
          <p:cNvSpPr>
            <a:spLocks noChangeArrowheads="1"/>
          </p:cNvSpPr>
          <p:nvPr/>
        </p:nvSpPr>
        <p:spPr bwMode="auto">
          <a:xfrm>
            <a:off x="-7938" y="1598613"/>
            <a:ext cx="7027863" cy="278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just">
              <a:tabLst>
                <a:tab pos="457200" algn="l"/>
              </a:tabLst>
            </a:pPr>
            <a:r>
              <a:rPr lang="it-IT" sz="1600">
                <a:latin typeface="Comic Sans MS" pitchFamily="66" charset="0"/>
              </a:rPr>
              <a:t>La prova sclerometrica si fonda sulla correlazine esistente tra la durezza superficiale del calcestruzzo e la sua resistenza a compressione.</a:t>
            </a:r>
          </a:p>
          <a:p>
            <a:pPr algn="just">
              <a:tabLst>
                <a:tab pos="457200" algn="l"/>
              </a:tabLst>
            </a:pPr>
            <a:r>
              <a:rPr lang="it-IT" sz="1600">
                <a:latin typeface="Comic Sans MS" pitchFamily="66" charset="0"/>
              </a:rPr>
              <a:t>Di conseguenza essa è affetta da diversi parametri quali:</a:t>
            </a:r>
          </a:p>
          <a:p>
            <a:pPr algn="just">
              <a:tabLst>
                <a:tab pos="457200" algn="l"/>
              </a:tabLst>
            </a:pPr>
            <a:r>
              <a:rPr lang="it-IT" sz="1600">
                <a:latin typeface="Comic Sans MS" pitchFamily="66" charset="0"/>
              </a:rPr>
              <a:t>- La profondità e la consistenza dello strato superficiale </a:t>
            </a:r>
            <a:r>
              <a:rPr lang="it-IT" sz="1600" b="1">
                <a:latin typeface="Comic Sans MS" pitchFamily="66" charset="0"/>
              </a:rPr>
              <a:t>carbonatato </a:t>
            </a:r>
            <a:r>
              <a:rPr lang="it-IT" sz="1600">
                <a:latin typeface="Comic Sans MS" pitchFamily="66" charset="0"/>
              </a:rPr>
              <a:t>e, dunque, indirettamente l’età della costruzione;</a:t>
            </a:r>
          </a:p>
          <a:p>
            <a:pPr algn="just">
              <a:buFontTx/>
              <a:buChar char="-"/>
              <a:tabLst>
                <a:tab pos="457200" algn="l"/>
              </a:tabLst>
            </a:pPr>
            <a:r>
              <a:rPr lang="it-IT" sz="1600">
                <a:latin typeface="Comic Sans MS" pitchFamily="66" charset="0"/>
              </a:rPr>
              <a:t>La presenza di </a:t>
            </a:r>
            <a:r>
              <a:rPr lang="it-IT" sz="1600" b="1">
                <a:latin typeface="Comic Sans MS" pitchFamily="66" charset="0"/>
              </a:rPr>
              <a:t>inerti </a:t>
            </a:r>
            <a:r>
              <a:rPr lang="it-IT" sz="1600">
                <a:latin typeface="Comic Sans MS" pitchFamily="66" charset="0"/>
              </a:rPr>
              <a:t>di dimensioni maggiori in prossimità del punto di battuta;</a:t>
            </a:r>
          </a:p>
          <a:p>
            <a:pPr algn="just">
              <a:buFontTx/>
              <a:buChar char="-"/>
              <a:tabLst>
                <a:tab pos="457200" algn="l"/>
              </a:tabLst>
            </a:pPr>
            <a:r>
              <a:rPr lang="it-IT" sz="1600">
                <a:latin typeface="Comic Sans MS" pitchFamily="66" charset="0"/>
              </a:rPr>
              <a:t>La presenza di </a:t>
            </a:r>
            <a:r>
              <a:rPr lang="it-IT" sz="1600" b="1">
                <a:latin typeface="Comic Sans MS" pitchFamily="66" charset="0"/>
              </a:rPr>
              <a:t>armature corticali</a:t>
            </a:r>
            <a:r>
              <a:rPr lang="it-IT" sz="1600">
                <a:latin typeface="Comic Sans MS" pitchFamily="66" charset="0"/>
              </a:rPr>
              <a:t> in prossimità del punto di battuta;</a:t>
            </a:r>
          </a:p>
          <a:p>
            <a:pPr algn="just">
              <a:tabLst>
                <a:tab pos="457200" algn="l"/>
              </a:tabLst>
            </a:pPr>
            <a:endParaRPr lang="it-IT" sz="1600">
              <a:latin typeface="Comic Sans MS" pitchFamily="66" charset="0"/>
            </a:endParaRPr>
          </a:p>
          <a:p>
            <a:pPr algn="just">
              <a:tabLst>
                <a:tab pos="457200" algn="l"/>
              </a:tabLst>
            </a:pPr>
            <a:endParaRPr lang="it-IT" sz="1600">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3064">
                                            <p:txEl>
                                              <p:pRg st="0" end="0"/>
                                            </p:txEl>
                                          </p:spTgt>
                                        </p:tgtEl>
                                        <p:attrNameLst>
                                          <p:attrName>style.visibility</p:attrName>
                                        </p:attrNameLst>
                                      </p:cBhvr>
                                      <p:to>
                                        <p:strVal val="visible"/>
                                      </p:to>
                                    </p:set>
                                    <p:animEffect transition="in" filter="fade">
                                      <p:cBhvr>
                                        <p:cTn id="7" dur="1000"/>
                                        <p:tgtEl>
                                          <p:spTgt spid="17306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73064">
                                            <p:txEl>
                                              <p:pRg st="1" end="1"/>
                                            </p:txEl>
                                          </p:spTgt>
                                        </p:tgtEl>
                                        <p:attrNameLst>
                                          <p:attrName>style.visibility</p:attrName>
                                        </p:attrNameLst>
                                      </p:cBhvr>
                                      <p:to>
                                        <p:strVal val="visible"/>
                                      </p:to>
                                    </p:set>
                                    <p:animEffect transition="in" filter="fade">
                                      <p:cBhvr>
                                        <p:cTn id="12" dur="1000"/>
                                        <p:tgtEl>
                                          <p:spTgt spid="173064">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73064">
                                            <p:txEl>
                                              <p:pRg st="2" end="2"/>
                                            </p:txEl>
                                          </p:spTgt>
                                        </p:tgtEl>
                                        <p:attrNameLst>
                                          <p:attrName>style.visibility</p:attrName>
                                        </p:attrNameLst>
                                      </p:cBhvr>
                                      <p:to>
                                        <p:strVal val="visible"/>
                                      </p:to>
                                    </p:set>
                                    <p:animEffect transition="in" filter="fade">
                                      <p:cBhvr>
                                        <p:cTn id="17" dur="1000"/>
                                        <p:tgtEl>
                                          <p:spTgt spid="173064">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73064">
                                            <p:txEl>
                                              <p:pRg st="3" end="3"/>
                                            </p:txEl>
                                          </p:spTgt>
                                        </p:tgtEl>
                                        <p:attrNameLst>
                                          <p:attrName>style.visibility</p:attrName>
                                        </p:attrNameLst>
                                      </p:cBhvr>
                                      <p:to>
                                        <p:strVal val="visible"/>
                                      </p:to>
                                    </p:set>
                                    <p:animEffect transition="in" filter="fade">
                                      <p:cBhvr>
                                        <p:cTn id="22" dur="1000"/>
                                        <p:tgtEl>
                                          <p:spTgt spid="173064">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73064">
                                            <p:txEl>
                                              <p:pRg st="4" end="4"/>
                                            </p:txEl>
                                          </p:spTgt>
                                        </p:tgtEl>
                                        <p:attrNameLst>
                                          <p:attrName>style.visibility</p:attrName>
                                        </p:attrNameLst>
                                      </p:cBhvr>
                                      <p:to>
                                        <p:strVal val="visible"/>
                                      </p:to>
                                    </p:set>
                                    <p:animEffect transition="in" filter="fade">
                                      <p:cBhvr>
                                        <p:cTn id="27" dur="1000"/>
                                        <p:tgtEl>
                                          <p:spTgt spid="17306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3064" grpId="0" build="p"/>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olo 1"/>
          <p:cNvSpPr>
            <a:spLocks noGrp="1"/>
          </p:cNvSpPr>
          <p:nvPr>
            <p:ph type="ctrTitle" idx="4294967295"/>
          </p:nvPr>
        </p:nvSpPr>
        <p:spPr>
          <a:xfrm>
            <a:off x="250825" y="44450"/>
            <a:ext cx="8713788" cy="727075"/>
          </a:xfrm>
        </p:spPr>
        <p:txBody>
          <a:bodyPr/>
          <a:lstStyle/>
          <a:p>
            <a:pPr eaLnBrk="1" hangingPunct="1"/>
            <a:r>
              <a:rPr lang="it-IT" sz="4000" b="1" smtClean="0">
                <a:latin typeface="Comic Sans MS" pitchFamily="66" charset="0"/>
              </a:rPr>
              <a:t>Rilievi ed Indagini conoscitive</a:t>
            </a:r>
          </a:p>
        </p:txBody>
      </p:sp>
      <p:sp>
        <p:nvSpPr>
          <p:cNvPr id="44035" name="Sottotitolo 2"/>
          <p:cNvSpPr>
            <a:spLocks noGrp="1"/>
          </p:cNvSpPr>
          <p:nvPr>
            <p:ph type="subTitle" idx="4294967295"/>
          </p:nvPr>
        </p:nvSpPr>
        <p:spPr>
          <a:xfrm>
            <a:off x="336550" y="644525"/>
            <a:ext cx="8501063" cy="681038"/>
          </a:xfrm>
        </p:spPr>
        <p:txBody>
          <a:bodyPr/>
          <a:lstStyle/>
          <a:p>
            <a:pPr marL="0" indent="0" algn="ctr" eaLnBrk="1" hangingPunct="1">
              <a:buFont typeface="Arial" charset="0"/>
              <a:buNone/>
            </a:pPr>
            <a:r>
              <a:rPr lang="it-IT" sz="2400" smtClean="0">
                <a:latin typeface="Comic Sans MS" pitchFamily="66" charset="0"/>
              </a:rPr>
              <a:t>Indagini non distruttive: Prove sclerometriche</a:t>
            </a:r>
          </a:p>
        </p:txBody>
      </p:sp>
      <p:sp>
        <p:nvSpPr>
          <p:cNvPr id="174085" name="Rectangle 5"/>
          <p:cNvSpPr>
            <a:spLocks noChangeArrowheads="1"/>
          </p:cNvSpPr>
          <p:nvPr/>
        </p:nvSpPr>
        <p:spPr bwMode="auto">
          <a:xfrm>
            <a:off x="63500" y="1268413"/>
            <a:ext cx="8901113" cy="547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just">
              <a:tabLst>
                <a:tab pos="457200" algn="l"/>
              </a:tabLst>
            </a:pPr>
            <a:r>
              <a:rPr lang="it-IT" sz="1600">
                <a:latin typeface="Comic Sans MS" pitchFamily="66" charset="0"/>
              </a:rPr>
              <a:t>Prescrizioni normative UNI-EN 12504-2 (Prove su calcestruzzo indurito – Prove non distruttive – Determinazione dell’indice sclerometrico):</a:t>
            </a:r>
          </a:p>
          <a:p>
            <a:pPr algn="just">
              <a:tabLst>
                <a:tab pos="457200" algn="l"/>
              </a:tabLst>
            </a:pPr>
            <a:r>
              <a:rPr lang="it-IT" sz="1600">
                <a:latin typeface="Comic Sans MS" pitchFamily="66" charset="0"/>
              </a:rPr>
              <a:t>- </a:t>
            </a:r>
            <a:r>
              <a:rPr lang="it-IT" sz="1600" b="1">
                <a:latin typeface="Comic Sans MS" pitchFamily="66" charset="0"/>
              </a:rPr>
              <a:t>delimitazione dell’area di prova:</a:t>
            </a:r>
            <a:r>
              <a:rPr lang="it-IT" sz="1600">
                <a:latin typeface="Comic Sans MS" pitchFamily="66" charset="0"/>
              </a:rPr>
              <a:t> gli elementi di calcestruzzo da sottoporre a prova devono avere uno spessore di almeno 10 mm e fissati all’interno di una struttura. L’area da sottoporre a prova deve essere approssimativamente di 30 cm x 30 cm.</a:t>
            </a:r>
            <a:endParaRPr lang="it-IT" sz="1600" b="1">
              <a:latin typeface="Comic Sans MS" pitchFamily="66" charset="0"/>
            </a:endParaRPr>
          </a:p>
          <a:p>
            <a:pPr algn="just">
              <a:buFontTx/>
              <a:buChar char="-"/>
              <a:tabLst>
                <a:tab pos="457200" algn="l"/>
              </a:tabLst>
            </a:pPr>
            <a:r>
              <a:rPr lang="it-IT" sz="1600" b="1">
                <a:latin typeface="Comic Sans MS" pitchFamily="66" charset="0"/>
              </a:rPr>
              <a:t> preparazione dell’area di prova:</a:t>
            </a:r>
            <a:r>
              <a:rPr lang="it-IT" sz="1600">
                <a:latin typeface="Comic Sans MS" pitchFamily="66" charset="0"/>
              </a:rPr>
              <a:t> prima di procedere ai rilievi è obbligatorio procedere alla pulizia e al trattamento della superficiale di calcestruzzo mediante pietra abrasiva (pietra al carburo di silicio), solitamente in dotazione dello strumento, al fine di rendere la superficie quanto più liscia è possibile.</a:t>
            </a:r>
            <a:endParaRPr lang="it-IT" sz="1600" b="1">
              <a:latin typeface="Comic Sans MS" pitchFamily="66" charset="0"/>
            </a:endParaRPr>
          </a:p>
          <a:p>
            <a:pPr algn="just">
              <a:buFontTx/>
              <a:buChar char="-"/>
              <a:tabLst>
                <a:tab pos="457200" algn="l"/>
              </a:tabLst>
            </a:pPr>
            <a:r>
              <a:rPr lang="it-IT" sz="1600" b="1">
                <a:latin typeface="Comic Sans MS" pitchFamily="66" charset="0"/>
              </a:rPr>
              <a:t> preparazione preliminare dello sclerometro:</a:t>
            </a:r>
            <a:r>
              <a:rPr lang="it-IT" sz="1600">
                <a:latin typeface="Comic Sans MS" pitchFamily="66" charset="0"/>
              </a:rPr>
              <a:t> prima di effettuare la prova effettuare e registrare le misure utilizzando l’incudine di acciaio (cuneo di taratura) e controllare che esse rientrino nei limiti raccomandati dal fabbricante, in caso contrario pulire o tarare lo sclerometro. </a:t>
            </a:r>
          </a:p>
          <a:p>
            <a:pPr algn="just">
              <a:buFontTx/>
              <a:buChar char="-"/>
              <a:tabLst>
                <a:tab pos="457200" algn="l"/>
              </a:tabLst>
            </a:pPr>
            <a:r>
              <a:rPr lang="it-IT" sz="1600">
                <a:latin typeface="Comic Sans MS" pitchFamily="66" charset="0"/>
              </a:rPr>
              <a:t> </a:t>
            </a:r>
            <a:r>
              <a:rPr lang="it-IT" sz="1600" b="1">
                <a:latin typeface="Comic Sans MS" pitchFamily="66" charset="0"/>
              </a:rPr>
              <a:t>esecuzione della prova: </a:t>
            </a:r>
            <a:r>
              <a:rPr lang="it-IT" sz="1600">
                <a:latin typeface="Comic Sans MS" pitchFamily="66" charset="0"/>
              </a:rPr>
              <a:t>Le inclinazioni previste dai diagrammi allegati allo sclerometro sono pari a:</a:t>
            </a:r>
          </a:p>
          <a:p>
            <a:pPr algn="ctr">
              <a:tabLst>
                <a:tab pos="457200" algn="l"/>
              </a:tabLst>
            </a:pPr>
            <a:r>
              <a:rPr lang="it-IT" sz="1600">
                <a:latin typeface="Comic Sans MS" pitchFamily="66" charset="0"/>
              </a:rPr>
              <a:t>α = 0° (per pilastri e travi, ecc.);</a:t>
            </a:r>
          </a:p>
          <a:p>
            <a:pPr algn="ctr">
              <a:tabLst>
                <a:tab pos="457200" algn="l"/>
              </a:tabLst>
            </a:pPr>
            <a:r>
              <a:rPr lang="it-IT" sz="1600">
                <a:latin typeface="Comic Sans MS" pitchFamily="66" charset="0"/>
              </a:rPr>
              <a:t>α = +90° (per solette orizzontali, intradosso di travi ed impalcati);</a:t>
            </a:r>
          </a:p>
          <a:p>
            <a:pPr algn="ctr">
              <a:tabLst>
                <a:tab pos="457200" algn="l"/>
              </a:tabLst>
            </a:pPr>
            <a:r>
              <a:rPr lang="it-IT" sz="1600">
                <a:latin typeface="Comic Sans MS" pitchFamily="66" charset="0"/>
              </a:rPr>
              <a:t>α = -90° (per plinti di fondazione, solette stradali, ecc.).</a:t>
            </a:r>
          </a:p>
          <a:p>
            <a:pPr algn="just">
              <a:tabLst>
                <a:tab pos="457200" algn="l"/>
              </a:tabLst>
            </a:pPr>
            <a:r>
              <a:rPr lang="it-IT" sz="1600">
                <a:latin typeface="Comic Sans MS" pitchFamily="66" charset="0"/>
              </a:rPr>
              <a:t>- </a:t>
            </a:r>
            <a:r>
              <a:rPr lang="it-IT" sz="1600" b="1">
                <a:latin typeface="Comic Sans MS" pitchFamily="66" charset="0"/>
              </a:rPr>
              <a:t>Elaborazione dei dati:</a:t>
            </a:r>
            <a:r>
              <a:rPr lang="it-IT" sz="1600">
                <a:latin typeface="Comic Sans MS" pitchFamily="66" charset="0"/>
              </a:rPr>
              <a:t> dalle 12 letture sclerometriche effettuate, eliminati preliminarmente gli eventuali valori troppo alti o troppo bassi mediante sostituzione con altri più accettabili, si effettua la media (Im). Se oltre il 20% di tutte le misure si discosta dalla media per più di 6 unità deve essere scartata l’intera serie di misure.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4085">
                                            <p:txEl>
                                              <p:pRg st="0" end="0"/>
                                            </p:txEl>
                                          </p:spTgt>
                                        </p:tgtEl>
                                        <p:attrNameLst>
                                          <p:attrName>style.visibility</p:attrName>
                                        </p:attrNameLst>
                                      </p:cBhvr>
                                      <p:to>
                                        <p:strVal val="visible"/>
                                      </p:to>
                                    </p:set>
                                    <p:animEffect transition="in" filter="fade">
                                      <p:cBhvr>
                                        <p:cTn id="7" dur="1000"/>
                                        <p:tgtEl>
                                          <p:spTgt spid="17408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74085">
                                            <p:txEl>
                                              <p:pRg st="1" end="1"/>
                                            </p:txEl>
                                          </p:spTgt>
                                        </p:tgtEl>
                                        <p:attrNameLst>
                                          <p:attrName>style.visibility</p:attrName>
                                        </p:attrNameLst>
                                      </p:cBhvr>
                                      <p:to>
                                        <p:strVal val="visible"/>
                                      </p:to>
                                    </p:set>
                                    <p:animEffect transition="in" filter="fade">
                                      <p:cBhvr>
                                        <p:cTn id="12" dur="1000"/>
                                        <p:tgtEl>
                                          <p:spTgt spid="17408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74085">
                                            <p:txEl>
                                              <p:pRg st="2" end="2"/>
                                            </p:txEl>
                                          </p:spTgt>
                                        </p:tgtEl>
                                        <p:attrNameLst>
                                          <p:attrName>style.visibility</p:attrName>
                                        </p:attrNameLst>
                                      </p:cBhvr>
                                      <p:to>
                                        <p:strVal val="visible"/>
                                      </p:to>
                                    </p:set>
                                    <p:animEffect transition="in" filter="fade">
                                      <p:cBhvr>
                                        <p:cTn id="17" dur="1000"/>
                                        <p:tgtEl>
                                          <p:spTgt spid="174085">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74085">
                                            <p:txEl>
                                              <p:pRg st="3" end="3"/>
                                            </p:txEl>
                                          </p:spTgt>
                                        </p:tgtEl>
                                        <p:attrNameLst>
                                          <p:attrName>style.visibility</p:attrName>
                                        </p:attrNameLst>
                                      </p:cBhvr>
                                      <p:to>
                                        <p:strVal val="visible"/>
                                      </p:to>
                                    </p:set>
                                    <p:animEffect transition="in" filter="fade">
                                      <p:cBhvr>
                                        <p:cTn id="22" dur="1000"/>
                                        <p:tgtEl>
                                          <p:spTgt spid="174085">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74085">
                                            <p:txEl>
                                              <p:pRg st="4" end="4"/>
                                            </p:txEl>
                                          </p:spTgt>
                                        </p:tgtEl>
                                        <p:attrNameLst>
                                          <p:attrName>style.visibility</p:attrName>
                                        </p:attrNameLst>
                                      </p:cBhvr>
                                      <p:to>
                                        <p:strVal val="visible"/>
                                      </p:to>
                                    </p:set>
                                    <p:animEffect transition="in" filter="fade">
                                      <p:cBhvr>
                                        <p:cTn id="27" dur="1000"/>
                                        <p:tgtEl>
                                          <p:spTgt spid="174085">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74085">
                                            <p:txEl>
                                              <p:pRg st="5" end="5"/>
                                            </p:txEl>
                                          </p:spTgt>
                                        </p:tgtEl>
                                        <p:attrNameLst>
                                          <p:attrName>style.visibility</p:attrName>
                                        </p:attrNameLst>
                                      </p:cBhvr>
                                      <p:to>
                                        <p:strVal val="visible"/>
                                      </p:to>
                                    </p:set>
                                    <p:animEffect transition="in" filter="fade">
                                      <p:cBhvr>
                                        <p:cTn id="32" dur="1000"/>
                                        <p:tgtEl>
                                          <p:spTgt spid="174085">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74085">
                                            <p:txEl>
                                              <p:pRg st="6" end="6"/>
                                            </p:txEl>
                                          </p:spTgt>
                                        </p:tgtEl>
                                        <p:attrNameLst>
                                          <p:attrName>style.visibility</p:attrName>
                                        </p:attrNameLst>
                                      </p:cBhvr>
                                      <p:to>
                                        <p:strVal val="visible"/>
                                      </p:to>
                                    </p:set>
                                    <p:animEffect transition="in" filter="fade">
                                      <p:cBhvr>
                                        <p:cTn id="37" dur="1000"/>
                                        <p:tgtEl>
                                          <p:spTgt spid="174085">
                                            <p:txEl>
                                              <p:pRg st="6" end="6"/>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74085">
                                            <p:txEl>
                                              <p:pRg st="7" end="7"/>
                                            </p:txEl>
                                          </p:spTgt>
                                        </p:tgtEl>
                                        <p:attrNameLst>
                                          <p:attrName>style.visibility</p:attrName>
                                        </p:attrNameLst>
                                      </p:cBhvr>
                                      <p:to>
                                        <p:strVal val="visible"/>
                                      </p:to>
                                    </p:set>
                                    <p:animEffect transition="in" filter="fade">
                                      <p:cBhvr>
                                        <p:cTn id="42" dur="1000"/>
                                        <p:tgtEl>
                                          <p:spTgt spid="174085">
                                            <p:txEl>
                                              <p:pRg st="7" end="7"/>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74085">
                                            <p:txEl>
                                              <p:pRg st="8" end="8"/>
                                            </p:txEl>
                                          </p:spTgt>
                                        </p:tgtEl>
                                        <p:attrNameLst>
                                          <p:attrName>style.visibility</p:attrName>
                                        </p:attrNameLst>
                                      </p:cBhvr>
                                      <p:to>
                                        <p:strVal val="visible"/>
                                      </p:to>
                                    </p:set>
                                    <p:animEffect transition="in" filter="fade">
                                      <p:cBhvr>
                                        <p:cTn id="47" dur="1000"/>
                                        <p:tgtEl>
                                          <p:spTgt spid="174085">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085" grpId="0"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olo 1"/>
          <p:cNvSpPr>
            <a:spLocks noGrp="1"/>
          </p:cNvSpPr>
          <p:nvPr>
            <p:ph type="ctrTitle" idx="4294967295"/>
          </p:nvPr>
        </p:nvSpPr>
        <p:spPr>
          <a:xfrm>
            <a:off x="250825" y="44450"/>
            <a:ext cx="8713788" cy="727075"/>
          </a:xfrm>
        </p:spPr>
        <p:txBody>
          <a:bodyPr/>
          <a:lstStyle/>
          <a:p>
            <a:pPr eaLnBrk="1" hangingPunct="1"/>
            <a:r>
              <a:rPr lang="it-IT" sz="4000" b="1" smtClean="0">
                <a:latin typeface="Comic Sans MS" pitchFamily="66" charset="0"/>
              </a:rPr>
              <a:t>Rilievi ed Indagini conoscitive</a:t>
            </a:r>
          </a:p>
        </p:txBody>
      </p:sp>
      <p:sp>
        <p:nvSpPr>
          <p:cNvPr id="45059" name="Sottotitolo 2"/>
          <p:cNvSpPr>
            <a:spLocks noGrp="1"/>
          </p:cNvSpPr>
          <p:nvPr>
            <p:ph type="subTitle" idx="4294967295"/>
          </p:nvPr>
        </p:nvSpPr>
        <p:spPr>
          <a:xfrm>
            <a:off x="336550" y="644525"/>
            <a:ext cx="8501063" cy="681038"/>
          </a:xfrm>
        </p:spPr>
        <p:txBody>
          <a:bodyPr/>
          <a:lstStyle/>
          <a:p>
            <a:pPr marL="0" indent="0" algn="ctr" eaLnBrk="1" hangingPunct="1">
              <a:buFont typeface="Arial" charset="0"/>
              <a:buNone/>
            </a:pPr>
            <a:r>
              <a:rPr lang="it-IT" sz="2400" smtClean="0">
                <a:latin typeface="Comic Sans MS" pitchFamily="66" charset="0"/>
              </a:rPr>
              <a:t>Indagini non distruttive: Prove sclerometriche</a:t>
            </a:r>
          </a:p>
        </p:txBody>
      </p:sp>
      <p:pic>
        <p:nvPicPr>
          <p:cNvPr id="45060" name="Picture 4" descr="grafico"/>
          <p:cNvPicPr>
            <a:picLocks noChangeAspect="1" noChangeArrowheads="1"/>
          </p:cNvPicPr>
          <p:nvPr/>
        </p:nvPicPr>
        <p:blipFill>
          <a:blip r:embed="rId2">
            <a:lum bright="6000"/>
            <a:extLst>
              <a:ext uri="{28A0092B-C50C-407E-A947-70E740481C1C}">
                <a14:useLocalDpi xmlns:a14="http://schemas.microsoft.com/office/drawing/2010/main" val="0"/>
              </a:ext>
            </a:extLst>
          </a:blip>
          <a:srcRect/>
          <a:stretch>
            <a:fillRect/>
          </a:stretch>
        </p:blipFill>
        <p:spPr bwMode="auto">
          <a:xfrm>
            <a:off x="323850" y="1136650"/>
            <a:ext cx="8820150" cy="572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olo 1"/>
          <p:cNvSpPr>
            <a:spLocks noGrp="1"/>
          </p:cNvSpPr>
          <p:nvPr>
            <p:ph type="ctrTitle" idx="4294967295"/>
          </p:nvPr>
        </p:nvSpPr>
        <p:spPr>
          <a:xfrm>
            <a:off x="250825" y="44450"/>
            <a:ext cx="8713788" cy="727075"/>
          </a:xfrm>
        </p:spPr>
        <p:txBody>
          <a:bodyPr/>
          <a:lstStyle/>
          <a:p>
            <a:pPr eaLnBrk="1" hangingPunct="1"/>
            <a:r>
              <a:rPr lang="it-IT" sz="4000" b="1" smtClean="0">
                <a:latin typeface="Comic Sans MS" pitchFamily="66" charset="0"/>
              </a:rPr>
              <a:t>Rilievi ed Indagini conoscitive</a:t>
            </a:r>
          </a:p>
        </p:txBody>
      </p:sp>
      <p:sp>
        <p:nvSpPr>
          <p:cNvPr id="46083" name="Sottotitolo 2"/>
          <p:cNvSpPr>
            <a:spLocks noGrp="1"/>
          </p:cNvSpPr>
          <p:nvPr>
            <p:ph type="subTitle" idx="4294967295"/>
          </p:nvPr>
        </p:nvSpPr>
        <p:spPr>
          <a:xfrm>
            <a:off x="336550" y="644525"/>
            <a:ext cx="8501063" cy="681038"/>
          </a:xfrm>
        </p:spPr>
        <p:txBody>
          <a:bodyPr/>
          <a:lstStyle/>
          <a:p>
            <a:pPr marL="0" indent="0" algn="ctr" eaLnBrk="1" hangingPunct="1">
              <a:buFont typeface="Arial" charset="0"/>
              <a:buNone/>
            </a:pPr>
            <a:r>
              <a:rPr lang="it-IT" sz="2400" smtClean="0">
                <a:latin typeface="Comic Sans MS" pitchFamily="66" charset="0"/>
              </a:rPr>
              <a:t>Indagini non distruttive: Prove sclerometriche</a:t>
            </a:r>
          </a:p>
        </p:txBody>
      </p:sp>
      <p:grpSp>
        <p:nvGrpSpPr>
          <p:cNvPr id="46084" name="Group 4"/>
          <p:cNvGrpSpPr>
            <a:grpSpLocks noChangeAspect="1"/>
          </p:cNvGrpSpPr>
          <p:nvPr/>
        </p:nvGrpSpPr>
        <p:grpSpPr bwMode="auto">
          <a:xfrm>
            <a:off x="539750" y="1184275"/>
            <a:ext cx="8424863" cy="5186363"/>
            <a:chOff x="2359" y="2778"/>
            <a:chExt cx="7750" cy="4768"/>
          </a:xfrm>
        </p:grpSpPr>
        <p:sp>
          <p:nvSpPr>
            <p:cNvPr id="46087" name="AutoShape 5"/>
            <p:cNvSpPr>
              <a:spLocks noChangeAspect="1" noChangeArrowheads="1"/>
            </p:cNvSpPr>
            <p:nvPr/>
          </p:nvSpPr>
          <p:spPr bwMode="auto">
            <a:xfrm>
              <a:off x="2359" y="2778"/>
              <a:ext cx="7750" cy="4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it-IT"/>
            </a:p>
          </p:txBody>
        </p:sp>
        <p:pic>
          <p:nvPicPr>
            <p:cNvPr id="46088" name="Picture 6"/>
            <p:cNvPicPr>
              <a:picLocks noChangeAspect="1" noChangeArrowheads="1"/>
            </p:cNvPicPr>
            <p:nvPr/>
          </p:nvPicPr>
          <p:blipFill>
            <a:blip r:embed="rId3">
              <a:clrChange>
                <a:clrFrom>
                  <a:srgbClr val="FFFF9A"/>
                </a:clrFrom>
                <a:clrTo>
                  <a:srgbClr val="FFFF9A">
                    <a:alpha val="0"/>
                  </a:srgbClr>
                </a:clrTo>
              </a:clrChange>
              <a:extLst>
                <a:ext uri="{28A0092B-C50C-407E-A947-70E740481C1C}">
                  <a14:useLocalDpi xmlns:a14="http://schemas.microsoft.com/office/drawing/2010/main" val="0"/>
                </a:ext>
              </a:extLst>
            </a:blip>
            <a:srcRect/>
            <a:stretch>
              <a:fillRect/>
            </a:stretch>
          </p:blipFill>
          <p:spPr bwMode="auto">
            <a:xfrm>
              <a:off x="2359" y="2778"/>
              <a:ext cx="7761" cy="4778"/>
            </a:xfrm>
            <a:prstGeom prst="rect">
              <a:avLst/>
            </a:prstGeom>
            <a:solidFill>
              <a:srgbClr val="FFFFFF"/>
            </a:solidFill>
            <a:ln w="9525">
              <a:solidFill>
                <a:srgbClr val="000000"/>
              </a:solidFill>
              <a:miter lim="800000"/>
              <a:headEnd/>
              <a:tailEnd/>
            </a:ln>
          </p:spPr>
        </p:pic>
      </p:grpSp>
      <p:sp>
        <p:nvSpPr>
          <p:cNvPr id="46085" name="Rectangle 8"/>
          <p:cNvSpPr>
            <a:spLocks noChangeArrowheads="1"/>
          </p:cNvSpPr>
          <p:nvPr/>
        </p:nvSpPr>
        <p:spPr bwMode="auto">
          <a:xfrm>
            <a:off x="0" y="3290888"/>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it-IT"/>
          </a:p>
        </p:txBody>
      </p:sp>
      <p:graphicFrame>
        <p:nvGraphicFramePr>
          <p:cNvPr id="46086" name="Object 7"/>
          <p:cNvGraphicFramePr>
            <a:graphicFrameLocks noChangeAspect="1"/>
          </p:cNvGraphicFramePr>
          <p:nvPr/>
        </p:nvGraphicFramePr>
        <p:xfrm>
          <a:off x="684213" y="1341438"/>
          <a:ext cx="2305050" cy="441325"/>
        </p:xfrm>
        <a:graphic>
          <a:graphicData uri="http://schemas.openxmlformats.org/presentationml/2006/ole">
            <mc:AlternateContent xmlns:mc="http://schemas.openxmlformats.org/markup-compatibility/2006">
              <mc:Choice xmlns:v="urn:schemas-microsoft-com:vml" Requires="v">
                <p:oleObj spid="_x0000_s46106" name="Equation" r:id="rId4" imgW="1358310" imgH="253890" progId="Equation.DSMT4">
                  <p:embed/>
                </p:oleObj>
              </mc:Choice>
              <mc:Fallback>
                <p:oleObj name="Equation" r:id="rId4" imgW="1358310" imgH="253890" progId="Equation.DSMT4">
                  <p:embed/>
                  <p:pic>
                    <p:nvPicPr>
                      <p:cNvPr id="0" name="Object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4213" y="1341438"/>
                        <a:ext cx="2305050" cy="441325"/>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olo 1"/>
          <p:cNvSpPr>
            <a:spLocks noGrp="1"/>
          </p:cNvSpPr>
          <p:nvPr>
            <p:ph type="ctrTitle" idx="4294967295"/>
          </p:nvPr>
        </p:nvSpPr>
        <p:spPr>
          <a:xfrm>
            <a:off x="250825" y="44450"/>
            <a:ext cx="8713788" cy="727075"/>
          </a:xfrm>
        </p:spPr>
        <p:txBody>
          <a:bodyPr/>
          <a:lstStyle/>
          <a:p>
            <a:pPr eaLnBrk="1" hangingPunct="1"/>
            <a:r>
              <a:rPr lang="it-IT" sz="4000" b="1" smtClean="0">
                <a:latin typeface="Comic Sans MS" pitchFamily="66" charset="0"/>
              </a:rPr>
              <a:t>Rilievi ed Indagini conoscitive</a:t>
            </a:r>
          </a:p>
        </p:txBody>
      </p:sp>
      <p:sp>
        <p:nvSpPr>
          <p:cNvPr id="47107" name="Sottotitolo 2"/>
          <p:cNvSpPr>
            <a:spLocks noGrp="1"/>
          </p:cNvSpPr>
          <p:nvPr>
            <p:ph type="subTitle" idx="4294967295"/>
          </p:nvPr>
        </p:nvSpPr>
        <p:spPr>
          <a:xfrm>
            <a:off x="336550" y="644525"/>
            <a:ext cx="8501063" cy="681038"/>
          </a:xfrm>
        </p:spPr>
        <p:txBody>
          <a:bodyPr/>
          <a:lstStyle/>
          <a:p>
            <a:pPr marL="0" indent="0" algn="ctr" eaLnBrk="1" hangingPunct="1">
              <a:buFont typeface="Arial" charset="0"/>
              <a:buNone/>
            </a:pPr>
            <a:r>
              <a:rPr lang="it-IT" sz="2400" smtClean="0">
                <a:latin typeface="Comic Sans MS" pitchFamily="66" charset="0"/>
              </a:rPr>
              <a:t>Indagini non distruttive: Metodo SonReb</a:t>
            </a:r>
          </a:p>
        </p:txBody>
      </p:sp>
      <p:sp>
        <p:nvSpPr>
          <p:cNvPr id="93188" name="Rectangle 4"/>
          <p:cNvSpPr>
            <a:spLocks noChangeArrowheads="1"/>
          </p:cNvSpPr>
          <p:nvPr/>
        </p:nvSpPr>
        <p:spPr bwMode="auto">
          <a:xfrm>
            <a:off x="0" y="2060575"/>
            <a:ext cx="9144000" cy="229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just">
              <a:tabLst>
                <a:tab pos="457200" algn="l"/>
              </a:tabLst>
            </a:pPr>
            <a:r>
              <a:rPr lang="it-IT" sz="1600">
                <a:latin typeface="Comic Sans MS" pitchFamily="66" charset="0"/>
              </a:rPr>
              <a:t>Questo metodo combinato presenta i seguenti vantaggi rispetto ai due metodi componenti:</a:t>
            </a:r>
          </a:p>
          <a:p>
            <a:pPr algn="just">
              <a:tabLst>
                <a:tab pos="457200" algn="l"/>
              </a:tabLst>
            </a:pPr>
            <a:r>
              <a:rPr lang="it-IT" sz="1600">
                <a:latin typeface="Comic Sans MS" pitchFamily="66" charset="0"/>
              </a:rPr>
              <a:t>- Annullamento dell’influenza </a:t>
            </a:r>
            <a:r>
              <a:rPr lang="it-IT" sz="1600" b="1">
                <a:latin typeface="Comic Sans MS" pitchFamily="66" charset="0"/>
              </a:rPr>
              <a:t>dell’umidità e del grado di maturazione del calcestruzzo </a:t>
            </a:r>
            <a:r>
              <a:rPr lang="it-IT" sz="1600">
                <a:latin typeface="Comic Sans MS" pitchFamily="66" charset="0"/>
              </a:rPr>
              <a:t>sui risultati dell’analisi. Si è infatti notato che il contenuto di umidità fa sottostimare l’indice sclerometrico e sovrastimare la velocità ultrasonica, e che, all’aumentare dell’età del calcestruzzo, l’indice sclerometrico aumenta mentre la velocità ultrasonica diminuisce;</a:t>
            </a:r>
          </a:p>
          <a:p>
            <a:pPr algn="just">
              <a:tabLst>
                <a:tab pos="457200" algn="l"/>
              </a:tabLst>
            </a:pPr>
            <a:r>
              <a:rPr lang="it-IT" sz="1600">
                <a:latin typeface="Comic Sans MS" pitchFamily="66" charset="0"/>
              </a:rPr>
              <a:t>- Riduzione, rispetto al metodo ultrasonico, </a:t>
            </a:r>
            <a:r>
              <a:rPr lang="it-IT" sz="1600" b="1">
                <a:latin typeface="Comic Sans MS" pitchFamily="66" charset="0"/>
              </a:rPr>
              <a:t>dell’influenza della granulometria</a:t>
            </a:r>
            <a:r>
              <a:rPr lang="it-IT" sz="1600">
                <a:latin typeface="Comic Sans MS" pitchFamily="66" charset="0"/>
              </a:rPr>
              <a:t> dell’inerte, del dosaggio e del tipo di cemento e dell’eventuale additivo utilizzato per il getto di calcestruzzo;</a:t>
            </a:r>
          </a:p>
          <a:p>
            <a:pPr algn="just">
              <a:tabLst>
                <a:tab pos="457200" algn="l"/>
              </a:tabLst>
            </a:pPr>
            <a:r>
              <a:rPr lang="it-IT" sz="1600">
                <a:latin typeface="Comic Sans MS" pitchFamily="66" charset="0"/>
              </a:rPr>
              <a:t>- Diminuzione, rispetto al metodo sclerometrico, dell’importanza delle </a:t>
            </a:r>
            <a:r>
              <a:rPr lang="it-IT" sz="1600" b="1">
                <a:latin typeface="Comic Sans MS" pitchFamily="66" charset="0"/>
              </a:rPr>
              <a:t>variazioni di qualità tra strati superficiali </a:t>
            </a:r>
            <a:r>
              <a:rPr lang="it-IT" sz="1600">
                <a:latin typeface="Comic Sans MS" pitchFamily="66" charset="0"/>
              </a:rPr>
              <a:t>e strati profondi del calcestruzzo.</a:t>
            </a:r>
          </a:p>
        </p:txBody>
      </p:sp>
      <p:sp>
        <p:nvSpPr>
          <p:cNvPr id="93189" name="Rectangle 5"/>
          <p:cNvSpPr>
            <a:spLocks noChangeArrowheads="1"/>
          </p:cNvSpPr>
          <p:nvPr/>
        </p:nvSpPr>
        <p:spPr bwMode="auto">
          <a:xfrm>
            <a:off x="-7938" y="1185863"/>
            <a:ext cx="9144001"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just">
              <a:tabLst>
                <a:tab pos="457200" algn="l"/>
              </a:tabLst>
            </a:pPr>
            <a:r>
              <a:rPr lang="it-IT" sz="1600">
                <a:latin typeface="Comic Sans MS" pitchFamily="66" charset="0"/>
              </a:rPr>
              <a:t>Il metodo consiste nell’incrociare i risultati delle prove ultrasoniche (</a:t>
            </a:r>
            <a:r>
              <a:rPr lang="it-IT" sz="1600" b="1">
                <a:latin typeface="Comic Sans MS" pitchFamily="66" charset="0"/>
              </a:rPr>
              <a:t>Son</a:t>
            </a:r>
            <a:r>
              <a:rPr lang="it-IT" sz="1600">
                <a:latin typeface="Comic Sans MS" pitchFamily="66" charset="0"/>
              </a:rPr>
              <a:t>) con quelli delle prove sclerometriche (</a:t>
            </a:r>
            <a:r>
              <a:rPr lang="it-IT" sz="1600" b="1">
                <a:latin typeface="Comic Sans MS" pitchFamily="66" charset="0"/>
              </a:rPr>
              <a:t>Reb</a:t>
            </a:r>
            <a:r>
              <a:rPr lang="it-IT" sz="1600">
                <a:latin typeface="Comic Sans MS" pitchFamily="66" charset="0"/>
              </a:rPr>
              <a:t>) al fine di ottenere una stima più accurata della resistenza R</a:t>
            </a:r>
            <a:r>
              <a:rPr lang="it-IT" sz="1600" baseline="-25000">
                <a:latin typeface="Comic Sans MS" pitchFamily="66" charset="0"/>
              </a:rPr>
              <a:t>c</a:t>
            </a:r>
            <a:r>
              <a:rPr lang="it-IT" sz="1600">
                <a:latin typeface="Comic Sans MS" pitchFamily="66" charset="0"/>
              </a:rPr>
              <a:t> del calcestruzzo.</a:t>
            </a:r>
          </a:p>
        </p:txBody>
      </p:sp>
      <p:graphicFrame>
        <p:nvGraphicFramePr>
          <p:cNvPr id="47110" name="Object 8"/>
          <p:cNvGraphicFramePr>
            <a:graphicFrameLocks noChangeAspect="1"/>
          </p:cNvGraphicFramePr>
          <p:nvPr/>
        </p:nvGraphicFramePr>
        <p:xfrm>
          <a:off x="1846263" y="4903788"/>
          <a:ext cx="2365375" cy="396875"/>
        </p:xfrm>
        <a:graphic>
          <a:graphicData uri="http://schemas.openxmlformats.org/presentationml/2006/ole">
            <mc:AlternateContent xmlns:mc="http://schemas.openxmlformats.org/markup-compatibility/2006">
              <mc:Choice xmlns:v="urn:schemas-microsoft-com:vml" Requires="v">
                <p:oleObj spid="_x0000_s47168" name="Equation" r:id="rId3" imgW="1777229" imgH="291973" progId="Equation.DSMT4">
                  <p:embed/>
                </p:oleObj>
              </mc:Choice>
              <mc:Fallback>
                <p:oleObj name="Equation" r:id="rId3" imgW="1777229" imgH="291973" progId="Equation.DSMT4">
                  <p:embed/>
                  <p:pic>
                    <p:nvPicPr>
                      <p:cNvPr id="0"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46263" y="4903788"/>
                        <a:ext cx="23653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7111" name="Object 7"/>
          <p:cNvGraphicFramePr>
            <a:graphicFrameLocks noChangeAspect="1"/>
          </p:cNvGraphicFramePr>
          <p:nvPr/>
        </p:nvGraphicFramePr>
        <p:xfrm>
          <a:off x="1838325" y="5473700"/>
          <a:ext cx="2446338" cy="415925"/>
        </p:xfrm>
        <a:graphic>
          <a:graphicData uri="http://schemas.openxmlformats.org/presentationml/2006/ole">
            <mc:AlternateContent xmlns:mc="http://schemas.openxmlformats.org/markup-compatibility/2006">
              <mc:Choice xmlns:v="urn:schemas-microsoft-com:vml" Requires="v">
                <p:oleObj spid="_x0000_s47169" name="Equation" r:id="rId5" imgW="1752600" imgH="292100" progId="Equation.DSMT4">
                  <p:embed/>
                </p:oleObj>
              </mc:Choice>
              <mc:Fallback>
                <p:oleObj name="Equation" r:id="rId5" imgW="1752600" imgH="292100" progId="Equation.DSMT4">
                  <p:embed/>
                  <p:pic>
                    <p:nvPicPr>
                      <p:cNvPr id="0" name="Object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38325" y="5473700"/>
                        <a:ext cx="2446338"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7112" name="Object 6"/>
          <p:cNvGraphicFramePr>
            <a:graphicFrameLocks noChangeAspect="1"/>
          </p:cNvGraphicFramePr>
          <p:nvPr/>
        </p:nvGraphicFramePr>
        <p:xfrm>
          <a:off x="1836738" y="6099175"/>
          <a:ext cx="2447925" cy="406400"/>
        </p:xfrm>
        <a:graphic>
          <a:graphicData uri="http://schemas.openxmlformats.org/presentationml/2006/ole">
            <mc:AlternateContent xmlns:mc="http://schemas.openxmlformats.org/markup-compatibility/2006">
              <mc:Choice xmlns:v="urn:schemas-microsoft-com:vml" Requires="v">
                <p:oleObj spid="_x0000_s47170" name="Equation" r:id="rId7" imgW="1790700" imgH="292100" progId="Equation.DSMT4">
                  <p:embed/>
                </p:oleObj>
              </mc:Choice>
              <mc:Fallback>
                <p:oleObj name="Equation" r:id="rId7" imgW="1790700" imgH="292100" progId="Equation.DSMT4">
                  <p:embed/>
                  <p:pic>
                    <p:nvPicPr>
                      <p:cNvPr id="0" name="Object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836738" y="6099175"/>
                        <a:ext cx="2447925"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7113" name="Rectangle 9"/>
          <p:cNvSpPr>
            <a:spLocks noChangeArrowheads="1"/>
          </p:cNvSpPr>
          <p:nvPr/>
        </p:nvSpPr>
        <p:spPr bwMode="auto">
          <a:xfrm>
            <a:off x="0" y="2270125"/>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eaLnBrk="0" hangingPunct="0"/>
            <a:endParaRPr lang="it-IT"/>
          </a:p>
        </p:txBody>
      </p:sp>
      <p:sp>
        <p:nvSpPr>
          <p:cNvPr id="47114" name="Rectangle 10"/>
          <p:cNvSpPr>
            <a:spLocks noChangeArrowheads="1"/>
          </p:cNvSpPr>
          <p:nvPr/>
        </p:nvSpPr>
        <p:spPr bwMode="auto">
          <a:xfrm>
            <a:off x="4830763" y="4851400"/>
            <a:ext cx="3513137"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eaLnBrk="0" hangingPunct="0">
              <a:tabLst>
                <a:tab pos="228600" algn="l"/>
              </a:tabLst>
            </a:pPr>
            <a:r>
              <a:rPr lang="en-GB" sz="1600">
                <a:latin typeface="Comic Sans MS" pitchFamily="66" charset="0"/>
                <a:cs typeface="Times New Roman" pitchFamily="18" charset="0"/>
              </a:rPr>
              <a:t> </a:t>
            </a:r>
            <a:r>
              <a:rPr lang="it-IT" sz="1600">
                <a:latin typeface="Comic Sans MS" pitchFamily="66" charset="0"/>
                <a:cs typeface="Times New Roman" pitchFamily="18" charset="0"/>
              </a:rPr>
              <a:t>       Giacchetti e Lacquaniti (1980)</a:t>
            </a:r>
            <a:endParaRPr lang="it-IT" sz="1600">
              <a:latin typeface="Comic Sans MS" pitchFamily="66" charset="0"/>
            </a:endParaRPr>
          </a:p>
        </p:txBody>
      </p:sp>
      <p:sp>
        <p:nvSpPr>
          <p:cNvPr id="47115" name="Rectangle 11"/>
          <p:cNvSpPr>
            <a:spLocks noChangeArrowheads="1"/>
          </p:cNvSpPr>
          <p:nvPr/>
        </p:nvSpPr>
        <p:spPr bwMode="auto">
          <a:xfrm>
            <a:off x="4830763" y="5484813"/>
            <a:ext cx="402431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eaLnBrk="0" hangingPunct="0">
              <a:tabLst>
                <a:tab pos="228600" algn="l"/>
              </a:tabLst>
            </a:pPr>
            <a:r>
              <a:rPr lang="en-GB" sz="1600" b="1">
                <a:latin typeface="Comic Sans MS" pitchFamily="66" charset="0"/>
                <a:cs typeface="Times New Roman" pitchFamily="18" charset="0"/>
              </a:rPr>
              <a:t>        </a:t>
            </a:r>
            <a:r>
              <a:rPr lang="en-GB" sz="1600">
                <a:latin typeface="Comic Sans MS" pitchFamily="66" charset="0"/>
                <a:cs typeface="Times New Roman" pitchFamily="18" charset="0"/>
              </a:rPr>
              <a:t>Di Leo – Pascale (1994) </a:t>
            </a:r>
            <a:r>
              <a:rPr lang="it-IT" sz="1600">
                <a:latin typeface="Comic Sans MS" pitchFamily="66" charset="0"/>
                <a:cs typeface="Times New Roman" pitchFamily="18" charset="0"/>
              </a:rPr>
              <a:t>               </a:t>
            </a:r>
            <a:endParaRPr lang="it-IT" sz="1600">
              <a:latin typeface="Comic Sans MS" pitchFamily="66" charset="0"/>
            </a:endParaRPr>
          </a:p>
        </p:txBody>
      </p:sp>
      <p:sp>
        <p:nvSpPr>
          <p:cNvPr id="47116" name="Rectangle 12"/>
          <p:cNvSpPr>
            <a:spLocks noChangeArrowheads="1"/>
          </p:cNvSpPr>
          <p:nvPr/>
        </p:nvSpPr>
        <p:spPr bwMode="auto">
          <a:xfrm>
            <a:off x="4859338" y="6076950"/>
            <a:ext cx="40195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just" eaLnBrk="0" hangingPunct="0">
              <a:tabLst>
                <a:tab pos="228600" algn="l"/>
              </a:tabLst>
            </a:pPr>
            <a:r>
              <a:rPr lang="en-GB" sz="1600" b="1">
                <a:latin typeface="Comic Sans MS" pitchFamily="66" charset="0"/>
                <a:cs typeface="Times New Roman" pitchFamily="18" charset="0"/>
              </a:rPr>
              <a:t>      </a:t>
            </a:r>
            <a:r>
              <a:rPr lang="en-GB" sz="1600">
                <a:latin typeface="Comic Sans MS" pitchFamily="66" charset="0"/>
                <a:cs typeface="Times New Roman" pitchFamily="18" charset="0"/>
              </a:rPr>
              <a:t>Gasparik (1992) </a:t>
            </a:r>
            <a:r>
              <a:rPr lang="it-IT" sz="1600">
                <a:latin typeface="Comic Sans MS" pitchFamily="66" charset="0"/>
                <a:cs typeface="Times New Roman" pitchFamily="18" charset="0"/>
              </a:rPr>
              <a:t>                             </a:t>
            </a:r>
            <a:endParaRPr lang="it-IT" sz="1600">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3189">
                                            <p:txEl>
                                              <p:pRg st="0" end="0"/>
                                            </p:txEl>
                                          </p:spTgt>
                                        </p:tgtEl>
                                        <p:attrNameLst>
                                          <p:attrName>style.visibility</p:attrName>
                                        </p:attrNameLst>
                                      </p:cBhvr>
                                      <p:to>
                                        <p:strVal val="visible"/>
                                      </p:to>
                                    </p:set>
                                    <p:animEffect transition="in" filter="fade">
                                      <p:cBhvr>
                                        <p:cTn id="7" dur="1000"/>
                                        <p:tgtEl>
                                          <p:spTgt spid="93189">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3188">
                                            <p:txEl>
                                              <p:pRg st="0" end="0"/>
                                            </p:txEl>
                                          </p:spTgt>
                                        </p:tgtEl>
                                        <p:attrNameLst>
                                          <p:attrName>style.visibility</p:attrName>
                                        </p:attrNameLst>
                                      </p:cBhvr>
                                      <p:to>
                                        <p:strVal val="visible"/>
                                      </p:to>
                                    </p:set>
                                    <p:animEffect transition="in" filter="fade">
                                      <p:cBhvr>
                                        <p:cTn id="10" dur="1000"/>
                                        <p:tgtEl>
                                          <p:spTgt spid="93188">
                                            <p:txEl>
                                              <p:pRg st="0" end="0"/>
                                            </p:txEl>
                                          </p:spTgt>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93188">
                                            <p:txEl>
                                              <p:pRg st="1" end="1"/>
                                            </p:txEl>
                                          </p:spTgt>
                                        </p:tgtEl>
                                        <p:attrNameLst>
                                          <p:attrName>style.visibility</p:attrName>
                                        </p:attrNameLst>
                                      </p:cBhvr>
                                      <p:to>
                                        <p:strVal val="visible"/>
                                      </p:to>
                                    </p:set>
                                    <p:animEffect transition="in" filter="fade">
                                      <p:cBhvr>
                                        <p:cTn id="15" dur="1000"/>
                                        <p:tgtEl>
                                          <p:spTgt spid="93188">
                                            <p:txEl>
                                              <p:pRg st="1" end="1"/>
                                            </p:txEl>
                                          </p:spTgt>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93188">
                                            <p:txEl>
                                              <p:pRg st="2" end="2"/>
                                            </p:txEl>
                                          </p:spTgt>
                                        </p:tgtEl>
                                        <p:attrNameLst>
                                          <p:attrName>style.visibility</p:attrName>
                                        </p:attrNameLst>
                                      </p:cBhvr>
                                      <p:to>
                                        <p:strVal val="visible"/>
                                      </p:to>
                                    </p:set>
                                    <p:animEffect transition="in" filter="fade">
                                      <p:cBhvr>
                                        <p:cTn id="20" dur="1000"/>
                                        <p:tgtEl>
                                          <p:spTgt spid="93188">
                                            <p:txEl>
                                              <p:pRg st="2" end="2"/>
                                            </p:txEl>
                                          </p:spTgt>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93188">
                                            <p:txEl>
                                              <p:pRg st="3" end="3"/>
                                            </p:txEl>
                                          </p:spTgt>
                                        </p:tgtEl>
                                        <p:attrNameLst>
                                          <p:attrName>style.visibility</p:attrName>
                                        </p:attrNameLst>
                                      </p:cBhvr>
                                      <p:to>
                                        <p:strVal val="visible"/>
                                      </p:to>
                                    </p:set>
                                    <p:animEffect transition="in" filter="fade">
                                      <p:cBhvr>
                                        <p:cTn id="25" dur="1000"/>
                                        <p:tgtEl>
                                          <p:spTgt spid="9318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88" grpId="0" build="p"/>
      <p:bldP spid="93189"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7" name="Rectangle 3"/>
          <p:cNvSpPr>
            <a:spLocks noChangeArrowheads="1"/>
          </p:cNvSpPr>
          <p:nvPr/>
        </p:nvSpPr>
        <p:spPr bwMode="auto">
          <a:xfrm>
            <a:off x="971600" y="116632"/>
            <a:ext cx="7413427" cy="7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ctr"/>
            <a:r>
              <a:rPr lang="it-IT" altLang="it-IT" sz="4000" b="1" dirty="0" smtClean="0">
                <a:latin typeface="Comic Sans MS" pitchFamily="66" charset="0"/>
                <a:ea typeface="+mj-ea"/>
                <a:cs typeface="+mj-cs"/>
              </a:rPr>
              <a:t>Il patrimonio edilizio italiano</a:t>
            </a:r>
            <a:endParaRPr lang="it-IT" altLang="it-IT" sz="4000" b="1" dirty="0">
              <a:latin typeface="Comic Sans MS" pitchFamily="66" charset="0"/>
              <a:ea typeface="+mj-ea"/>
              <a:cs typeface="+mj-cs"/>
            </a:endParaRPr>
          </a:p>
        </p:txBody>
      </p:sp>
      <p:pic>
        <p:nvPicPr>
          <p:cNvPr id="7782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10779" y="1195388"/>
            <a:ext cx="3260725" cy="2605087"/>
          </a:xfrm>
          <a:prstGeom prst="rect">
            <a:avLst/>
          </a:prstGeom>
          <a:noFill/>
          <a:ln w="25400" algn="ctr">
            <a:solidFill>
              <a:srgbClr val="1F497D"/>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77830"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39791" y="1195388"/>
            <a:ext cx="3476625" cy="2605087"/>
          </a:xfrm>
          <a:prstGeom prst="rect">
            <a:avLst/>
          </a:prstGeom>
          <a:noFill/>
          <a:ln w="25400" algn="ctr">
            <a:solidFill>
              <a:srgbClr val="1F497D"/>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77831" name="Oval 7"/>
          <p:cNvSpPr>
            <a:spLocks noChangeArrowheads="1"/>
          </p:cNvSpPr>
          <p:nvPr/>
        </p:nvSpPr>
        <p:spPr bwMode="auto">
          <a:xfrm>
            <a:off x="4715966" y="2420938"/>
            <a:ext cx="2592388" cy="720725"/>
          </a:xfrm>
          <a:prstGeom prst="ellipse">
            <a:avLst/>
          </a:pr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pic>
        <p:nvPicPr>
          <p:cNvPr id="77832"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22291" y="4149725"/>
            <a:ext cx="1666875" cy="2232025"/>
          </a:xfrm>
          <a:prstGeom prst="rect">
            <a:avLst/>
          </a:prstGeom>
          <a:noFill/>
          <a:ln w="25400" algn="ctr">
            <a:solidFill>
              <a:srgbClr val="1F497D"/>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77833"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30454" y="4149725"/>
            <a:ext cx="1698625" cy="2251075"/>
          </a:xfrm>
          <a:prstGeom prst="rect">
            <a:avLst/>
          </a:prstGeom>
          <a:noFill/>
          <a:ln w="25400" algn="ctr">
            <a:solidFill>
              <a:srgbClr val="1F497D"/>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77834" name="Picture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98104" y="4221163"/>
            <a:ext cx="2870200" cy="2128837"/>
          </a:xfrm>
          <a:prstGeom prst="rect">
            <a:avLst/>
          </a:prstGeom>
          <a:noFill/>
          <a:ln w="25400" algn="ctr">
            <a:solidFill>
              <a:srgbClr val="1F497D"/>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26475324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77829"/>
                                        </p:tgtEl>
                                        <p:attrNameLst>
                                          <p:attrName>style.visibility</p:attrName>
                                        </p:attrNameLst>
                                      </p:cBhvr>
                                      <p:to>
                                        <p:strVal val="visible"/>
                                      </p:to>
                                    </p:set>
                                    <p:animEffect transition="in" filter="fade">
                                      <p:cBhvr>
                                        <p:cTn id="7" dur="250"/>
                                        <p:tgtEl>
                                          <p:spTgt spid="7782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77830"/>
                                        </p:tgtEl>
                                        <p:attrNameLst>
                                          <p:attrName>style.visibility</p:attrName>
                                        </p:attrNameLst>
                                      </p:cBhvr>
                                      <p:to>
                                        <p:strVal val="visible"/>
                                      </p:to>
                                    </p:set>
                                    <p:animEffect transition="in" filter="fade">
                                      <p:cBhvr>
                                        <p:cTn id="12" dur="250"/>
                                        <p:tgtEl>
                                          <p:spTgt spid="7783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7831"/>
                                        </p:tgtEl>
                                        <p:attrNameLst>
                                          <p:attrName>style.visibility</p:attrName>
                                        </p:attrNameLst>
                                      </p:cBhvr>
                                      <p:to>
                                        <p:strVal val="visible"/>
                                      </p:to>
                                    </p:set>
                                    <p:animEffect transition="in" filter="fade">
                                      <p:cBhvr>
                                        <p:cTn id="17" dur="250"/>
                                        <p:tgtEl>
                                          <p:spTgt spid="77831"/>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77832"/>
                                        </p:tgtEl>
                                        <p:attrNameLst>
                                          <p:attrName>style.visibility</p:attrName>
                                        </p:attrNameLst>
                                      </p:cBhvr>
                                      <p:to>
                                        <p:strVal val="visible"/>
                                      </p:to>
                                    </p:set>
                                    <p:animEffect transition="in" filter="fade">
                                      <p:cBhvr>
                                        <p:cTn id="22" dur="250"/>
                                        <p:tgtEl>
                                          <p:spTgt spid="77832"/>
                                        </p:tgtEl>
                                      </p:cBhvr>
                                    </p:animEffect>
                                  </p:childTnLst>
                                </p:cTn>
                              </p:par>
                              <p:par>
                                <p:cTn id="23" presetID="10" presetClass="entr" presetSubtype="0" fill="hold" nodeType="withEffect">
                                  <p:stCondLst>
                                    <p:cond delay="0"/>
                                  </p:stCondLst>
                                  <p:childTnLst>
                                    <p:set>
                                      <p:cBhvr>
                                        <p:cTn id="24" dur="1" fill="hold">
                                          <p:stCondLst>
                                            <p:cond delay="0"/>
                                          </p:stCondLst>
                                        </p:cTn>
                                        <p:tgtEl>
                                          <p:spTgt spid="77833"/>
                                        </p:tgtEl>
                                        <p:attrNameLst>
                                          <p:attrName>style.visibility</p:attrName>
                                        </p:attrNameLst>
                                      </p:cBhvr>
                                      <p:to>
                                        <p:strVal val="visible"/>
                                      </p:to>
                                    </p:set>
                                    <p:animEffect transition="in" filter="fade">
                                      <p:cBhvr>
                                        <p:cTn id="25" dur="250"/>
                                        <p:tgtEl>
                                          <p:spTgt spid="77833"/>
                                        </p:tgtEl>
                                      </p:cBhvr>
                                    </p:animEffect>
                                  </p:childTnLst>
                                </p:cTn>
                              </p:par>
                              <p:par>
                                <p:cTn id="26" presetID="10" presetClass="entr" presetSubtype="0" fill="hold" nodeType="withEffect">
                                  <p:stCondLst>
                                    <p:cond delay="0"/>
                                  </p:stCondLst>
                                  <p:childTnLst>
                                    <p:set>
                                      <p:cBhvr>
                                        <p:cTn id="27" dur="1" fill="hold">
                                          <p:stCondLst>
                                            <p:cond delay="0"/>
                                          </p:stCondLst>
                                        </p:cTn>
                                        <p:tgtEl>
                                          <p:spTgt spid="77834"/>
                                        </p:tgtEl>
                                        <p:attrNameLst>
                                          <p:attrName>style.visibility</p:attrName>
                                        </p:attrNameLst>
                                      </p:cBhvr>
                                      <p:to>
                                        <p:strVal val="visible"/>
                                      </p:to>
                                    </p:set>
                                    <p:animEffect transition="in" filter="fade">
                                      <p:cBhvr>
                                        <p:cTn id="28" dur="250"/>
                                        <p:tgtEl>
                                          <p:spTgt spid="778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31"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olo 1"/>
          <p:cNvSpPr>
            <a:spLocks noGrp="1"/>
          </p:cNvSpPr>
          <p:nvPr>
            <p:ph type="ctrTitle" idx="4294967295"/>
          </p:nvPr>
        </p:nvSpPr>
        <p:spPr>
          <a:xfrm rot="10800000">
            <a:off x="250825" y="44450"/>
            <a:ext cx="576263" cy="6624638"/>
          </a:xfrm>
        </p:spPr>
        <p:txBody>
          <a:bodyPr vert="eaVert"/>
          <a:lstStyle/>
          <a:p>
            <a:pPr eaLnBrk="1" hangingPunct="1"/>
            <a:r>
              <a:rPr lang="it-IT" sz="4000" b="1" smtClean="0">
                <a:latin typeface="Comic Sans MS" pitchFamily="66" charset="0"/>
              </a:rPr>
              <a:t>Indagini conoscitive</a:t>
            </a:r>
          </a:p>
        </p:txBody>
      </p:sp>
      <p:sp>
        <p:nvSpPr>
          <p:cNvPr id="48131" name="Sottotitolo 2"/>
          <p:cNvSpPr>
            <a:spLocks noGrp="1"/>
          </p:cNvSpPr>
          <p:nvPr>
            <p:ph type="subTitle" idx="4294967295"/>
          </p:nvPr>
        </p:nvSpPr>
        <p:spPr>
          <a:xfrm rot="10800000">
            <a:off x="827088" y="215900"/>
            <a:ext cx="647700" cy="6381750"/>
          </a:xfrm>
        </p:spPr>
        <p:txBody>
          <a:bodyPr vert="eaVert"/>
          <a:lstStyle/>
          <a:p>
            <a:pPr marL="0" indent="0" algn="ctr" eaLnBrk="1" hangingPunct="1">
              <a:buFont typeface="Arial" charset="0"/>
              <a:buNone/>
            </a:pPr>
            <a:r>
              <a:rPr lang="it-IT" sz="2400" smtClean="0">
                <a:latin typeface="Comic Sans MS" pitchFamily="66" charset="0"/>
              </a:rPr>
              <a:t>Indagini non distruttive: Metodo </a:t>
            </a:r>
            <a:r>
              <a:rPr lang="it-IT" sz="2400" b="1" smtClean="0">
                <a:latin typeface="Comic Sans MS" pitchFamily="66" charset="0"/>
              </a:rPr>
              <a:t>SonReb</a:t>
            </a:r>
          </a:p>
        </p:txBody>
      </p:sp>
      <p:pic>
        <p:nvPicPr>
          <p:cNvPr id="48132" name="Picture 4" descr="8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03575" y="0"/>
            <a:ext cx="55245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33" name="Line 5"/>
          <p:cNvSpPr>
            <a:spLocks noChangeShapeType="1"/>
          </p:cNvSpPr>
          <p:nvPr/>
        </p:nvSpPr>
        <p:spPr bwMode="auto">
          <a:xfrm flipV="1">
            <a:off x="5435600" y="3068638"/>
            <a:ext cx="0" cy="3455987"/>
          </a:xfrm>
          <a:prstGeom prst="line">
            <a:avLst/>
          </a:prstGeom>
          <a:noFill/>
          <a:ln w="38100">
            <a:solidFill>
              <a:srgbClr val="FF0000"/>
            </a:solidFill>
            <a:prstDash val="dash"/>
            <a:round/>
            <a:headEnd/>
            <a:tailEnd/>
          </a:ln>
          <a:extLst>
            <a:ext uri="{909E8E84-426E-40DD-AFC4-6F175D3DCCD1}">
              <a14:hiddenFill xmlns:a14="http://schemas.microsoft.com/office/drawing/2010/main">
                <a:noFill/>
              </a14:hiddenFill>
            </a:ext>
          </a:extLst>
        </p:spPr>
        <p:txBody>
          <a:bodyPr/>
          <a:lstStyle/>
          <a:p>
            <a:endParaRPr lang="it-IT"/>
          </a:p>
        </p:txBody>
      </p:sp>
      <p:sp>
        <p:nvSpPr>
          <p:cNvPr id="48134" name="Line 6"/>
          <p:cNvSpPr>
            <a:spLocks noChangeShapeType="1"/>
          </p:cNvSpPr>
          <p:nvPr/>
        </p:nvSpPr>
        <p:spPr bwMode="auto">
          <a:xfrm>
            <a:off x="3563938" y="3068638"/>
            <a:ext cx="1871662" cy="0"/>
          </a:xfrm>
          <a:prstGeom prst="line">
            <a:avLst/>
          </a:prstGeom>
          <a:noFill/>
          <a:ln w="38100">
            <a:solidFill>
              <a:srgbClr val="FF0000"/>
            </a:solidFill>
            <a:prstDash val="dash"/>
            <a:round/>
            <a:headEnd/>
            <a:tailEnd/>
          </a:ln>
          <a:extLst>
            <a:ext uri="{909E8E84-426E-40DD-AFC4-6F175D3DCCD1}">
              <a14:hiddenFill xmlns:a14="http://schemas.microsoft.com/office/drawing/2010/main">
                <a:noFill/>
              </a14:hiddenFill>
            </a:ext>
          </a:extLst>
        </p:spPr>
        <p:txBody>
          <a:bodyPr/>
          <a:lstStyle/>
          <a:p>
            <a:endParaRPr lang="it-IT"/>
          </a:p>
        </p:txBody>
      </p:sp>
      <p:sp>
        <p:nvSpPr>
          <p:cNvPr id="48135" name="Oval 7"/>
          <p:cNvSpPr>
            <a:spLocks noChangeArrowheads="1"/>
          </p:cNvSpPr>
          <p:nvPr/>
        </p:nvSpPr>
        <p:spPr bwMode="auto">
          <a:xfrm>
            <a:off x="5387975" y="3005138"/>
            <a:ext cx="107950" cy="107950"/>
          </a:xfrm>
          <a:prstGeom prst="ellipse">
            <a:avLst/>
          </a:prstGeom>
          <a:solidFill>
            <a:srgbClr val="FF0000"/>
          </a:solidFill>
          <a:ln w="9525">
            <a:solidFill>
              <a:srgbClr val="FF0000"/>
            </a:solidFill>
            <a:round/>
            <a:headEnd/>
            <a:tailEnd/>
          </a:ln>
        </p:spPr>
        <p:txBody>
          <a:bodyPr wrap="none" anchor="ctr"/>
          <a:lstStyle/>
          <a:p>
            <a:endParaRPr lang="it-IT"/>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olo 1"/>
          <p:cNvSpPr>
            <a:spLocks noGrp="1"/>
          </p:cNvSpPr>
          <p:nvPr>
            <p:ph type="ctrTitle" idx="4294967295"/>
          </p:nvPr>
        </p:nvSpPr>
        <p:spPr>
          <a:xfrm>
            <a:off x="250825" y="44450"/>
            <a:ext cx="8713788" cy="727075"/>
          </a:xfrm>
        </p:spPr>
        <p:txBody>
          <a:bodyPr/>
          <a:lstStyle/>
          <a:p>
            <a:pPr eaLnBrk="1" hangingPunct="1"/>
            <a:r>
              <a:rPr lang="it-IT" sz="4000" b="1" smtClean="0">
                <a:latin typeface="Comic Sans MS" pitchFamily="66" charset="0"/>
              </a:rPr>
              <a:t>Rilievi ed Indagini conoscitive</a:t>
            </a:r>
          </a:p>
        </p:txBody>
      </p:sp>
      <p:sp>
        <p:nvSpPr>
          <p:cNvPr id="49155" name="Sottotitolo 2"/>
          <p:cNvSpPr>
            <a:spLocks noGrp="1"/>
          </p:cNvSpPr>
          <p:nvPr>
            <p:ph type="subTitle" idx="4294967295"/>
          </p:nvPr>
        </p:nvSpPr>
        <p:spPr>
          <a:xfrm>
            <a:off x="336550" y="644525"/>
            <a:ext cx="8501063" cy="681038"/>
          </a:xfrm>
        </p:spPr>
        <p:txBody>
          <a:bodyPr/>
          <a:lstStyle/>
          <a:p>
            <a:pPr marL="0" indent="0" algn="ctr" eaLnBrk="1" hangingPunct="1">
              <a:buFont typeface="Arial" charset="0"/>
              <a:buNone/>
            </a:pPr>
            <a:r>
              <a:rPr lang="it-IT" sz="2400" smtClean="0">
                <a:latin typeface="Comic Sans MS" pitchFamily="66" charset="0"/>
              </a:rPr>
              <a:t>Indagini non distruttive: Metodo Winson (penetrometrica)</a:t>
            </a:r>
          </a:p>
        </p:txBody>
      </p:sp>
      <p:pic>
        <p:nvPicPr>
          <p:cNvPr id="49156" name="Picture 4" descr="DSCF031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22963" y="3068638"/>
            <a:ext cx="3186112" cy="376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5237" name="Rectangle 5"/>
          <p:cNvSpPr>
            <a:spLocks noChangeArrowheads="1"/>
          </p:cNvSpPr>
          <p:nvPr/>
        </p:nvSpPr>
        <p:spPr bwMode="auto">
          <a:xfrm>
            <a:off x="-7938" y="1196975"/>
            <a:ext cx="9144001"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just">
              <a:tabLst>
                <a:tab pos="457200" algn="l"/>
              </a:tabLst>
            </a:pPr>
            <a:r>
              <a:rPr lang="it-IT" sz="1600">
                <a:latin typeface="Comic Sans MS" pitchFamily="66" charset="0"/>
              </a:rPr>
              <a:t>Il metodo si fonda sulla correlazione tra la resistenza a compressione e la resistenza offerta alla penetrazione del calcestruzzo. È regolamentato dalla norma ASTM C 803.</a:t>
            </a:r>
          </a:p>
        </p:txBody>
      </p:sp>
      <p:pic>
        <p:nvPicPr>
          <p:cNvPr id="49158" name="Picture 6" descr="Immagine 04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950" y="4024313"/>
            <a:ext cx="3617913" cy="271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159" name="Rectangle 7"/>
          <p:cNvSpPr>
            <a:spLocks noChangeArrowheads="1"/>
          </p:cNvSpPr>
          <p:nvPr/>
        </p:nvSpPr>
        <p:spPr bwMode="auto">
          <a:xfrm>
            <a:off x="250825" y="1773238"/>
            <a:ext cx="6919913"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just">
              <a:tabLst>
                <a:tab pos="457200" algn="l"/>
              </a:tabLst>
            </a:pPr>
            <a:r>
              <a:rPr lang="it-IT" sz="1600" dirty="0">
                <a:latin typeface="Comic Sans MS" pitchFamily="66" charset="0"/>
              </a:rPr>
              <a:t>Le sonde sono disponibili in due tipi:</a:t>
            </a:r>
          </a:p>
          <a:p>
            <a:pPr algn="just">
              <a:tabLst>
                <a:tab pos="457200" algn="l"/>
              </a:tabLst>
            </a:pPr>
            <a:r>
              <a:rPr lang="it-IT" sz="1600" dirty="0">
                <a:latin typeface="Comic Sans MS" pitchFamily="66" charset="0"/>
              </a:rPr>
              <a:t>Sonde “</a:t>
            </a:r>
            <a:r>
              <a:rPr lang="it-IT" sz="1600" b="1" dirty="0">
                <a:latin typeface="Comic Sans MS" pitchFamily="66" charset="0"/>
              </a:rPr>
              <a:t>Argento</a:t>
            </a:r>
            <a:r>
              <a:rPr lang="it-IT" sz="1600" dirty="0">
                <a:latin typeface="Comic Sans MS" pitchFamily="66" charset="0"/>
              </a:rPr>
              <a:t>” per calcestruzzi con </a:t>
            </a:r>
            <a:r>
              <a:rPr lang="it-IT" sz="1600" b="1" dirty="0">
                <a:latin typeface="Comic Sans MS" pitchFamily="66" charset="0"/>
              </a:rPr>
              <a:t>densità</a:t>
            </a:r>
            <a:r>
              <a:rPr lang="it-IT" sz="1600" dirty="0">
                <a:latin typeface="Comic Sans MS" pitchFamily="66" charset="0"/>
              </a:rPr>
              <a:t> superiori a 2100 kg/cm</a:t>
            </a:r>
            <a:r>
              <a:rPr lang="it-IT" sz="1600" baseline="30000" dirty="0">
                <a:latin typeface="Comic Sans MS" pitchFamily="66" charset="0"/>
              </a:rPr>
              <a:t>3</a:t>
            </a:r>
            <a:r>
              <a:rPr lang="it-IT" sz="1600" dirty="0">
                <a:latin typeface="Comic Sans MS" pitchFamily="66" charset="0"/>
              </a:rPr>
              <a:t>;</a:t>
            </a:r>
          </a:p>
          <a:p>
            <a:pPr algn="just">
              <a:tabLst>
                <a:tab pos="457200" algn="l"/>
              </a:tabLst>
            </a:pPr>
            <a:r>
              <a:rPr lang="it-IT" sz="1600" dirty="0">
                <a:latin typeface="Comic Sans MS" pitchFamily="66" charset="0"/>
              </a:rPr>
              <a:t>Sonde “</a:t>
            </a:r>
            <a:r>
              <a:rPr lang="it-IT" sz="1600" b="1" dirty="0">
                <a:latin typeface="Comic Sans MS" pitchFamily="66" charset="0"/>
              </a:rPr>
              <a:t>Oro</a:t>
            </a:r>
            <a:r>
              <a:rPr lang="it-IT" sz="1600" dirty="0">
                <a:latin typeface="Comic Sans MS" pitchFamily="66" charset="0"/>
              </a:rPr>
              <a:t>” per calcestruzzi con </a:t>
            </a:r>
            <a:r>
              <a:rPr lang="it-IT" sz="1600" b="1" dirty="0">
                <a:latin typeface="Comic Sans MS" pitchFamily="66" charset="0"/>
              </a:rPr>
              <a:t>densità</a:t>
            </a:r>
            <a:r>
              <a:rPr lang="it-IT" sz="1600" dirty="0">
                <a:latin typeface="Comic Sans MS" pitchFamily="66" charset="0"/>
              </a:rPr>
              <a:t> inferiore a 2110 kg/cm</a:t>
            </a:r>
            <a:r>
              <a:rPr lang="it-IT" sz="1600" baseline="30000" dirty="0">
                <a:latin typeface="Comic Sans MS" pitchFamily="66" charset="0"/>
              </a:rPr>
              <a:t>3</a:t>
            </a:r>
            <a:r>
              <a:rPr lang="it-IT" sz="1600" dirty="0">
                <a:latin typeface="Comic Sans MS" pitchFamily="66" charset="0"/>
              </a:rPr>
              <a:t>.</a:t>
            </a:r>
          </a:p>
        </p:txBody>
      </p:sp>
      <p:pic>
        <p:nvPicPr>
          <p:cNvPr id="95240" name="Picture 8" descr="Foto 03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0825" y="2636838"/>
            <a:ext cx="2871788" cy="216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5241" name="Picture 9" descr="Foto 03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87450" y="3213100"/>
            <a:ext cx="2868613" cy="215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5242" name="Picture 10" descr="Foto 03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11413" y="3860800"/>
            <a:ext cx="2882900" cy="215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5243" name="Picture 11" descr="Foto 03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24300" y="4292600"/>
            <a:ext cx="2882900" cy="2160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5244" name="Picture 12" descr="Foto 03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940425" y="4724400"/>
            <a:ext cx="2886075" cy="215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5237">
                                            <p:txEl>
                                              <p:pRg st="0" end="0"/>
                                            </p:txEl>
                                          </p:spTgt>
                                        </p:tgtEl>
                                        <p:attrNameLst>
                                          <p:attrName>style.visibility</p:attrName>
                                        </p:attrNameLst>
                                      </p:cBhvr>
                                      <p:to>
                                        <p:strVal val="visible"/>
                                      </p:to>
                                    </p:set>
                                    <p:animEffect transition="in" filter="fade">
                                      <p:cBhvr>
                                        <p:cTn id="7" dur="1000"/>
                                        <p:tgtEl>
                                          <p:spTgt spid="9523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7" presetClass="entr" presetSubtype="10" fill="hold" nodeType="clickEffect">
                                  <p:stCondLst>
                                    <p:cond delay="0"/>
                                  </p:stCondLst>
                                  <p:childTnLst>
                                    <p:set>
                                      <p:cBhvr>
                                        <p:cTn id="11" dur="1" fill="hold">
                                          <p:stCondLst>
                                            <p:cond delay="0"/>
                                          </p:stCondLst>
                                        </p:cTn>
                                        <p:tgtEl>
                                          <p:spTgt spid="95240"/>
                                        </p:tgtEl>
                                        <p:attrNameLst>
                                          <p:attrName>style.visibility</p:attrName>
                                        </p:attrNameLst>
                                      </p:cBhvr>
                                      <p:to>
                                        <p:strVal val="visible"/>
                                      </p:to>
                                    </p:set>
                                    <p:anim calcmode="lin" valueType="num">
                                      <p:cBhvr>
                                        <p:cTn id="12" dur="500" fill="hold"/>
                                        <p:tgtEl>
                                          <p:spTgt spid="95240"/>
                                        </p:tgtEl>
                                        <p:attrNameLst>
                                          <p:attrName>ppt_w</p:attrName>
                                        </p:attrNameLst>
                                      </p:cBhvr>
                                      <p:tavLst>
                                        <p:tav tm="0">
                                          <p:val>
                                            <p:fltVal val="0"/>
                                          </p:val>
                                        </p:tav>
                                        <p:tav tm="100000">
                                          <p:val>
                                            <p:strVal val="#ppt_w"/>
                                          </p:val>
                                        </p:tav>
                                      </p:tavLst>
                                    </p:anim>
                                    <p:anim calcmode="lin" valueType="num">
                                      <p:cBhvr>
                                        <p:cTn id="13" dur="500" fill="hold"/>
                                        <p:tgtEl>
                                          <p:spTgt spid="95240"/>
                                        </p:tgtEl>
                                        <p:attrNameLst>
                                          <p:attrName>ppt_h</p:attrName>
                                        </p:attrNameLst>
                                      </p:cBhvr>
                                      <p:tavLst>
                                        <p:tav tm="0">
                                          <p:val>
                                            <p:strVal val="#ppt_h"/>
                                          </p:val>
                                        </p:tav>
                                        <p:tav tm="100000">
                                          <p:val>
                                            <p:strVal val="#ppt_h"/>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17" presetClass="entr" presetSubtype="10" fill="hold" nodeType="clickEffect">
                                  <p:stCondLst>
                                    <p:cond delay="0"/>
                                  </p:stCondLst>
                                  <p:childTnLst>
                                    <p:set>
                                      <p:cBhvr>
                                        <p:cTn id="17" dur="1" fill="hold">
                                          <p:stCondLst>
                                            <p:cond delay="0"/>
                                          </p:stCondLst>
                                        </p:cTn>
                                        <p:tgtEl>
                                          <p:spTgt spid="95241"/>
                                        </p:tgtEl>
                                        <p:attrNameLst>
                                          <p:attrName>style.visibility</p:attrName>
                                        </p:attrNameLst>
                                      </p:cBhvr>
                                      <p:to>
                                        <p:strVal val="visible"/>
                                      </p:to>
                                    </p:set>
                                    <p:anim calcmode="lin" valueType="num">
                                      <p:cBhvr>
                                        <p:cTn id="18" dur="500" fill="hold"/>
                                        <p:tgtEl>
                                          <p:spTgt spid="95241"/>
                                        </p:tgtEl>
                                        <p:attrNameLst>
                                          <p:attrName>ppt_w</p:attrName>
                                        </p:attrNameLst>
                                      </p:cBhvr>
                                      <p:tavLst>
                                        <p:tav tm="0">
                                          <p:val>
                                            <p:fltVal val="0"/>
                                          </p:val>
                                        </p:tav>
                                        <p:tav tm="100000">
                                          <p:val>
                                            <p:strVal val="#ppt_w"/>
                                          </p:val>
                                        </p:tav>
                                      </p:tavLst>
                                    </p:anim>
                                    <p:anim calcmode="lin" valueType="num">
                                      <p:cBhvr>
                                        <p:cTn id="19" dur="500" fill="hold"/>
                                        <p:tgtEl>
                                          <p:spTgt spid="95241"/>
                                        </p:tgtEl>
                                        <p:attrNameLst>
                                          <p:attrName>ppt_h</p:attrName>
                                        </p:attrNameLst>
                                      </p:cBhvr>
                                      <p:tavLst>
                                        <p:tav tm="0">
                                          <p:val>
                                            <p:strVal val="#ppt_h"/>
                                          </p:val>
                                        </p:tav>
                                        <p:tav tm="100000">
                                          <p:val>
                                            <p:strVal val="#ppt_h"/>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17" presetClass="entr" presetSubtype="10" fill="hold" nodeType="clickEffect">
                                  <p:stCondLst>
                                    <p:cond delay="0"/>
                                  </p:stCondLst>
                                  <p:childTnLst>
                                    <p:set>
                                      <p:cBhvr>
                                        <p:cTn id="23" dur="1" fill="hold">
                                          <p:stCondLst>
                                            <p:cond delay="0"/>
                                          </p:stCondLst>
                                        </p:cTn>
                                        <p:tgtEl>
                                          <p:spTgt spid="95242"/>
                                        </p:tgtEl>
                                        <p:attrNameLst>
                                          <p:attrName>style.visibility</p:attrName>
                                        </p:attrNameLst>
                                      </p:cBhvr>
                                      <p:to>
                                        <p:strVal val="visible"/>
                                      </p:to>
                                    </p:set>
                                    <p:anim calcmode="lin" valueType="num">
                                      <p:cBhvr>
                                        <p:cTn id="24" dur="500" fill="hold"/>
                                        <p:tgtEl>
                                          <p:spTgt spid="95242"/>
                                        </p:tgtEl>
                                        <p:attrNameLst>
                                          <p:attrName>ppt_w</p:attrName>
                                        </p:attrNameLst>
                                      </p:cBhvr>
                                      <p:tavLst>
                                        <p:tav tm="0">
                                          <p:val>
                                            <p:fltVal val="0"/>
                                          </p:val>
                                        </p:tav>
                                        <p:tav tm="100000">
                                          <p:val>
                                            <p:strVal val="#ppt_w"/>
                                          </p:val>
                                        </p:tav>
                                      </p:tavLst>
                                    </p:anim>
                                    <p:anim calcmode="lin" valueType="num">
                                      <p:cBhvr>
                                        <p:cTn id="25" dur="500" fill="hold"/>
                                        <p:tgtEl>
                                          <p:spTgt spid="95242"/>
                                        </p:tgtEl>
                                        <p:attrNameLst>
                                          <p:attrName>ppt_h</p:attrName>
                                        </p:attrNameLst>
                                      </p:cBhvr>
                                      <p:tavLst>
                                        <p:tav tm="0">
                                          <p:val>
                                            <p:strVal val="#ppt_h"/>
                                          </p:val>
                                        </p:tav>
                                        <p:tav tm="100000">
                                          <p:val>
                                            <p:strVal val="#ppt_h"/>
                                          </p:val>
                                        </p:tav>
                                      </p:tavLst>
                                    </p:anim>
                                  </p:childTnLst>
                                </p:cTn>
                              </p:par>
                            </p:childTnLst>
                          </p:cTn>
                        </p:par>
                      </p:childTnLst>
                    </p:cTn>
                  </p:par>
                  <p:par>
                    <p:cTn id="26" fill="hold" nodeType="clickPar">
                      <p:stCondLst>
                        <p:cond delay="indefinite"/>
                      </p:stCondLst>
                      <p:childTnLst>
                        <p:par>
                          <p:cTn id="27" fill="hold" nodeType="withGroup">
                            <p:stCondLst>
                              <p:cond delay="0"/>
                            </p:stCondLst>
                            <p:childTnLst>
                              <p:par>
                                <p:cTn id="28" presetID="17" presetClass="entr" presetSubtype="10" fill="hold" nodeType="clickEffect">
                                  <p:stCondLst>
                                    <p:cond delay="0"/>
                                  </p:stCondLst>
                                  <p:childTnLst>
                                    <p:set>
                                      <p:cBhvr>
                                        <p:cTn id="29" dur="1" fill="hold">
                                          <p:stCondLst>
                                            <p:cond delay="0"/>
                                          </p:stCondLst>
                                        </p:cTn>
                                        <p:tgtEl>
                                          <p:spTgt spid="95243"/>
                                        </p:tgtEl>
                                        <p:attrNameLst>
                                          <p:attrName>style.visibility</p:attrName>
                                        </p:attrNameLst>
                                      </p:cBhvr>
                                      <p:to>
                                        <p:strVal val="visible"/>
                                      </p:to>
                                    </p:set>
                                    <p:anim calcmode="lin" valueType="num">
                                      <p:cBhvr>
                                        <p:cTn id="30" dur="500" fill="hold"/>
                                        <p:tgtEl>
                                          <p:spTgt spid="95243"/>
                                        </p:tgtEl>
                                        <p:attrNameLst>
                                          <p:attrName>ppt_w</p:attrName>
                                        </p:attrNameLst>
                                      </p:cBhvr>
                                      <p:tavLst>
                                        <p:tav tm="0">
                                          <p:val>
                                            <p:fltVal val="0"/>
                                          </p:val>
                                        </p:tav>
                                        <p:tav tm="100000">
                                          <p:val>
                                            <p:strVal val="#ppt_w"/>
                                          </p:val>
                                        </p:tav>
                                      </p:tavLst>
                                    </p:anim>
                                    <p:anim calcmode="lin" valueType="num">
                                      <p:cBhvr>
                                        <p:cTn id="31" dur="500" fill="hold"/>
                                        <p:tgtEl>
                                          <p:spTgt spid="95243"/>
                                        </p:tgtEl>
                                        <p:attrNameLst>
                                          <p:attrName>ppt_h</p:attrName>
                                        </p:attrNameLst>
                                      </p:cBhvr>
                                      <p:tavLst>
                                        <p:tav tm="0">
                                          <p:val>
                                            <p:strVal val="#ppt_h"/>
                                          </p:val>
                                        </p:tav>
                                        <p:tav tm="100000">
                                          <p:val>
                                            <p:strVal val="#ppt_h"/>
                                          </p:val>
                                        </p:tav>
                                      </p:tavLst>
                                    </p:anim>
                                  </p:childTnLst>
                                </p:cTn>
                              </p:par>
                            </p:childTnLst>
                          </p:cTn>
                        </p:par>
                      </p:childTnLst>
                    </p:cTn>
                  </p:par>
                  <p:par>
                    <p:cTn id="32" fill="hold" nodeType="clickPar">
                      <p:stCondLst>
                        <p:cond delay="indefinite"/>
                      </p:stCondLst>
                      <p:childTnLst>
                        <p:par>
                          <p:cTn id="33" fill="hold" nodeType="withGroup">
                            <p:stCondLst>
                              <p:cond delay="0"/>
                            </p:stCondLst>
                            <p:childTnLst>
                              <p:par>
                                <p:cTn id="34" presetID="17" presetClass="entr" presetSubtype="10" fill="hold" nodeType="clickEffect">
                                  <p:stCondLst>
                                    <p:cond delay="0"/>
                                  </p:stCondLst>
                                  <p:childTnLst>
                                    <p:set>
                                      <p:cBhvr>
                                        <p:cTn id="35" dur="1" fill="hold">
                                          <p:stCondLst>
                                            <p:cond delay="0"/>
                                          </p:stCondLst>
                                        </p:cTn>
                                        <p:tgtEl>
                                          <p:spTgt spid="95244"/>
                                        </p:tgtEl>
                                        <p:attrNameLst>
                                          <p:attrName>style.visibility</p:attrName>
                                        </p:attrNameLst>
                                      </p:cBhvr>
                                      <p:to>
                                        <p:strVal val="visible"/>
                                      </p:to>
                                    </p:set>
                                    <p:anim calcmode="lin" valueType="num">
                                      <p:cBhvr>
                                        <p:cTn id="36" dur="500" fill="hold"/>
                                        <p:tgtEl>
                                          <p:spTgt spid="95244"/>
                                        </p:tgtEl>
                                        <p:attrNameLst>
                                          <p:attrName>ppt_w</p:attrName>
                                        </p:attrNameLst>
                                      </p:cBhvr>
                                      <p:tavLst>
                                        <p:tav tm="0">
                                          <p:val>
                                            <p:fltVal val="0"/>
                                          </p:val>
                                        </p:tav>
                                        <p:tav tm="100000">
                                          <p:val>
                                            <p:strVal val="#ppt_w"/>
                                          </p:val>
                                        </p:tav>
                                      </p:tavLst>
                                    </p:anim>
                                    <p:anim calcmode="lin" valueType="num">
                                      <p:cBhvr>
                                        <p:cTn id="37" dur="500" fill="hold"/>
                                        <p:tgtEl>
                                          <p:spTgt spid="9524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37" grpId="0"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olo 1"/>
          <p:cNvSpPr>
            <a:spLocks noGrp="1"/>
          </p:cNvSpPr>
          <p:nvPr>
            <p:ph type="ctrTitle" idx="4294967295"/>
          </p:nvPr>
        </p:nvSpPr>
        <p:spPr>
          <a:xfrm>
            <a:off x="250825" y="44450"/>
            <a:ext cx="8713788" cy="727075"/>
          </a:xfrm>
        </p:spPr>
        <p:txBody>
          <a:bodyPr/>
          <a:lstStyle/>
          <a:p>
            <a:pPr eaLnBrk="1" hangingPunct="1"/>
            <a:r>
              <a:rPr lang="it-IT" sz="4000" b="1" smtClean="0">
                <a:latin typeface="Comic Sans MS" pitchFamily="66" charset="0"/>
              </a:rPr>
              <a:t>Rilievi ed Indagini conoscitive</a:t>
            </a:r>
          </a:p>
        </p:txBody>
      </p:sp>
      <p:sp>
        <p:nvSpPr>
          <p:cNvPr id="50179" name="Sottotitolo 2"/>
          <p:cNvSpPr>
            <a:spLocks noGrp="1"/>
          </p:cNvSpPr>
          <p:nvPr>
            <p:ph type="subTitle" idx="4294967295"/>
          </p:nvPr>
        </p:nvSpPr>
        <p:spPr>
          <a:xfrm>
            <a:off x="336550" y="644525"/>
            <a:ext cx="8501063" cy="681038"/>
          </a:xfrm>
        </p:spPr>
        <p:txBody>
          <a:bodyPr/>
          <a:lstStyle/>
          <a:p>
            <a:pPr marL="0" indent="0" algn="ctr" eaLnBrk="1" hangingPunct="1">
              <a:buFont typeface="Arial" charset="0"/>
              <a:buNone/>
            </a:pPr>
            <a:r>
              <a:rPr lang="it-IT" sz="2400" smtClean="0">
                <a:latin typeface="Comic Sans MS" pitchFamily="66" charset="0"/>
              </a:rPr>
              <a:t>Indagini non distruttive: Prove di Pull-Out</a:t>
            </a:r>
          </a:p>
        </p:txBody>
      </p:sp>
      <p:sp>
        <p:nvSpPr>
          <p:cNvPr id="50180" name="Rectangle 8"/>
          <p:cNvSpPr>
            <a:spLocks noChangeArrowheads="1"/>
          </p:cNvSpPr>
          <p:nvPr/>
        </p:nvSpPr>
        <p:spPr bwMode="auto">
          <a:xfrm>
            <a:off x="122238" y="1135063"/>
            <a:ext cx="8964612" cy="1069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it-IT" sz="1600">
                <a:latin typeface="Comic Sans MS" pitchFamily="66" charset="0"/>
              </a:rPr>
              <a:t>La determinazione della forza di estrazione di un tassello metallico post-inserito nel conglomerato cementizio, meglio nota come prova Pull-Out, come indicato dalla norma EN 12504-3 è un metodo di prova indiretta per risalire alla resistenza del calcestruzzo. La prova è molto flessibile come campo di applicazione ed altrettanto rapida nella esecuzione.</a:t>
            </a:r>
          </a:p>
        </p:txBody>
      </p:sp>
      <p:pic>
        <p:nvPicPr>
          <p:cNvPr id="50181" name="Picture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4213" y="2205038"/>
            <a:ext cx="7762875"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82" name="Picture 10"/>
          <p:cNvPicPr>
            <a:picLocks noChangeAspect="1" noChangeArrowheads="1"/>
          </p:cNvPicPr>
          <p:nvPr/>
        </p:nvPicPr>
        <p:blipFill>
          <a:blip r:embed="rId3">
            <a:extLst>
              <a:ext uri="{28A0092B-C50C-407E-A947-70E740481C1C}">
                <a14:useLocalDpi xmlns:a14="http://schemas.microsoft.com/office/drawing/2010/main" val="0"/>
              </a:ext>
            </a:extLst>
          </a:blip>
          <a:srcRect r="24773"/>
          <a:stretch>
            <a:fillRect/>
          </a:stretch>
        </p:blipFill>
        <p:spPr bwMode="auto">
          <a:xfrm>
            <a:off x="107950" y="5465763"/>
            <a:ext cx="4464050" cy="127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267" name="Picture 1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946275" y="1046163"/>
            <a:ext cx="7197725" cy="44704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96267"/>
                                        </p:tgtEl>
                                        <p:attrNameLst>
                                          <p:attrName>style.visibility</p:attrName>
                                        </p:attrNameLst>
                                      </p:cBhvr>
                                      <p:to>
                                        <p:strVal val="visible"/>
                                      </p:to>
                                    </p:set>
                                    <p:animEffect transition="in" filter="checkerboard(across)">
                                      <p:cBhvr>
                                        <p:cTn id="7" dur="500"/>
                                        <p:tgtEl>
                                          <p:spTgt spid="962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olo 1"/>
          <p:cNvSpPr>
            <a:spLocks noGrp="1"/>
          </p:cNvSpPr>
          <p:nvPr>
            <p:ph type="ctrTitle" idx="4294967295"/>
          </p:nvPr>
        </p:nvSpPr>
        <p:spPr>
          <a:xfrm>
            <a:off x="250825" y="44450"/>
            <a:ext cx="8713788" cy="727075"/>
          </a:xfrm>
        </p:spPr>
        <p:txBody>
          <a:bodyPr/>
          <a:lstStyle/>
          <a:p>
            <a:pPr eaLnBrk="1" hangingPunct="1"/>
            <a:r>
              <a:rPr lang="it-IT" sz="4000" b="1" smtClean="0">
                <a:latin typeface="Comic Sans MS" pitchFamily="66" charset="0"/>
              </a:rPr>
              <a:t>Rilievi ed Indagini conoscitive</a:t>
            </a:r>
          </a:p>
        </p:txBody>
      </p:sp>
      <p:sp>
        <p:nvSpPr>
          <p:cNvPr id="51203" name="Sottotitolo 2"/>
          <p:cNvSpPr>
            <a:spLocks noGrp="1"/>
          </p:cNvSpPr>
          <p:nvPr>
            <p:ph type="subTitle" idx="4294967295"/>
          </p:nvPr>
        </p:nvSpPr>
        <p:spPr>
          <a:xfrm>
            <a:off x="336550" y="644525"/>
            <a:ext cx="8501063" cy="681038"/>
          </a:xfrm>
        </p:spPr>
        <p:txBody>
          <a:bodyPr/>
          <a:lstStyle/>
          <a:p>
            <a:pPr marL="0" indent="0" algn="ctr" eaLnBrk="1" hangingPunct="1">
              <a:buFont typeface="Arial" charset="0"/>
              <a:buNone/>
            </a:pPr>
            <a:r>
              <a:rPr lang="it-IT" sz="2400" smtClean="0">
                <a:latin typeface="Comic Sans MS" pitchFamily="66" charset="0"/>
              </a:rPr>
              <a:t>Indagini sulle armature: Prova pacometrica</a:t>
            </a:r>
          </a:p>
        </p:txBody>
      </p:sp>
      <p:pic>
        <p:nvPicPr>
          <p:cNvPr id="51204" name="Picture 4" descr="Immagine 03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029075"/>
            <a:ext cx="3779838" cy="282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05" name="Rectangle 5"/>
          <p:cNvSpPr>
            <a:spLocks noChangeArrowheads="1"/>
          </p:cNvSpPr>
          <p:nvPr/>
        </p:nvSpPr>
        <p:spPr bwMode="auto">
          <a:xfrm>
            <a:off x="0" y="1196975"/>
            <a:ext cx="9144000" cy="278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eaLnBrk="0" hangingPunct="0"/>
            <a:r>
              <a:rPr lang="it-IT" sz="1600">
                <a:latin typeface="Comic Sans MS" pitchFamily="66" charset="0"/>
              </a:rPr>
              <a:t>Le indagini </a:t>
            </a:r>
            <a:r>
              <a:rPr lang="it-IT" sz="1600" b="1">
                <a:latin typeface="Comic Sans MS" pitchFamily="66" charset="0"/>
              </a:rPr>
              <a:t>pacometriche</a:t>
            </a:r>
            <a:r>
              <a:rPr lang="it-IT" sz="1600">
                <a:latin typeface="Comic Sans MS" pitchFamily="66" charset="0"/>
              </a:rPr>
              <a:t> appartengono alla categoria delle prove “in situ – non distruttive”; tali prove consentono la conoscenza della posizione e del diametro delle barre di armatura e la misurazione dello spessore del  copriferro. </a:t>
            </a:r>
          </a:p>
          <a:p>
            <a:pPr algn="just" eaLnBrk="0" hangingPunct="0"/>
            <a:r>
              <a:rPr lang="it-IT" sz="1600">
                <a:latin typeface="Comic Sans MS" pitchFamily="66" charset="0"/>
              </a:rPr>
              <a:t>Il principio di funzionamento del pacometro si basa sulla misura delle “</a:t>
            </a:r>
            <a:r>
              <a:rPr lang="it-IT" sz="1600" u="sng">
                <a:latin typeface="Comic Sans MS" pitchFamily="66" charset="0"/>
              </a:rPr>
              <a:t>correnti parassite</a:t>
            </a:r>
            <a:r>
              <a:rPr lang="it-IT" sz="1600">
                <a:latin typeface="Comic Sans MS" pitchFamily="66" charset="0"/>
              </a:rPr>
              <a:t>” indotte nelle barre di armatura secondo la seguente procedura: in un primo momento, la sonda di ricerca contenente due bobine, riceve un impulso di corrente che provoca un </a:t>
            </a:r>
            <a:r>
              <a:rPr lang="it-IT" sz="1600" b="1">
                <a:latin typeface="Comic Sans MS" pitchFamily="66" charset="0"/>
              </a:rPr>
              <a:t>campo magnetico </a:t>
            </a:r>
            <a:r>
              <a:rPr lang="it-IT" sz="1600">
                <a:latin typeface="Comic Sans MS" pitchFamily="66" charset="0"/>
              </a:rPr>
              <a:t>inducendo delle correnti parassite; esaurito l’impulso le </a:t>
            </a:r>
            <a:r>
              <a:rPr lang="it-IT" sz="1600" b="1">
                <a:latin typeface="Comic Sans MS" pitchFamily="66" charset="0"/>
              </a:rPr>
              <a:t>correnti parassite iniziano a dissolversi </a:t>
            </a:r>
            <a:r>
              <a:rPr lang="it-IT" sz="1600">
                <a:latin typeface="Comic Sans MS" pitchFamily="66" charset="0"/>
              </a:rPr>
              <a:t>creando un campo magnetico di intensità ridotta come “eco” dell’impulso iniziale. Le bobine che si trovano all’interno della sonda misurano la forza del campo man mano che si dissolve, il segnale viene subito elaborato per fornire la misura del copriferro (profondità della barra). </a:t>
            </a: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olo 1"/>
          <p:cNvSpPr>
            <a:spLocks noGrp="1"/>
          </p:cNvSpPr>
          <p:nvPr>
            <p:ph type="ctrTitle" idx="4294967295"/>
          </p:nvPr>
        </p:nvSpPr>
        <p:spPr>
          <a:xfrm>
            <a:off x="250825" y="44450"/>
            <a:ext cx="8713788" cy="727075"/>
          </a:xfrm>
        </p:spPr>
        <p:txBody>
          <a:bodyPr/>
          <a:lstStyle/>
          <a:p>
            <a:pPr eaLnBrk="1" hangingPunct="1"/>
            <a:r>
              <a:rPr lang="it-IT" sz="4000" b="1" smtClean="0">
                <a:latin typeface="Comic Sans MS" pitchFamily="66" charset="0"/>
              </a:rPr>
              <a:t>Rilievi ed Indagini conoscitive</a:t>
            </a:r>
          </a:p>
        </p:txBody>
      </p:sp>
      <p:sp>
        <p:nvSpPr>
          <p:cNvPr id="52227" name="Sottotitolo 2"/>
          <p:cNvSpPr>
            <a:spLocks noGrp="1"/>
          </p:cNvSpPr>
          <p:nvPr>
            <p:ph type="subTitle" idx="4294967295"/>
          </p:nvPr>
        </p:nvSpPr>
        <p:spPr>
          <a:xfrm>
            <a:off x="336550" y="644525"/>
            <a:ext cx="8501063" cy="681038"/>
          </a:xfrm>
        </p:spPr>
        <p:txBody>
          <a:bodyPr/>
          <a:lstStyle/>
          <a:p>
            <a:pPr marL="0" indent="0" algn="ctr" eaLnBrk="1" hangingPunct="1">
              <a:buFont typeface="Arial" charset="0"/>
              <a:buNone/>
            </a:pPr>
            <a:r>
              <a:rPr lang="it-IT" sz="2400" smtClean="0">
                <a:latin typeface="Comic Sans MS" pitchFamily="66" charset="0"/>
              </a:rPr>
              <a:t>Indagini sulle armature: Prova pacometrica</a:t>
            </a:r>
          </a:p>
        </p:txBody>
      </p:sp>
      <p:pic>
        <p:nvPicPr>
          <p:cNvPr id="52228" name="Picture 4" descr="Foto 04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450" y="1458913"/>
            <a:ext cx="1728788" cy="434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29" name="Picture 5" descr="Foto 00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48038" y="1700213"/>
            <a:ext cx="4608512" cy="374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olo 1"/>
          <p:cNvSpPr>
            <a:spLocks noGrp="1"/>
          </p:cNvSpPr>
          <p:nvPr>
            <p:ph type="ctrTitle" idx="4294967295"/>
          </p:nvPr>
        </p:nvSpPr>
        <p:spPr>
          <a:xfrm>
            <a:off x="250825" y="44450"/>
            <a:ext cx="8713788" cy="727075"/>
          </a:xfrm>
        </p:spPr>
        <p:txBody>
          <a:bodyPr/>
          <a:lstStyle/>
          <a:p>
            <a:pPr eaLnBrk="1" hangingPunct="1"/>
            <a:r>
              <a:rPr lang="it-IT" sz="4000" b="1" smtClean="0">
                <a:latin typeface="Comic Sans MS" pitchFamily="66" charset="0"/>
              </a:rPr>
              <a:t>Rilievi ed Indagini conoscitive</a:t>
            </a:r>
          </a:p>
        </p:txBody>
      </p:sp>
      <p:sp>
        <p:nvSpPr>
          <p:cNvPr id="53251" name="Sottotitolo 2"/>
          <p:cNvSpPr>
            <a:spLocks noGrp="1"/>
          </p:cNvSpPr>
          <p:nvPr>
            <p:ph type="subTitle" idx="4294967295"/>
          </p:nvPr>
        </p:nvSpPr>
        <p:spPr>
          <a:xfrm>
            <a:off x="336550" y="644525"/>
            <a:ext cx="8501063" cy="681038"/>
          </a:xfrm>
        </p:spPr>
        <p:txBody>
          <a:bodyPr/>
          <a:lstStyle/>
          <a:p>
            <a:pPr marL="0" indent="0" algn="ctr" eaLnBrk="1" hangingPunct="1">
              <a:buFont typeface="Arial" charset="0"/>
              <a:buNone/>
            </a:pPr>
            <a:r>
              <a:rPr lang="it-IT" sz="2400" smtClean="0">
                <a:latin typeface="Comic Sans MS" pitchFamily="66" charset="0"/>
              </a:rPr>
              <a:t>Progetto simulato</a:t>
            </a:r>
          </a:p>
        </p:txBody>
      </p:sp>
      <p:sp>
        <p:nvSpPr>
          <p:cNvPr id="53252" name="Rectangle 6"/>
          <p:cNvSpPr>
            <a:spLocks noChangeArrowheads="1"/>
          </p:cNvSpPr>
          <p:nvPr/>
        </p:nvSpPr>
        <p:spPr bwMode="auto">
          <a:xfrm>
            <a:off x="0" y="1149350"/>
            <a:ext cx="91440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eaLnBrk="0" hangingPunct="0"/>
            <a:r>
              <a:rPr lang="it-IT" sz="1600">
                <a:latin typeface="Comic Sans MS" pitchFamily="66" charset="0"/>
              </a:rPr>
              <a:t>Le indagini conoscitive sulle strutture non riguardano soltanto la caratterizzazione meccanica dei materiali, ma si devono pure interessare alla ricostruzione dei </a:t>
            </a:r>
            <a:r>
              <a:rPr lang="it-IT" sz="1600" b="1">
                <a:latin typeface="Comic Sans MS" pitchFamily="66" charset="0"/>
              </a:rPr>
              <a:t>dettagli costruttivi</a:t>
            </a:r>
            <a:r>
              <a:rPr lang="it-IT" sz="1600">
                <a:latin typeface="Comic Sans MS" pitchFamily="66" charset="0"/>
              </a:rPr>
              <a:t> e delle </a:t>
            </a:r>
            <a:r>
              <a:rPr lang="it-IT" sz="1600" b="1">
                <a:latin typeface="Comic Sans MS" pitchFamily="66" charset="0"/>
              </a:rPr>
              <a:t>caratteristiche geometriche</a:t>
            </a:r>
            <a:r>
              <a:rPr lang="it-IT" sz="1600">
                <a:latin typeface="Comic Sans MS" pitchFamily="66" charset="0"/>
              </a:rPr>
              <a:t> della struttura.</a:t>
            </a:r>
          </a:p>
        </p:txBody>
      </p:sp>
      <p:sp>
        <p:nvSpPr>
          <p:cNvPr id="53253" name="Rectangle 7"/>
          <p:cNvSpPr>
            <a:spLocks noChangeArrowheads="1"/>
          </p:cNvSpPr>
          <p:nvPr/>
        </p:nvSpPr>
        <p:spPr bwMode="auto">
          <a:xfrm>
            <a:off x="6350" y="1912938"/>
            <a:ext cx="9144000" cy="155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just" eaLnBrk="0" hangingPunct="0"/>
            <a:r>
              <a:rPr lang="it-IT" sz="1600">
                <a:latin typeface="Comic Sans MS" pitchFamily="66" charset="0"/>
              </a:rPr>
              <a:t>Mentre i rilievi geometrici possono eseguirsi con le tradizionali tecniche che sono generalmente patrimonio del geometra, dell’ingegnere e dell’architetto (che eventualmente possono avvalersi di </a:t>
            </a:r>
            <a:r>
              <a:rPr lang="it-IT" sz="1600" b="1">
                <a:latin typeface="Comic Sans MS" pitchFamily="66" charset="0"/>
              </a:rPr>
              <a:t>metodi termografici</a:t>
            </a:r>
            <a:r>
              <a:rPr lang="it-IT" sz="1600">
                <a:latin typeface="Comic Sans MS" pitchFamily="66" charset="0"/>
              </a:rPr>
              <a:t> per mettere in evidenza gli elementi strutturali non in vista), dettagli costrutti e le armature disposte in posizioni non altrimenti accessibili possono desumersi da una operazione di </a:t>
            </a:r>
            <a:r>
              <a:rPr lang="it-IT" sz="1600" b="1">
                <a:latin typeface="Comic Sans MS" pitchFamily="66" charset="0"/>
              </a:rPr>
              <a:t>Progettazione Simulata</a:t>
            </a:r>
            <a:r>
              <a:rPr lang="it-IT" sz="1600">
                <a:latin typeface="Comic Sans MS" pitchFamily="66" charset="0"/>
              </a:rPr>
              <a:t> basata sull’impiego di metodologie, prassi e prescrizioni normative in uso all’epoca di costruzione.</a:t>
            </a:r>
          </a:p>
        </p:txBody>
      </p:sp>
      <p:pic>
        <p:nvPicPr>
          <p:cNvPr id="53254"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43438" y="3576638"/>
            <a:ext cx="4352925" cy="321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5"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50" y="3584575"/>
            <a:ext cx="4254500" cy="3214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256" name="Rectangle 10"/>
          <p:cNvSpPr>
            <a:spLocks noChangeArrowheads="1"/>
          </p:cNvSpPr>
          <p:nvPr/>
        </p:nvSpPr>
        <p:spPr bwMode="auto">
          <a:xfrm>
            <a:off x="3708400" y="6237288"/>
            <a:ext cx="5130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it-IT" sz="1600" b="1">
                <a:latin typeface="Comic Sans MS" pitchFamily="66" charset="0"/>
                <a:hlinkClick r:id="rId4"/>
              </a:rPr>
              <a:t>http://www.4emme.it/PDF/ES_termografia_2.pdf</a:t>
            </a:r>
            <a:endParaRPr lang="it-IT" sz="1600" b="1">
              <a:latin typeface="Comic Sans MS" pitchFamily="66" charset="0"/>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olo 1"/>
          <p:cNvSpPr>
            <a:spLocks noGrp="1"/>
          </p:cNvSpPr>
          <p:nvPr>
            <p:ph type="ctrTitle" idx="4294967295"/>
          </p:nvPr>
        </p:nvSpPr>
        <p:spPr>
          <a:xfrm>
            <a:off x="250825" y="44450"/>
            <a:ext cx="8713788" cy="727075"/>
          </a:xfrm>
        </p:spPr>
        <p:txBody>
          <a:bodyPr/>
          <a:lstStyle/>
          <a:p>
            <a:pPr eaLnBrk="1" hangingPunct="1"/>
            <a:r>
              <a:rPr lang="it-IT" sz="4000" b="1" dirty="0" smtClean="0">
                <a:latin typeface="Comic Sans MS" pitchFamily="66" charset="0"/>
              </a:rPr>
              <a:t>Rilievi ed Indagini conoscitive</a:t>
            </a:r>
          </a:p>
        </p:txBody>
      </p:sp>
      <p:sp>
        <p:nvSpPr>
          <p:cNvPr id="54275" name="Sottotitolo 2"/>
          <p:cNvSpPr>
            <a:spLocks noGrp="1"/>
          </p:cNvSpPr>
          <p:nvPr>
            <p:ph type="subTitle" idx="4294967295"/>
          </p:nvPr>
        </p:nvSpPr>
        <p:spPr>
          <a:xfrm>
            <a:off x="336550" y="644525"/>
            <a:ext cx="8501063" cy="681038"/>
          </a:xfrm>
        </p:spPr>
        <p:txBody>
          <a:bodyPr/>
          <a:lstStyle/>
          <a:p>
            <a:pPr marL="0" indent="0" algn="ctr" eaLnBrk="1" hangingPunct="1">
              <a:buFont typeface="Arial" charset="0"/>
              <a:buNone/>
            </a:pPr>
            <a:r>
              <a:rPr lang="it-IT" sz="2400" smtClean="0">
                <a:latin typeface="Comic Sans MS" pitchFamily="66" charset="0"/>
              </a:rPr>
              <a:t>Progetto simulato</a:t>
            </a:r>
          </a:p>
        </p:txBody>
      </p:sp>
      <p:sp>
        <p:nvSpPr>
          <p:cNvPr id="54276" name="Rectangle 4"/>
          <p:cNvSpPr>
            <a:spLocks noChangeArrowheads="1"/>
          </p:cNvSpPr>
          <p:nvPr/>
        </p:nvSpPr>
        <p:spPr bwMode="auto">
          <a:xfrm>
            <a:off x="0" y="1252538"/>
            <a:ext cx="9144000" cy="253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just" eaLnBrk="0" hangingPunct="0"/>
            <a:r>
              <a:rPr lang="it-IT" sz="1600">
                <a:latin typeface="Comic Sans MS" pitchFamily="66" charset="0"/>
              </a:rPr>
              <a:t>Le informazioni sull’armatura desunte da prove pacometriche e/o da saggi localizzati, si possono estendere alle parti non accessibili tramite una operazione di progetto simulato basata sui seguenti passi procedurali:</a:t>
            </a:r>
          </a:p>
          <a:p>
            <a:pPr algn="just" eaLnBrk="0" hangingPunct="0">
              <a:buFontTx/>
              <a:buChar char="-"/>
            </a:pPr>
            <a:r>
              <a:rPr lang="it-IT" sz="1600">
                <a:latin typeface="Comic Sans MS" pitchFamily="66" charset="0"/>
              </a:rPr>
              <a:t> Individuazione dello schema di calcolo originario;</a:t>
            </a:r>
          </a:p>
          <a:p>
            <a:pPr algn="just" eaLnBrk="0" hangingPunct="0">
              <a:buFontTx/>
              <a:buChar char="-"/>
            </a:pPr>
            <a:r>
              <a:rPr lang="it-IT" sz="1600">
                <a:latin typeface="Comic Sans MS" pitchFamily="66" charset="0"/>
              </a:rPr>
              <a:t> Analisi dei carichi per la valutazione delle azioni previste dal progettista;</a:t>
            </a:r>
          </a:p>
          <a:p>
            <a:pPr algn="just" eaLnBrk="0" hangingPunct="0">
              <a:buFontTx/>
              <a:buChar char="-"/>
            </a:pPr>
            <a:r>
              <a:rPr lang="it-IT" sz="1600">
                <a:latin typeface="Comic Sans MS" pitchFamily="66" charset="0"/>
              </a:rPr>
              <a:t> Analisi delle sollecitazioni;</a:t>
            </a:r>
          </a:p>
          <a:p>
            <a:pPr algn="just" eaLnBrk="0" hangingPunct="0">
              <a:buFontTx/>
              <a:buChar char="-"/>
            </a:pPr>
            <a:r>
              <a:rPr lang="it-IT" sz="1600">
                <a:latin typeface="Comic Sans MS" pitchFamily="66" charset="0"/>
              </a:rPr>
              <a:t> Determinazione delle azioni sollecitazioni nelle parti indagate e valutazione degli eventuali fattori di sicurezza applicati dal progettista;</a:t>
            </a:r>
          </a:p>
          <a:p>
            <a:pPr algn="just" eaLnBrk="0" hangingPunct="0">
              <a:buFontTx/>
              <a:buChar char="-"/>
            </a:pPr>
            <a:r>
              <a:rPr lang="it-IT" sz="1600">
                <a:latin typeface="Comic Sans MS" pitchFamily="66" charset="0"/>
              </a:rPr>
              <a:t> Determinazione delle sollecitazioni nelle parti non indagate direttamente (perché non accessibili) e “progettazione simulata” delle armature presenti.</a:t>
            </a:r>
          </a:p>
        </p:txBody>
      </p:sp>
      <p:sp>
        <p:nvSpPr>
          <p:cNvPr id="54277" name="Rectangle 9"/>
          <p:cNvSpPr>
            <a:spLocks noChangeArrowheads="1"/>
          </p:cNvSpPr>
          <p:nvPr/>
        </p:nvSpPr>
        <p:spPr bwMode="auto">
          <a:xfrm>
            <a:off x="1403350" y="5300663"/>
            <a:ext cx="6264275" cy="2889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it-IT"/>
          </a:p>
        </p:txBody>
      </p:sp>
      <p:sp>
        <p:nvSpPr>
          <p:cNvPr id="54278" name="AutoShape 10"/>
          <p:cNvSpPr>
            <a:spLocks noChangeArrowheads="1"/>
          </p:cNvSpPr>
          <p:nvPr/>
        </p:nvSpPr>
        <p:spPr bwMode="auto">
          <a:xfrm>
            <a:off x="1101725" y="5589588"/>
            <a:ext cx="576263" cy="215900"/>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it-IT"/>
          </a:p>
        </p:txBody>
      </p:sp>
      <p:sp>
        <p:nvSpPr>
          <p:cNvPr id="54279" name="AutoShape 11"/>
          <p:cNvSpPr>
            <a:spLocks noChangeArrowheads="1"/>
          </p:cNvSpPr>
          <p:nvPr/>
        </p:nvSpPr>
        <p:spPr bwMode="auto">
          <a:xfrm>
            <a:off x="4067175" y="5589588"/>
            <a:ext cx="576263" cy="215900"/>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it-IT"/>
          </a:p>
        </p:txBody>
      </p:sp>
      <p:sp>
        <p:nvSpPr>
          <p:cNvPr id="54280" name="AutoShape 12"/>
          <p:cNvSpPr>
            <a:spLocks noChangeArrowheads="1"/>
          </p:cNvSpPr>
          <p:nvPr/>
        </p:nvSpPr>
        <p:spPr bwMode="auto">
          <a:xfrm>
            <a:off x="7380288" y="5589588"/>
            <a:ext cx="576262" cy="215900"/>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it-IT"/>
          </a:p>
        </p:txBody>
      </p:sp>
      <p:sp>
        <p:nvSpPr>
          <p:cNvPr id="54281" name="Rectangle 13" descr="Diagonali chiare verso il basso"/>
          <p:cNvSpPr>
            <a:spLocks noChangeArrowheads="1"/>
          </p:cNvSpPr>
          <p:nvPr/>
        </p:nvSpPr>
        <p:spPr bwMode="auto">
          <a:xfrm>
            <a:off x="2484438" y="5373688"/>
            <a:ext cx="574675" cy="287337"/>
          </a:xfrm>
          <a:prstGeom prst="rect">
            <a:avLst/>
          </a:prstGeom>
          <a:pattFill prst="ltDnDiag">
            <a:fgClr>
              <a:srgbClr val="0000FF"/>
            </a:fgClr>
            <a:bgClr>
              <a:schemeClr val="bg1"/>
            </a:bgClr>
          </a:pattFill>
          <a:ln w="9525">
            <a:solidFill>
              <a:schemeClr val="hlink"/>
            </a:solidFill>
            <a:miter lim="800000"/>
            <a:headEnd/>
            <a:tailEnd/>
          </a:ln>
        </p:spPr>
        <p:txBody>
          <a:bodyPr wrap="none" anchor="ctr"/>
          <a:lstStyle/>
          <a:p>
            <a:endParaRPr lang="it-IT"/>
          </a:p>
        </p:txBody>
      </p:sp>
      <p:sp>
        <p:nvSpPr>
          <p:cNvPr id="54282" name="Rectangle 14" descr="Diagonali chiare verso l'alto"/>
          <p:cNvSpPr>
            <a:spLocks noChangeArrowheads="1"/>
          </p:cNvSpPr>
          <p:nvPr/>
        </p:nvSpPr>
        <p:spPr bwMode="auto">
          <a:xfrm>
            <a:off x="4068763" y="5157788"/>
            <a:ext cx="574675" cy="287337"/>
          </a:xfrm>
          <a:prstGeom prst="rect">
            <a:avLst/>
          </a:prstGeom>
          <a:pattFill prst="ltUpDiag">
            <a:fgClr>
              <a:srgbClr val="FF0000"/>
            </a:fgClr>
            <a:bgClr>
              <a:schemeClr val="bg1"/>
            </a:bgClr>
          </a:pattFill>
          <a:ln w="9525">
            <a:solidFill>
              <a:srgbClr val="FF0000"/>
            </a:solidFill>
            <a:miter lim="800000"/>
            <a:headEnd/>
            <a:tailEnd/>
          </a:ln>
        </p:spPr>
        <p:txBody>
          <a:bodyPr wrap="none" anchor="ctr"/>
          <a:lstStyle/>
          <a:p>
            <a:endParaRPr lang="it-IT"/>
          </a:p>
        </p:txBody>
      </p:sp>
      <p:sp>
        <p:nvSpPr>
          <p:cNvPr id="54283" name="Line 15"/>
          <p:cNvSpPr>
            <a:spLocks noChangeShapeType="1"/>
          </p:cNvSpPr>
          <p:nvPr/>
        </p:nvSpPr>
        <p:spPr bwMode="auto">
          <a:xfrm>
            <a:off x="2771775" y="5661025"/>
            <a:ext cx="0" cy="288925"/>
          </a:xfrm>
          <a:prstGeom prst="line">
            <a:avLst/>
          </a:prstGeom>
          <a:noFill/>
          <a:ln w="9525">
            <a:solidFill>
              <a:srgbClr val="0000FF"/>
            </a:solidFill>
            <a:round/>
            <a:headEnd/>
            <a:tailEnd type="triangle" w="med" len="med"/>
          </a:ln>
          <a:extLst>
            <a:ext uri="{909E8E84-426E-40DD-AFC4-6F175D3DCCD1}">
              <a14:hiddenFill xmlns:a14="http://schemas.microsoft.com/office/drawing/2010/main">
                <a:noFill/>
              </a14:hiddenFill>
            </a:ext>
          </a:extLst>
        </p:spPr>
        <p:txBody>
          <a:bodyPr/>
          <a:lstStyle/>
          <a:p>
            <a:endParaRPr lang="it-IT"/>
          </a:p>
        </p:txBody>
      </p:sp>
      <p:sp>
        <p:nvSpPr>
          <p:cNvPr id="54284" name="Text Box 16"/>
          <p:cNvSpPr txBox="1">
            <a:spLocks noChangeArrowheads="1"/>
          </p:cNvSpPr>
          <p:nvPr/>
        </p:nvSpPr>
        <p:spPr bwMode="auto">
          <a:xfrm>
            <a:off x="1403350" y="5997575"/>
            <a:ext cx="2620963"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it-IT" sz="1600">
                <a:solidFill>
                  <a:schemeClr val="hlink"/>
                </a:solidFill>
                <a:latin typeface="Comic Sans MS" pitchFamily="66" charset="0"/>
              </a:rPr>
              <a:t>Prova pacometrica-Saggio</a:t>
            </a:r>
          </a:p>
          <a:p>
            <a:pPr algn="ctr" eaLnBrk="1" hangingPunct="1"/>
            <a:r>
              <a:rPr lang="it-IT" sz="1600">
                <a:solidFill>
                  <a:schemeClr val="hlink"/>
                </a:solidFill>
                <a:latin typeface="Comic Sans MS" pitchFamily="66" charset="0"/>
              </a:rPr>
              <a:t>As, p</a:t>
            </a:r>
            <a:r>
              <a:rPr lang="it-IT" sz="1600" baseline="-25000">
                <a:solidFill>
                  <a:schemeClr val="hlink"/>
                </a:solidFill>
                <a:latin typeface="Comic Sans MS" pitchFamily="66" charset="0"/>
              </a:rPr>
              <a:t>st</a:t>
            </a:r>
          </a:p>
        </p:txBody>
      </p:sp>
      <p:sp>
        <p:nvSpPr>
          <p:cNvPr id="54285" name="Text Box 17"/>
          <p:cNvSpPr txBox="1">
            <a:spLocks noChangeArrowheads="1"/>
          </p:cNvSpPr>
          <p:nvPr/>
        </p:nvSpPr>
        <p:spPr bwMode="auto">
          <a:xfrm>
            <a:off x="4097338" y="4437063"/>
            <a:ext cx="1852612"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it-IT" sz="1600">
                <a:solidFill>
                  <a:srgbClr val="FF0000"/>
                </a:solidFill>
                <a:latin typeface="Comic Sans MS" pitchFamily="66" charset="0"/>
              </a:rPr>
              <a:t>A</a:t>
            </a:r>
            <a:r>
              <a:rPr lang="it-IT" sz="1600" baseline="-25000">
                <a:solidFill>
                  <a:srgbClr val="FF0000"/>
                </a:solidFill>
                <a:latin typeface="Comic Sans MS" pitchFamily="66" charset="0"/>
              </a:rPr>
              <a:t>s</a:t>
            </a:r>
            <a:r>
              <a:rPr lang="it-IT" sz="1600">
                <a:solidFill>
                  <a:srgbClr val="FF0000"/>
                </a:solidFill>
                <a:latin typeface="Comic Sans MS" pitchFamily="66" charset="0"/>
              </a:rPr>
              <a:t>=?, p</a:t>
            </a:r>
            <a:r>
              <a:rPr lang="it-IT" sz="1600" baseline="-25000">
                <a:solidFill>
                  <a:srgbClr val="FF0000"/>
                </a:solidFill>
                <a:latin typeface="Comic Sans MS" pitchFamily="66" charset="0"/>
              </a:rPr>
              <a:t>st</a:t>
            </a:r>
            <a:r>
              <a:rPr lang="it-IT" sz="1600">
                <a:solidFill>
                  <a:srgbClr val="FF0000"/>
                </a:solidFill>
                <a:latin typeface="Comic Sans MS" pitchFamily="66" charset="0"/>
              </a:rPr>
              <a:t>=?</a:t>
            </a:r>
          </a:p>
          <a:p>
            <a:pPr algn="ctr" eaLnBrk="1" hangingPunct="1"/>
            <a:r>
              <a:rPr lang="it-IT" sz="1600">
                <a:solidFill>
                  <a:srgbClr val="FF0000"/>
                </a:solidFill>
                <a:latin typeface="Comic Sans MS" pitchFamily="66" charset="0"/>
              </a:rPr>
              <a:t>Progetto simulato</a:t>
            </a:r>
          </a:p>
          <a:p>
            <a:pPr algn="ctr" eaLnBrk="1" hangingPunct="1"/>
            <a:endParaRPr lang="it-IT" sz="1600" baseline="-25000">
              <a:solidFill>
                <a:srgbClr val="FF0000"/>
              </a:solidFill>
              <a:latin typeface="Comic Sans MS" pitchFamily="66" charset="0"/>
            </a:endParaRP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idx="4294967295"/>
          </p:nvPr>
        </p:nvSpPr>
        <p:spPr>
          <a:xfrm>
            <a:off x="685800" y="415925"/>
            <a:ext cx="7772400" cy="727075"/>
          </a:xfrm>
        </p:spPr>
        <p:txBody>
          <a:bodyPr rtlCol="0">
            <a:normAutofit fontScale="90000"/>
          </a:bodyPr>
          <a:lstStyle/>
          <a:p>
            <a:pPr eaLnBrk="1" fontAlgn="auto" hangingPunct="1">
              <a:spcAft>
                <a:spcPts val="0"/>
              </a:spcAft>
              <a:defRPr/>
            </a:pPr>
            <a:r>
              <a:rPr lang="it-IT" b="1" dirty="0">
                <a:latin typeface="Comic Sans MS" pitchFamily="66" charset="0"/>
              </a:rPr>
              <a:t>Rilievi ed Indagini conoscitive</a:t>
            </a:r>
            <a:endParaRPr lang="it-IT" b="1" dirty="0" smtClean="0">
              <a:latin typeface="Comic Sans MS" pitchFamily="66" charset="0"/>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it-IT"/>
          </a:p>
        </p:txBody>
      </p:sp>
      <p:sp>
        <p:nvSpPr>
          <p:cNvPr id="9" name="Sottotitolo 2"/>
          <p:cNvSpPr txBox="1">
            <a:spLocks/>
          </p:cNvSpPr>
          <p:nvPr/>
        </p:nvSpPr>
        <p:spPr bwMode="auto">
          <a:xfrm>
            <a:off x="0" y="1104900"/>
            <a:ext cx="9144000" cy="681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eaLnBrk="1" hangingPunct="1">
              <a:lnSpc>
                <a:spcPct val="80000"/>
              </a:lnSpc>
              <a:buNone/>
            </a:pPr>
            <a:r>
              <a:rPr lang="it-IT" sz="2000" dirty="0" smtClean="0">
                <a:latin typeface="Comic Sans MS" pitchFamily="66" charset="0"/>
              </a:rPr>
              <a:t>Progetto simulato: Normative </a:t>
            </a:r>
            <a:r>
              <a:rPr lang="it-IT" sz="2000" dirty="0">
                <a:latin typeface="Comic Sans MS" pitchFamily="66" charset="0"/>
              </a:rPr>
              <a:t>vigenti all’epoca di costruzione degli edifici</a:t>
            </a:r>
            <a:endParaRPr lang="it-IT" sz="2000" dirty="0" smtClean="0">
              <a:latin typeface="Comic Sans MS" pitchFamily="66" charset="0"/>
            </a:endParaRPr>
          </a:p>
          <a:p>
            <a:pPr marL="0" indent="0" algn="ctr" eaLnBrk="1" hangingPunct="1">
              <a:lnSpc>
                <a:spcPct val="80000"/>
              </a:lnSpc>
              <a:buFont typeface="Arial" charset="0"/>
              <a:buNone/>
            </a:pPr>
            <a:endParaRPr lang="it-IT" sz="2000" dirty="0" smtClean="0">
              <a:latin typeface="Comic Sans MS" pitchFamily="66" charset="0"/>
            </a:endParaRPr>
          </a:p>
        </p:txBody>
      </p:sp>
      <p:sp>
        <p:nvSpPr>
          <p:cNvPr id="10" name="Rectangle 70"/>
          <p:cNvSpPr>
            <a:spLocks noChangeArrowheads="1"/>
          </p:cNvSpPr>
          <p:nvPr/>
        </p:nvSpPr>
        <p:spPr bwMode="auto">
          <a:xfrm>
            <a:off x="296863" y="1726456"/>
            <a:ext cx="62674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it-IT" altLang="it-IT" sz="1800">
                <a:latin typeface="Comic Sans MS" panose="030F0702030302020204" pitchFamily="66" charset="0"/>
              </a:rPr>
              <a:t>Regio Decreto, 1939, 16 Novembre 1939 –XVIII, n. 2228</a:t>
            </a:r>
          </a:p>
        </p:txBody>
      </p:sp>
      <p:sp>
        <p:nvSpPr>
          <p:cNvPr id="11" name="Rectangle 71"/>
          <p:cNvSpPr>
            <a:spLocks noChangeArrowheads="1"/>
          </p:cNvSpPr>
          <p:nvPr/>
        </p:nvSpPr>
        <p:spPr bwMode="auto">
          <a:xfrm>
            <a:off x="304800" y="2169368"/>
            <a:ext cx="8670925"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it-IT" altLang="it-IT" sz="1800">
                <a:latin typeface="Comic Sans MS" panose="030F0702030302020204" pitchFamily="66" charset="0"/>
              </a:rPr>
              <a:t>D.M. 30/5/1972, </a:t>
            </a:r>
            <a:r>
              <a:rPr lang="it-IT" altLang="it-IT" sz="1800" i="1">
                <a:latin typeface="Comic Sans MS" panose="030F0702030302020204" pitchFamily="66" charset="0"/>
              </a:rPr>
              <a:t>Norme tecniche per le costruzioni in conglomerato cementizio, normale e precompresso</a:t>
            </a:r>
            <a:r>
              <a:rPr lang="it-IT" altLang="it-IT" sz="1800">
                <a:latin typeface="Comic Sans MS" panose="030F0702030302020204" pitchFamily="66" charset="0"/>
              </a:rPr>
              <a:t>, ed a struttura metallica, Gazzetta Ufficiale della Repubblica Italiana, n.190 del 22 luglio 1972.</a:t>
            </a:r>
          </a:p>
        </p:txBody>
      </p:sp>
      <p:sp>
        <p:nvSpPr>
          <p:cNvPr id="13" name="Rectangle 72"/>
          <p:cNvSpPr>
            <a:spLocks noChangeArrowheads="1"/>
          </p:cNvSpPr>
          <p:nvPr/>
        </p:nvSpPr>
        <p:spPr bwMode="auto">
          <a:xfrm>
            <a:off x="228600" y="3158381"/>
            <a:ext cx="8670925" cy="1465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just" eaLnBrk="1" hangingPunct="1"/>
            <a:r>
              <a:rPr lang="it-IT" altLang="it-IT" sz="1800" i="1">
                <a:latin typeface="Comic Sans MS" panose="030F0702030302020204" pitchFamily="66" charset="0"/>
              </a:rPr>
              <a:t>“Nei pilastri soggetti a compressione centrata o eccentrica deve essere disposta un’armatura longitudinale di sezione non minore dello </a:t>
            </a:r>
            <a:r>
              <a:rPr lang="it-IT" altLang="it-IT" sz="1800" i="1" u="sng">
                <a:latin typeface="Comic Sans MS" panose="030F0702030302020204" pitchFamily="66" charset="0"/>
              </a:rPr>
              <a:t>0.6%</a:t>
            </a:r>
            <a:r>
              <a:rPr lang="it-IT" altLang="it-IT" sz="1800" i="1">
                <a:latin typeface="Comic Sans MS" panose="030F0702030302020204" pitchFamily="66" charset="0"/>
              </a:rPr>
              <a:t> </a:t>
            </a:r>
            <a:r>
              <a:rPr lang="it-IT" altLang="it-IT" sz="1800" i="1" u="sng">
                <a:latin typeface="Comic Sans MS" panose="030F0702030302020204" pitchFamily="66" charset="0"/>
              </a:rPr>
              <a:t>della sezione di conglomerato strettamente necessaria</a:t>
            </a:r>
            <a:r>
              <a:rPr lang="it-IT" altLang="it-IT" sz="1800" i="1">
                <a:latin typeface="Comic Sans MS" panose="030F0702030302020204" pitchFamily="66" charset="0"/>
              </a:rPr>
              <a:t> per carico assiale, in base alla tensione ammissibile adottata, non minore di 0.3%  e non maggiore del 5% della sezione effettiva.”</a:t>
            </a:r>
          </a:p>
        </p:txBody>
      </p:sp>
      <p:sp>
        <p:nvSpPr>
          <p:cNvPr id="14" name="Rectangle 73"/>
          <p:cNvSpPr>
            <a:spLocks noChangeArrowheads="1"/>
          </p:cNvSpPr>
          <p:nvPr/>
        </p:nvSpPr>
        <p:spPr bwMode="auto">
          <a:xfrm>
            <a:off x="228600" y="4758581"/>
            <a:ext cx="8670925"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just" eaLnBrk="1" hangingPunct="1"/>
            <a:r>
              <a:rPr lang="it-IT" altLang="it-IT" sz="1800" i="1">
                <a:latin typeface="Comic Sans MS" panose="030F0702030302020204" pitchFamily="66" charset="0"/>
              </a:rPr>
              <a:t>[…]</a:t>
            </a:r>
          </a:p>
          <a:p>
            <a:pPr algn="just" eaLnBrk="1" hangingPunct="1"/>
            <a:r>
              <a:rPr lang="it-IT" altLang="it-IT" sz="1800" i="1">
                <a:latin typeface="Comic Sans MS" panose="030F0702030302020204" pitchFamily="66" charset="0"/>
              </a:rPr>
              <a:t>“Deve essere prevista una staffatura posta ad interasse non maggiore di 15 volte il diametro minimo dei ferri impiegati per l’armatura longitudinale, conun minimo di 25 cm.”</a:t>
            </a:r>
          </a:p>
        </p:txBody>
      </p:sp>
      <p:sp>
        <p:nvSpPr>
          <p:cNvPr id="15" name="Rectangle 74"/>
          <p:cNvSpPr>
            <a:spLocks noChangeArrowheads="1"/>
          </p:cNvSpPr>
          <p:nvPr/>
        </p:nvSpPr>
        <p:spPr bwMode="auto">
          <a:xfrm>
            <a:off x="228600" y="6100018"/>
            <a:ext cx="8670925"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just" eaLnBrk="1" hangingPunct="1"/>
            <a:r>
              <a:rPr lang="it-IT" altLang="it-IT" sz="1800" i="1">
                <a:latin typeface="Comic Sans MS" panose="030F0702030302020204" pitchFamily="66" charset="0"/>
              </a:rPr>
              <a:t>[…]</a:t>
            </a:r>
          </a:p>
          <a:p>
            <a:pPr algn="just" eaLnBrk="1" hangingPunct="1"/>
            <a:r>
              <a:rPr lang="it-IT" altLang="it-IT" sz="1800" i="1">
                <a:latin typeface="Comic Sans MS" panose="030F0702030302020204" pitchFamily="66" charset="0"/>
              </a:rPr>
              <a:t>“Il diametro delle staffe non deve essere minore di 6 mm.”</a:t>
            </a:r>
          </a:p>
        </p:txBody>
      </p:sp>
    </p:spTree>
    <p:extLst>
      <p:ext uri="{BB962C8B-B14F-4D97-AF65-F5344CB8AC3E}">
        <p14:creationId xmlns:p14="http://schemas.microsoft.com/office/powerpoint/2010/main" val="2603419503"/>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7384"/>
            <a:ext cx="7772400" cy="1080120"/>
          </a:xfrm>
        </p:spPr>
        <p:txBody>
          <a:bodyPr/>
          <a:lstStyle/>
          <a:p>
            <a:r>
              <a:rPr lang="it-IT" b="1" dirty="0" smtClean="0"/>
              <a:t>Materiali </a:t>
            </a:r>
            <a:endParaRPr lang="it-IT" b="1" dirty="0"/>
          </a:p>
        </p:txBody>
      </p:sp>
      <p:sp>
        <p:nvSpPr>
          <p:cNvPr id="5" name="Rettangolo 4"/>
          <p:cNvSpPr/>
          <p:nvPr/>
        </p:nvSpPr>
        <p:spPr>
          <a:xfrm>
            <a:off x="683568" y="724634"/>
            <a:ext cx="7560840" cy="400110"/>
          </a:xfrm>
          <a:prstGeom prst="rect">
            <a:avLst/>
          </a:prstGeom>
        </p:spPr>
        <p:txBody>
          <a:bodyPr wrap="square">
            <a:spAutoFit/>
          </a:bodyPr>
          <a:lstStyle/>
          <a:p>
            <a:pPr lvl="0" algn="ctr"/>
            <a:r>
              <a:rPr lang="it-IT" sz="2000" dirty="0" smtClean="0"/>
              <a:t>Calcestruzzo: Controllo della resistenza in opera</a:t>
            </a:r>
            <a:endParaRPr lang="it-IT" sz="2000"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1124744"/>
            <a:ext cx="8352928" cy="49354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CasellaDiTesto 2"/>
          <p:cNvSpPr txBox="1"/>
          <p:nvPr/>
        </p:nvSpPr>
        <p:spPr>
          <a:xfrm>
            <a:off x="251520" y="6309320"/>
            <a:ext cx="2027222" cy="369332"/>
          </a:xfrm>
          <a:prstGeom prst="rect">
            <a:avLst/>
          </a:prstGeom>
          <a:noFill/>
        </p:spPr>
        <p:txBody>
          <a:bodyPr wrap="none" rtlCol="0">
            <a:spAutoFit/>
          </a:bodyPr>
          <a:lstStyle/>
          <a:p>
            <a:r>
              <a:rPr lang="it-IT" dirty="0" smtClean="0">
                <a:solidFill>
                  <a:srgbClr val="FF0000"/>
                </a:solidFill>
              </a:rPr>
              <a:t>C.S.LL.PP. (2009)</a:t>
            </a:r>
            <a:endParaRPr lang="it-IT" dirty="0">
              <a:solidFill>
                <a:srgbClr val="FF0000"/>
              </a:solidFill>
            </a:endParaRPr>
          </a:p>
        </p:txBody>
      </p:sp>
    </p:spTree>
    <p:extLst>
      <p:ext uri="{BB962C8B-B14F-4D97-AF65-F5344CB8AC3E}">
        <p14:creationId xmlns:p14="http://schemas.microsoft.com/office/powerpoint/2010/main" val="2443698327"/>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7384"/>
            <a:ext cx="7772400" cy="1080120"/>
          </a:xfrm>
        </p:spPr>
        <p:txBody>
          <a:bodyPr/>
          <a:lstStyle/>
          <a:p>
            <a:r>
              <a:rPr lang="it-IT" b="1" dirty="0" smtClean="0"/>
              <a:t>Materiali </a:t>
            </a:r>
            <a:endParaRPr lang="it-IT" b="1" dirty="0"/>
          </a:p>
        </p:txBody>
      </p:sp>
      <p:sp>
        <p:nvSpPr>
          <p:cNvPr id="5" name="Rettangolo 4"/>
          <p:cNvSpPr/>
          <p:nvPr/>
        </p:nvSpPr>
        <p:spPr>
          <a:xfrm>
            <a:off x="683568" y="724634"/>
            <a:ext cx="7560840" cy="400110"/>
          </a:xfrm>
          <a:prstGeom prst="rect">
            <a:avLst/>
          </a:prstGeom>
        </p:spPr>
        <p:txBody>
          <a:bodyPr wrap="square">
            <a:spAutoFit/>
          </a:bodyPr>
          <a:lstStyle/>
          <a:p>
            <a:pPr lvl="0" algn="ctr"/>
            <a:r>
              <a:rPr lang="it-IT" sz="2000" dirty="0" smtClean="0"/>
              <a:t>Calcestruzzo: Controllo della resistenza in opera</a:t>
            </a:r>
            <a:endParaRPr lang="it-IT" sz="2000" dirty="0"/>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1355129"/>
            <a:ext cx="8618736" cy="40900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CasellaDiTesto 5"/>
          <p:cNvSpPr txBox="1"/>
          <p:nvPr/>
        </p:nvSpPr>
        <p:spPr>
          <a:xfrm>
            <a:off x="251520" y="6309320"/>
            <a:ext cx="2027222" cy="369332"/>
          </a:xfrm>
          <a:prstGeom prst="rect">
            <a:avLst/>
          </a:prstGeom>
          <a:noFill/>
        </p:spPr>
        <p:txBody>
          <a:bodyPr wrap="none" rtlCol="0">
            <a:spAutoFit/>
          </a:bodyPr>
          <a:lstStyle/>
          <a:p>
            <a:r>
              <a:rPr lang="it-IT" dirty="0" smtClean="0">
                <a:solidFill>
                  <a:srgbClr val="FF0000"/>
                </a:solidFill>
              </a:rPr>
              <a:t>C.S.LL.PP. (2009)</a:t>
            </a:r>
            <a:endParaRPr lang="it-IT" dirty="0">
              <a:solidFill>
                <a:srgbClr val="FF0000"/>
              </a:solidFill>
            </a:endParaRPr>
          </a:p>
        </p:txBody>
      </p:sp>
    </p:spTree>
    <p:extLst>
      <p:ext uri="{BB962C8B-B14F-4D97-AF65-F5344CB8AC3E}">
        <p14:creationId xmlns:p14="http://schemas.microsoft.com/office/powerpoint/2010/main" val="53920308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2" name="Rectangle 4"/>
          <p:cNvSpPr>
            <a:spLocks noChangeArrowheads="1"/>
          </p:cNvSpPr>
          <p:nvPr/>
        </p:nvSpPr>
        <p:spPr bwMode="auto">
          <a:xfrm>
            <a:off x="6948488" y="3357563"/>
            <a:ext cx="2087562" cy="43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ctr">
              <a:spcBef>
                <a:spcPct val="20000"/>
              </a:spcBef>
              <a:defRPr sz="3200">
                <a:solidFill>
                  <a:schemeClr val="tx1"/>
                </a:solidFill>
                <a:latin typeface="Arial" charset="0"/>
                <a:cs typeface="Arial" charset="0"/>
              </a:defRPr>
            </a:lvl1pPr>
            <a:lvl2pPr marL="990600" indent="-533400" algn="ctr">
              <a:spcBef>
                <a:spcPct val="20000"/>
              </a:spcBef>
              <a:defRPr sz="2800">
                <a:solidFill>
                  <a:schemeClr val="tx1"/>
                </a:solidFill>
                <a:latin typeface="Arial" charset="0"/>
                <a:cs typeface="Arial" charset="0"/>
              </a:defRPr>
            </a:lvl2pPr>
            <a:lvl3pPr marL="1371600" indent="-457200" algn="ctr">
              <a:spcBef>
                <a:spcPct val="20000"/>
              </a:spcBef>
              <a:defRPr sz="2400">
                <a:solidFill>
                  <a:schemeClr val="tx1"/>
                </a:solidFill>
                <a:latin typeface="Arial" charset="0"/>
                <a:cs typeface="Arial" charset="0"/>
              </a:defRPr>
            </a:lvl3pPr>
            <a:lvl4pPr marL="1909763" indent="-381000" algn="ctr">
              <a:spcBef>
                <a:spcPct val="20000"/>
              </a:spcBef>
              <a:defRPr sz="2000">
                <a:solidFill>
                  <a:schemeClr val="tx1"/>
                </a:solidFill>
                <a:latin typeface="Arial" charset="0"/>
                <a:cs typeface="Arial" charset="0"/>
              </a:defRPr>
            </a:lvl4pPr>
            <a:lvl5pPr marL="2470150" indent="-381000" algn="ctr">
              <a:spcBef>
                <a:spcPct val="20000"/>
              </a:spcBef>
              <a:defRPr sz="2000">
                <a:solidFill>
                  <a:schemeClr val="tx1"/>
                </a:solidFill>
                <a:latin typeface="Arial" charset="0"/>
                <a:cs typeface="Arial" charset="0"/>
              </a:defRPr>
            </a:lvl5pPr>
            <a:lvl6pPr marL="2927350" indent="-381000" algn="ctr" fontAlgn="base">
              <a:spcBef>
                <a:spcPct val="20000"/>
              </a:spcBef>
              <a:spcAft>
                <a:spcPct val="0"/>
              </a:spcAft>
              <a:defRPr sz="2000">
                <a:solidFill>
                  <a:schemeClr val="tx1"/>
                </a:solidFill>
                <a:latin typeface="Arial" charset="0"/>
                <a:cs typeface="Arial" charset="0"/>
              </a:defRPr>
            </a:lvl6pPr>
            <a:lvl7pPr marL="3384550" indent="-381000" algn="ctr" fontAlgn="base">
              <a:spcBef>
                <a:spcPct val="20000"/>
              </a:spcBef>
              <a:spcAft>
                <a:spcPct val="0"/>
              </a:spcAft>
              <a:defRPr sz="2000">
                <a:solidFill>
                  <a:schemeClr val="tx1"/>
                </a:solidFill>
                <a:latin typeface="Arial" charset="0"/>
                <a:cs typeface="Arial" charset="0"/>
              </a:defRPr>
            </a:lvl7pPr>
            <a:lvl8pPr marL="3841750" indent="-381000" algn="ctr" fontAlgn="base">
              <a:spcBef>
                <a:spcPct val="20000"/>
              </a:spcBef>
              <a:spcAft>
                <a:spcPct val="0"/>
              </a:spcAft>
              <a:defRPr sz="2000">
                <a:solidFill>
                  <a:schemeClr val="tx1"/>
                </a:solidFill>
                <a:latin typeface="Arial" charset="0"/>
                <a:cs typeface="Arial" charset="0"/>
              </a:defRPr>
            </a:lvl8pPr>
            <a:lvl9pPr marL="4298950" indent="-381000" algn="ctr" fontAlgn="base">
              <a:spcBef>
                <a:spcPct val="20000"/>
              </a:spcBef>
              <a:spcAft>
                <a:spcPct val="0"/>
              </a:spcAft>
              <a:defRPr sz="2000">
                <a:solidFill>
                  <a:schemeClr val="tx1"/>
                </a:solidFill>
                <a:latin typeface="Arial" charset="0"/>
                <a:cs typeface="Arial" charset="0"/>
              </a:defRPr>
            </a:lvl9pPr>
          </a:lstStyle>
          <a:p>
            <a:pPr algn="l"/>
            <a:r>
              <a:rPr lang="it-IT" altLang="it-IT" sz="2200">
                <a:solidFill>
                  <a:srgbClr val="1F497D"/>
                </a:solidFill>
                <a:latin typeface="Calibri" pitchFamily="34" charset="0"/>
              </a:rPr>
              <a:t>CROLLO TOTALE</a:t>
            </a:r>
          </a:p>
        </p:txBody>
      </p:sp>
      <p:pic>
        <p:nvPicPr>
          <p:cNvPr id="78853"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00338" y="1125538"/>
            <a:ext cx="3740150" cy="2519362"/>
          </a:xfrm>
          <a:prstGeom prst="rect">
            <a:avLst/>
          </a:prstGeom>
          <a:noFill/>
          <a:ln w="25400" algn="ctr">
            <a:solidFill>
              <a:srgbClr val="1F497D"/>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78854"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00338" y="3789363"/>
            <a:ext cx="3735387" cy="2674937"/>
          </a:xfrm>
          <a:prstGeom prst="rect">
            <a:avLst/>
          </a:prstGeom>
          <a:noFill/>
          <a:ln w="25400" algn="ctr">
            <a:solidFill>
              <a:srgbClr val="1F497D"/>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78855" name="Oval 7"/>
          <p:cNvSpPr>
            <a:spLocks noChangeArrowheads="1"/>
          </p:cNvSpPr>
          <p:nvPr/>
        </p:nvSpPr>
        <p:spPr bwMode="auto">
          <a:xfrm>
            <a:off x="3203575" y="4149725"/>
            <a:ext cx="3097213" cy="935038"/>
          </a:xfrm>
          <a:prstGeom prst="ellipse">
            <a:avLst/>
          </a:pr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sp>
        <p:nvSpPr>
          <p:cNvPr id="78856" name="AutoShape 8"/>
          <p:cNvSpPr>
            <a:spLocks noChangeArrowheads="1"/>
          </p:cNvSpPr>
          <p:nvPr/>
        </p:nvSpPr>
        <p:spPr bwMode="auto">
          <a:xfrm rot="-2401793">
            <a:off x="6156325" y="3933825"/>
            <a:ext cx="1008063" cy="215900"/>
          </a:xfrm>
          <a:prstGeom prst="rightArrow">
            <a:avLst>
              <a:gd name="adj1" fmla="val 50000"/>
              <a:gd name="adj2" fmla="val 116728"/>
            </a:avLst>
          </a:prstGeom>
          <a:solidFill>
            <a:srgbClr val="4F81BD"/>
          </a:solidFill>
          <a:ln w="9525">
            <a:solidFill>
              <a:srgbClr val="1F497D"/>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sp>
        <p:nvSpPr>
          <p:cNvPr id="8" name="Rectangle 3"/>
          <p:cNvSpPr>
            <a:spLocks noChangeArrowheads="1"/>
          </p:cNvSpPr>
          <p:nvPr/>
        </p:nvSpPr>
        <p:spPr bwMode="auto">
          <a:xfrm>
            <a:off x="971600" y="116632"/>
            <a:ext cx="7413427" cy="7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ctr"/>
            <a:r>
              <a:rPr lang="it-IT" altLang="it-IT" sz="4000" b="1" dirty="0" smtClean="0">
                <a:latin typeface="Comic Sans MS" pitchFamily="66" charset="0"/>
                <a:ea typeface="+mj-ea"/>
                <a:cs typeface="+mj-cs"/>
              </a:rPr>
              <a:t>Il patrimonio edilizio italiano</a:t>
            </a:r>
            <a:endParaRPr lang="it-IT" altLang="it-IT" sz="4000" b="1" dirty="0">
              <a:latin typeface="Comic Sans MS" pitchFamily="66" charset="0"/>
              <a:ea typeface="+mj-ea"/>
              <a:cs typeface="+mj-cs"/>
            </a:endParaRPr>
          </a:p>
        </p:txBody>
      </p:sp>
    </p:spTree>
    <p:extLst>
      <p:ext uri="{BB962C8B-B14F-4D97-AF65-F5344CB8AC3E}">
        <p14:creationId xmlns:p14="http://schemas.microsoft.com/office/powerpoint/2010/main" val="908351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78853"/>
                                        </p:tgtEl>
                                        <p:attrNameLst>
                                          <p:attrName>style.visibility</p:attrName>
                                        </p:attrNameLst>
                                      </p:cBhvr>
                                      <p:to>
                                        <p:strVal val="visible"/>
                                      </p:to>
                                    </p:set>
                                    <p:animEffect transition="in" filter="fade">
                                      <p:cBhvr>
                                        <p:cTn id="7" dur="200"/>
                                        <p:tgtEl>
                                          <p:spTgt spid="7885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78854"/>
                                        </p:tgtEl>
                                        <p:attrNameLst>
                                          <p:attrName>style.visibility</p:attrName>
                                        </p:attrNameLst>
                                      </p:cBhvr>
                                      <p:to>
                                        <p:strVal val="visible"/>
                                      </p:to>
                                    </p:set>
                                    <p:animEffect transition="in" filter="fade">
                                      <p:cBhvr>
                                        <p:cTn id="12" dur="200"/>
                                        <p:tgtEl>
                                          <p:spTgt spid="78854"/>
                                        </p:tgtEl>
                                      </p:cBhvr>
                                    </p:animEffect>
                                  </p:childTnLst>
                                </p:cTn>
                              </p:par>
                            </p:childTnLst>
                          </p:cTn>
                        </p:par>
                        <p:par>
                          <p:cTn id="13" fill="hold" nodeType="afterGroup">
                            <p:stCondLst>
                              <p:cond delay="200"/>
                            </p:stCondLst>
                            <p:childTnLst>
                              <p:par>
                                <p:cTn id="14" presetID="10" presetClass="entr" presetSubtype="0" fill="hold" grpId="0" nodeType="afterEffect">
                                  <p:stCondLst>
                                    <p:cond delay="0"/>
                                  </p:stCondLst>
                                  <p:childTnLst>
                                    <p:set>
                                      <p:cBhvr>
                                        <p:cTn id="15" dur="1" fill="hold">
                                          <p:stCondLst>
                                            <p:cond delay="0"/>
                                          </p:stCondLst>
                                        </p:cTn>
                                        <p:tgtEl>
                                          <p:spTgt spid="78855"/>
                                        </p:tgtEl>
                                        <p:attrNameLst>
                                          <p:attrName>style.visibility</p:attrName>
                                        </p:attrNameLst>
                                      </p:cBhvr>
                                      <p:to>
                                        <p:strVal val="visible"/>
                                      </p:to>
                                    </p:set>
                                    <p:animEffect transition="in" filter="fade">
                                      <p:cBhvr>
                                        <p:cTn id="16" dur="200"/>
                                        <p:tgtEl>
                                          <p:spTgt spid="78855"/>
                                        </p:tgtEl>
                                      </p:cBhvr>
                                    </p:animEffect>
                                  </p:childTnLst>
                                </p:cTn>
                              </p:par>
                            </p:childTnLst>
                          </p:cTn>
                        </p:par>
                        <p:par>
                          <p:cTn id="17" fill="hold" nodeType="afterGroup">
                            <p:stCondLst>
                              <p:cond delay="400"/>
                            </p:stCondLst>
                            <p:childTnLst>
                              <p:par>
                                <p:cTn id="18" presetID="10" presetClass="entr" presetSubtype="0" fill="hold" grpId="0" nodeType="afterEffect">
                                  <p:stCondLst>
                                    <p:cond delay="0"/>
                                  </p:stCondLst>
                                  <p:childTnLst>
                                    <p:set>
                                      <p:cBhvr>
                                        <p:cTn id="19" dur="1" fill="hold">
                                          <p:stCondLst>
                                            <p:cond delay="0"/>
                                          </p:stCondLst>
                                        </p:cTn>
                                        <p:tgtEl>
                                          <p:spTgt spid="78856"/>
                                        </p:tgtEl>
                                        <p:attrNameLst>
                                          <p:attrName>style.visibility</p:attrName>
                                        </p:attrNameLst>
                                      </p:cBhvr>
                                      <p:to>
                                        <p:strVal val="visible"/>
                                      </p:to>
                                    </p:set>
                                    <p:animEffect transition="in" filter="fade">
                                      <p:cBhvr>
                                        <p:cTn id="20" dur="200"/>
                                        <p:tgtEl>
                                          <p:spTgt spid="78856"/>
                                        </p:tgtEl>
                                      </p:cBhvr>
                                    </p:animEffect>
                                  </p:childTnLst>
                                </p:cTn>
                              </p:par>
                            </p:childTnLst>
                          </p:cTn>
                        </p:par>
                        <p:par>
                          <p:cTn id="21" fill="hold" nodeType="afterGroup">
                            <p:stCondLst>
                              <p:cond delay="600"/>
                            </p:stCondLst>
                            <p:childTnLst>
                              <p:par>
                                <p:cTn id="22" presetID="10" presetClass="entr" presetSubtype="0" fill="hold" grpId="0" nodeType="afterEffect">
                                  <p:stCondLst>
                                    <p:cond delay="0"/>
                                  </p:stCondLst>
                                  <p:childTnLst>
                                    <p:set>
                                      <p:cBhvr>
                                        <p:cTn id="23" dur="1" fill="hold">
                                          <p:stCondLst>
                                            <p:cond delay="0"/>
                                          </p:stCondLst>
                                        </p:cTn>
                                        <p:tgtEl>
                                          <p:spTgt spid="78852">
                                            <p:txEl>
                                              <p:pRg st="0" end="0"/>
                                            </p:txEl>
                                          </p:spTgt>
                                        </p:tgtEl>
                                        <p:attrNameLst>
                                          <p:attrName>style.visibility</p:attrName>
                                        </p:attrNameLst>
                                      </p:cBhvr>
                                      <p:to>
                                        <p:strVal val="visible"/>
                                      </p:to>
                                    </p:set>
                                    <p:animEffect transition="in" filter="fade">
                                      <p:cBhvr>
                                        <p:cTn id="24" dur="200"/>
                                        <p:tgtEl>
                                          <p:spTgt spid="7885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2" grpId="0" build="p"/>
      <p:bldP spid="78855" grpId="0" animBg="1"/>
      <p:bldP spid="7885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55875" y="1246188"/>
            <a:ext cx="4248150" cy="2371725"/>
          </a:xfrm>
          <a:prstGeom prst="rect">
            <a:avLst/>
          </a:prstGeom>
          <a:noFill/>
          <a:ln w="25400" algn="ctr">
            <a:solidFill>
              <a:srgbClr val="1F497D"/>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79877" name="Picture 5"/>
          <p:cNvPicPr>
            <a:picLocks noChangeAspect="1" noChangeArrowheads="1"/>
          </p:cNvPicPr>
          <p:nvPr/>
        </p:nvPicPr>
        <p:blipFill>
          <a:blip r:embed="rId3">
            <a:extLst>
              <a:ext uri="{28A0092B-C50C-407E-A947-70E740481C1C}">
                <a14:useLocalDpi xmlns:a14="http://schemas.microsoft.com/office/drawing/2010/main" val="0"/>
              </a:ext>
            </a:extLst>
          </a:blip>
          <a:srcRect t="13063"/>
          <a:stretch>
            <a:fillRect/>
          </a:stretch>
        </p:blipFill>
        <p:spPr bwMode="auto">
          <a:xfrm>
            <a:off x="2555875" y="3716338"/>
            <a:ext cx="4248150" cy="2757487"/>
          </a:xfrm>
          <a:prstGeom prst="rect">
            <a:avLst/>
          </a:prstGeom>
          <a:noFill/>
          <a:ln w="25400" algn="ctr">
            <a:solidFill>
              <a:srgbClr val="1F497D"/>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79878" name="Rectangle 6"/>
          <p:cNvSpPr>
            <a:spLocks noChangeArrowheads="1"/>
          </p:cNvSpPr>
          <p:nvPr/>
        </p:nvSpPr>
        <p:spPr bwMode="auto">
          <a:xfrm>
            <a:off x="7019925" y="4797425"/>
            <a:ext cx="1943100" cy="790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ctr">
              <a:spcBef>
                <a:spcPct val="20000"/>
              </a:spcBef>
              <a:defRPr sz="3200">
                <a:solidFill>
                  <a:schemeClr val="tx1"/>
                </a:solidFill>
                <a:latin typeface="Arial" charset="0"/>
                <a:cs typeface="Arial" charset="0"/>
              </a:defRPr>
            </a:lvl1pPr>
            <a:lvl2pPr marL="990600" indent="-533400" algn="ctr">
              <a:spcBef>
                <a:spcPct val="20000"/>
              </a:spcBef>
              <a:defRPr sz="2800">
                <a:solidFill>
                  <a:schemeClr val="tx1"/>
                </a:solidFill>
                <a:latin typeface="Arial" charset="0"/>
                <a:cs typeface="Arial" charset="0"/>
              </a:defRPr>
            </a:lvl2pPr>
            <a:lvl3pPr marL="1371600" indent="-457200" algn="ctr">
              <a:spcBef>
                <a:spcPct val="20000"/>
              </a:spcBef>
              <a:defRPr sz="2400">
                <a:solidFill>
                  <a:schemeClr val="tx1"/>
                </a:solidFill>
                <a:latin typeface="Arial" charset="0"/>
                <a:cs typeface="Arial" charset="0"/>
              </a:defRPr>
            </a:lvl3pPr>
            <a:lvl4pPr marL="1909763" indent="-381000" algn="ctr">
              <a:spcBef>
                <a:spcPct val="20000"/>
              </a:spcBef>
              <a:defRPr sz="2000">
                <a:solidFill>
                  <a:schemeClr val="tx1"/>
                </a:solidFill>
                <a:latin typeface="Arial" charset="0"/>
                <a:cs typeface="Arial" charset="0"/>
              </a:defRPr>
            </a:lvl4pPr>
            <a:lvl5pPr marL="2470150" indent="-381000" algn="ctr">
              <a:spcBef>
                <a:spcPct val="20000"/>
              </a:spcBef>
              <a:defRPr sz="2000">
                <a:solidFill>
                  <a:schemeClr val="tx1"/>
                </a:solidFill>
                <a:latin typeface="Arial" charset="0"/>
                <a:cs typeface="Arial" charset="0"/>
              </a:defRPr>
            </a:lvl5pPr>
            <a:lvl6pPr marL="2927350" indent="-381000" algn="ctr" fontAlgn="base">
              <a:spcBef>
                <a:spcPct val="20000"/>
              </a:spcBef>
              <a:spcAft>
                <a:spcPct val="0"/>
              </a:spcAft>
              <a:defRPr sz="2000">
                <a:solidFill>
                  <a:schemeClr val="tx1"/>
                </a:solidFill>
                <a:latin typeface="Arial" charset="0"/>
                <a:cs typeface="Arial" charset="0"/>
              </a:defRPr>
            </a:lvl6pPr>
            <a:lvl7pPr marL="3384550" indent="-381000" algn="ctr" fontAlgn="base">
              <a:spcBef>
                <a:spcPct val="20000"/>
              </a:spcBef>
              <a:spcAft>
                <a:spcPct val="0"/>
              </a:spcAft>
              <a:defRPr sz="2000">
                <a:solidFill>
                  <a:schemeClr val="tx1"/>
                </a:solidFill>
                <a:latin typeface="Arial" charset="0"/>
                <a:cs typeface="Arial" charset="0"/>
              </a:defRPr>
            </a:lvl7pPr>
            <a:lvl8pPr marL="3841750" indent="-381000" algn="ctr" fontAlgn="base">
              <a:spcBef>
                <a:spcPct val="20000"/>
              </a:spcBef>
              <a:spcAft>
                <a:spcPct val="0"/>
              </a:spcAft>
              <a:defRPr sz="2000">
                <a:solidFill>
                  <a:schemeClr val="tx1"/>
                </a:solidFill>
                <a:latin typeface="Arial" charset="0"/>
                <a:cs typeface="Arial" charset="0"/>
              </a:defRPr>
            </a:lvl8pPr>
            <a:lvl9pPr marL="4298950" indent="-381000" algn="ctr" fontAlgn="base">
              <a:spcBef>
                <a:spcPct val="20000"/>
              </a:spcBef>
              <a:spcAft>
                <a:spcPct val="0"/>
              </a:spcAft>
              <a:defRPr sz="2000">
                <a:solidFill>
                  <a:schemeClr val="tx1"/>
                </a:solidFill>
                <a:latin typeface="Arial" charset="0"/>
                <a:cs typeface="Arial" charset="0"/>
              </a:defRPr>
            </a:lvl9pPr>
          </a:lstStyle>
          <a:p>
            <a:pPr algn="l"/>
            <a:r>
              <a:rPr lang="it-IT" altLang="it-IT" sz="2200">
                <a:solidFill>
                  <a:srgbClr val="1F497D"/>
                </a:solidFill>
                <a:latin typeface="Calibri" pitchFamily="34" charset="0"/>
              </a:rPr>
              <a:t>CROLLO PARZIALE</a:t>
            </a:r>
          </a:p>
        </p:txBody>
      </p:sp>
      <p:sp>
        <p:nvSpPr>
          <p:cNvPr id="79879" name="Oval 7"/>
          <p:cNvSpPr>
            <a:spLocks noChangeArrowheads="1"/>
          </p:cNvSpPr>
          <p:nvPr/>
        </p:nvSpPr>
        <p:spPr bwMode="auto">
          <a:xfrm>
            <a:off x="3203575" y="5446713"/>
            <a:ext cx="3097213" cy="935037"/>
          </a:xfrm>
          <a:prstGeom prst="ellipse">
            <a:avLst/>
          </a:pr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sp>
        <p:nvSpPr>
          <p:cNvPr id="79880" name="AutoShape 8"/>
          <p:cNvSpPr>
            <a:spLocks noChangeArrowheads="1"/>
          </p:cNvSpPr>
          <p:nvPr/>
        </p:nvSpPr>
        <p:spPr bwMode="auto">
          <a:xfrm rot="-2401793">
            <a:off x="6156325" y="5230813"/>
            <a:ext cx="1008063" cy="215900"/>
          </a:xfrm>
          <a:prstGeom prst="rightArrow">
            <a:avLst>
              <a:gd name="adj1" fmla="val 50000"/>
              <a:gd name="adj2" fmla="val 116728"/>
            </a:avLst>
          </a:prstGeom>
          <a:solidFill>
            <a:srgbClr val="4F81BD"/>
          </a:solidFill>
          <a:ln w="9525">
            <a:solidFill>
              <a:srgbClr val="1F497D"/>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sp>
        <p:nvSpPr>
          <p:cNvPr id="8" name="Rectangle 3"/>
          <p:cNvSpPr>
            <a:spLocks noChangeArrowheads="1"/>
          </p:cNvSpPr>
          <p:nvPr/>
        </p:nvSpPr>
        <p:spPr bwMode="auto">
          <a:xfrm>
            <a:off x="971600" y="116632"/>
            <a:ext cx="7413427" cy="7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ctr"/>
            <a:r>
              <a:rPr lang="it-IT" altLang="it-IT" sz="4000" b="1" dirty="0" smtClean="0">
                <a:latin typeface="Comic Sans MS" pitchFamily="66" charset="0"/>
                <a:ea typeface="+mj-ea"/>
                <a:cs typeface="+mj-cs"/>
              </a:rPr>
              <a:t>Il patrimonio edilizio italiano</a:t>
            </a:r>
            <a:endParaRPr lang="it-IT" altLang="it-IT" sz="4000" b="1" dirty="0">
              <a:latin typeface="Comic Sans MS" pitchFamily="66" charset="0"/>
              <a:ea typeface="+mj-ea"/>
              <a:cs typeface="+mj-cs"/>
            </a:endParaRPr>
          </a:p>
        </p:txBody>
      </p:sp>
    </p:spTree>
    <p:extLst>
      <p:ext uri="{BB962C8B-B14F-4D97-AF65-F5344CB8AC3E}">
        <p14:creationId xmlns:p14="http://schemas.microsoft.com/office/powerpoint/2010/main" val="35949737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79876"/>
                                        </p:tgtEl>
                                        <p:attrNameLst>
                                          <p:attrName>style.visibility</p:attrName>
                                        </p:attrNameLst>
                                      </p:cBhvr>
                                      <p:to>
                                        <p:strVal val="visible"/>
                                      </p:to>
                                    </p:set>
                                    <p:animEffect transition="in" filter="fade">
                                      <p:cBhvr>
                                        <p:cTn id="7" dur="200"/>
                                        <p:tgtEl>
                                          <p:spTgt spid="7987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79877"/>
                                        </p:tgtEl>
                                        <p:attrNameLst>
                                          <p:attrName>style.visibility</p:attrName>
                                        </p:attrNameLst>
                                      </p:cBhvr>
                                      <p:to>
                                        <p:strVal val="visible"/>
                                      </p:to>
                                    </p:set>
                                    <p:animEffect transition="in" filter="fade">
                                      <p:cBhvr>
                                        <p:cTn id="12" dur="200"/>
                                        <p:tgtEl>
                                          <p:spTgt spid="79877"/>
                                        </p:tgtEl>
                                      </p:cBhvr>
                                    </p:animEffect>
                                  </p:childTnLst>
                                </p:cTn>
                              </p:par>
                            </p:childTnLst>
                          </p:cTn>
                        </p:par>
                        <p:par>
                          <p:cTn id="13" fill="hold" nodeType="afterGroup">
                            <p:stCondLst>
                              <p:cond delay="200"/>
                            </p:stCondLst>
                            <p:childTnLst>
                              <p:par>
                                <p:cTn id="14" presetID="10" presetClass="entr" presetSubtype="0" fill="hold" grpId="0" nodeType="afterEffect">
                                  <p:stCondLst>
                                    <p:cond delay="0"/>
                                  </p:stCondLst>
                                  <p:childTnLst>
                                    <p:set>
                                      <p:cBhvr>
                                        <p:cTn id="15" dur="1" fill="hold">
                                          <p:stCondLst>
                                            <p:cond delay="0"/>
                                          </p:stCondLst>
                                        </p:cTn>
                                        <p:tgtEl>
                                          <p:spTgt spid="79879"/>
                                        </p:tgtEl>
                                        <p:attrNameLst>
                                          <p:attrName>style.visibility</p:attrName>
                                        </p:attrNameLst>
                                      </p:cBhvr>
                                      <p:to>
                                        <p:strVal val="visible"/>
                                      </p:to>
                                    </p:set>
                                    <p:animEffect transition="in" filter="fade">
                                      <p:cBhvr>
                                        <p:cTn id="16" dur="200"/>
                                        <p:tgtEl>
                                          <p:spTgt spid="79879"/>
                                        </p:tgtEl>
                                      </p:cBhvr>
                                    </p:animEffect>
                                  </p:childTnLst>
                                </p:cTn>
                              </p:par>
                            </p:childTnLst>
                          </p:cTn>
                        </p:par>
                        <p:par>
                          <p:cTn id="17" fill="hold" nodeType="afterGroup">
                            <p:stCondLst>
                              <p:cond delay="400"/>
                            </p:stCondLst>
                            <p:childTnLst>
                              <p:par>
                                <p:cTn id="18" presetID="10" presetClass="entr" presetSubtype="0" fill="hold" grpId="0" nodeType="afterEffect">
                                  <p:stCondLst>
                                    <p:cond delay="0"/>
                                  </p:stCondLst>
                                  <p:childTnLst>
                                    <p:set>
                                      <p:cBhvr>
                                        <p:cTn id="19" dur="1" fill="hold">
                                          <p:stCondLst>
                                            <p:cond delay="0"/>
                                          </p:stCondLst>
                                        </p:cTn>
                                        <p:tgtEl>
                                          <p:spTgt spid="79880"/>
                                        </p:tgtEl>
                                        <p:attrNameLst>
                                          <p:attrName>style.visibility</p:attrName>
                                        </p:attrNameLst>
                                      </p:cBhvr>
                                      <p:to>
                                        <p:strVal val="visible"/>
                                      </p:to>
                                    </p:set>
                                    <p:animEffect transition="in" filter="fade">
                                      <p:cBhvr>
                                        <p:cTn id="20" dur="200"/>
                                        <p:tgtEl>
                                          <p:spTgt spid="79880"/>
                                        </p:tgtEl>
                                      </p:cBhvr>
                                    </p:animEffect>
                                  </p:childTnLst>
                                </p:cTn>
                              </p:par>
                            </p:childTnLst>
                          </p:cTn>
                        </p:par>
                        <p:par>
                          <p:cTn id="21" fill="hold" nodeType="afterGroup">
                            <p:stCondLst>
                              <p:cond delay="600"/>
                            </p:stCondLst>
                            <p:childTnLst>
                              <p:par>
                                <p:cTn id="22" presetID="10" presetClass="entr" presetSubtype="0" fill="hold" grpId="0" nodeType="afterEffect">
                                  <p:stCondLst>
                                    <p:cond delay="0"/>
                                  </p:stCondLst>
                                  <p:childTnLst>
                                    <p:set>
                                      <p:cBhvr>
                                        <p:cTn id="23" dur="1" fill="hold">
                                          <p:stCondLst>
                                            <p:cond delay="0"/>
                                          </p:stCondLst>
                                        </p:cTn>
                                        <p:tgtEl>
                                          <p:spTgt spid="79878">
                                            <p:txEl>
                                              <p:pRg st="0" end="0"/>
                                            </p:txEl>
                                          </p:spTgt>
                                        </p:tgtEl>
                                        <p:attrNameLst>
                                          <p:attrName>style.visibility</p:attrName>
                                        </p:attrNameLst>
                                      </p:cBhvr>
                                      <p:to>
                                        <p:strVal val="visible"/>
                                      </p:to>
                                    </p:set>
                                    <p:animEffect transition="in" filter="fade">
                                      <p:cBhvr>
                                        <p:cTn id="24" dur="200"/>
                                        <p:tgtEl>
                                          <p:spTgt spid="7987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8" grpId="0" build="p"/>
      <p:bldP spid="79879" grpId="0" animBg="1"/>
      <p:bldP spid="7988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4" name="Rectangle 4"/>
          <p:cNvSpPr>
            <a:spLocks noChangeArrowheads="1"/>
          </p:cNvSpPr>
          <p:nvPr/>
        </p:nvSpPr>
        <p:spPr bwMode="auto">
          <a:xfrm>
            <a:off x="971600" y="5268913"/>
            <a:ext cx="6837363" cy="154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ctr">
              <a:spcBef>
                <a:spcPct val="20000"/>
              </a:spcBef>
              <a:defRPr sz="3200">
                <a:solidFill>
                  <a:schemeClr val="tx1"/>
                </a:solidFill>
                <a:latin typeface="Arial" charset="0"/>
                <a:cs typeface="Arial" charset="0"/>
              </a:defRPr>
            </a:lvl1pPr>
            <a:lvl2pPr marL="1255713" indent="-533400" algn="ctr">
              <a:spcBef>
                <a:spcPct val="20000"/>
              </a:spcBef>
              <a:defRPr sz="2800">
                <a:solidFill>
                  <a:schemeClr val="tx1"/>
                </a:solidFill>
                <a:latin typeface="Arial" charset="0"/>
                <a:cs typeface="Arial" charset="0"/>
              </a:defRPr>
            </a:lvl2pPr>
            <a:lvl3pPr marL="1892300" indent="-457200" algn="ctr">
              <a:spcBef>
                <a:spcPct val="20000"/>
              </a:spcBef>
              <a:defRPr sz="2400">
                <a:solidFill>
                  <a:schemeClr val="tx1"/>
                </a:solidFill>
                <a:latin typeface="Arial" charset="0"/>
                <a:cs typeface="Arial" charset="0"/>
              </a:defRPr>
            </a:lvl3pPr>
            <a:lvl4pPr marL="2452688" indent="-381000" algn="ctr">
              <a:spcBef>
                <a:spcPct val="20000"/>
              </a:spcBef>
              <a:defRPr sz="2000">
                <a:solidFill>
                  <a:schemeClr val="tx1"/>
                </a:solidFill>
                <a:latin typeface="Arial" charset="0"/>
                <a:cs typeface="Arial" charset="0"/>
              </a:defRPr>
            </a:lvl4pPr>
            <a:lvl5pPr marL="3013075" indent="-381000" algn="ctr">
              <a:spcBef>
                <a:spcPct val="20000"/>
              </a:spcBef>
              <a:defRPr sz="2000">
                <a:solidFill>
                  <a:schemeClr val="tx1"/>
                </a:solidFill>
                <a:latin typeface="Arial" charset="0"/>
                <a:cs typeface="Arial" charset="0"/>
              </a:defRPr>
            </a:lvl5pPr>
            <a:lvl6pPr marL="3470275" indent="-381000" algn="ctr" fontAlgn="base">
              <a:spcBef>
                <a:spcPct val="20000"/>
              </a:spcBef>
              <a:spcAft>
                <a:spcPct val="0"/>
              </a:spcAft>
              <a:defRPr sz="2000">
                <a:solidFill>
                  <a:schemeClr val="tx1"/>
                </a:solidFill>
                <a:latin typeface="Arial" charset="0"/>
                <a:cs typeface="Arial" charset="0"/>
              </a:defRPr>
            </a:lvl6pPr>
            <a:lvl7pPr marL="3927475" indent="-381000" algn="ctr" fontAlgn="base">
              <a:spcBef>
                <a:spcPct val="20000"/>
              </a:spcBef>
              <a:spcAft>
                <a:spcPct val="0"/>
              </a:spcAft>
              <a:defRPr sz="2000">
                <a:solidFill>
                  <a:schemeClr val="tx1"/>
                </a:solidFill>
                <a:latin typeface="Arial" charset="0"/>
                <a:cs typeface="Arial" charset="0"/>
              </a:defRPr>
            </a:lvl7pPr>
            <a:lvl8pPr marL="4384675" indent="-381000" algn="ctr" fontAlgn="base">
              <a:spcBef>
                <a:spcPct val="20000"/>
              </a:spcBef>
              <a:spcAft>
                <a:spcPct val="0"/>
              </a:spcAft>
              <a:defRPr sz="2000">
                <a:solidFill>
                  <a:schemeClr val="tx1"/>
                </a:solidFill>
                <a:latin typeface="Arial" charset="0"/>
                <a:cs typeface="Arial" charset="0"/>
              </a:defRPr>
            </a:lvl8pPr>
            <a:lvl9pPr marL="4841875" indent="-381000" algn="ctr" fontAlgn="base">
              <a:spcBef>
                <a:spcPct val="20000"/>
              </a:spcBef>
              <a:spcAft>
                <a:spcPct val="0"/>
              </a:spcAft>
              <a:defRPr sz="2000">
                <a:solidFill>
                  <a:schemeClr val="tx1"/>
                </a:solidFill>
                <a:latin typeface="Arial" charset="0"/>
                <a:cs typeface="Arial" charset="0"/>
              </a:defRPr>
            </a:lvl9pPr>
          </a:lstStyle>
          <a:p>
            <a:pPr algn="just"/>
            <a:r>
              <a:rPr lang="it-IT" altLang="it-IT" sz="2200" dirty="0">
                <a:solidFill>
                  <a:srgbClr val="1F497D"/>
                </a:solidFill>
                <a:latin typeface="Calibri" pitchFamily="34" charset="0"/>
              </a:rPr>
              <a:t>Circa il 65% degli edifici esistenti in cemento armato è stato progettato per soli carichi verticali</a:t>
            </a:r>
          </a:p>
          <a:p>
            <a:pPr algn="just"/>
            <a:r>
              <a:rPr lang="it-IT" altLang="it-IT" sz="2200" dirty="0">
                <a:solidFill>
                  <a:srgbClr val="1F497D"/>
                </a:solidFill>
                <a:latin typeface="Calibri" pitchFamily="34" charset="0"/>
              </a:rPr>
              <a:t>Di questi, quasi </a:t>
            </a:r>
            <a:r>
              <a:rPr lang="it-IT" altLang="it-IT" sz="2200" dirty="0" smtClean="0">
                <a:solidFill>
                  <a:srgbClr val="1F497D"/>
                </a:solidFill>
                <a:latin typeface="Calibri" pitchFamily="34" charset="0"/>
              </a:rPr>
              <a:t>un terzo è </a:t>
            </a:r>
            <a:r>
              <a:rPr lang="it-IT" altLang="it-IT" sz="2200" dirty="0">
                <a:solidFill>
                  <a:srgbClr val="1F497D"/>
                </a:solidFill>
                <a:latin typeface="Calibri" pitchFamily="34" charset="0"/>
              </a:rPr>
              <a:t>stata costruita negli anni ‘70</a:t>
            </a:r>
          </a:p>
        </p:txBody>
      </p:sp>
      <p:pic>
        <p:nvPicPr>
          <p:cNvPr id="20489" name="Picture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2325" y="1438275"/>
            <a:ext cx="5649913" cy="3771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483" name="Picture 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92325" y="1438275"/>
            <a:ext cx="5649913" cy="3778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490" name="Rectangle 10"/>
          <p:cNvSpPr>
            <a:spLocks noChangeArrowheads="1"/>
          </p:cNvSpPr>
          <p:nvPr/>
        </p:nvSpPr>
        <p:spPr bwMode="auto">
          <a:xfrm>
            <a:off x="2413050" y="2060575"/>
            <a:ext cx="3168650" cy="2736850"/>
          </a:xfrm>
          <a:prstGeom prst="rect">
            <a:avLst/>
          </a:prstGeom>
          <a:noFill/>
          <a:ln w="38100">
            <a:solidFill>
              <a:srgbClr val="4F81BD"/>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sp>
        <p:nvSpPr>
          <p:cNvPr id="20491" name="AutoShape 11"/>
          <p:cNvSpPr>
            <a:spLocks noChangeArrowheads="1"/>
          </p:cNvSpPr>
          <p:nvPr/>
        </p:nvSpPr>
        <p:spPr bwMode="auto">
          <a:xfrm>
            <a:off x="3852913" y="4868863"/>
            <a:ext cx="288925" cy="504825"/>
          </a:xfrm>
          <a:prstGeom prst="downArrow">
            <a:avLst>
              <a:gd name="adj1" fmla="val 50000"/>
              <a:gd name="adj2" fmla="val 43681"/>
            </a:avLst>
          </a:prstGeom>
          <a:solidFill>
            <a:srgbClr val="4F81BD"/>
          </a:solidFill>
          <a:ln w="9525">
            <a:solidFill>
              <a:srgbClr val="1F497D"/>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sp>
        <p:nvSpPr>
          <p:cNvPr id="20492" name="Rectangle 12"/>
          <p:cNvSpPr>
            <a:spLocks noChangeArrowheads="1"/>
          </p:cNvSpPr>
          <p:nvPr/>
        </p:nvSpPr>
        <p:spPr bwMode="auto">
          <a:xfrm>
            <a:off x="4860975" y="2276475"/>
            <a:ext cx="865188" cy="2520950"/>
          </a:xfrm>
          <a:prstGeom prst="rect">
            <a:avLst/>
          </a:prstGeom>
          <a:noFill/>
          <a:ln w="38100">
            <a:solidFill>
              <a:srgbClr val="4F81BD"/>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sp>
        <p:nvSpPr>
          <p:cNvPr id="20493" name="AutoShape 13"/>
          <p:cNvSpPr>
            <a:spLocks noChangeArrowheads="1"/>
          </p:cNvSpPr>
          <p:nvPr/>
        </p:nvSpPr>
        <p:spPr bwMode="auto">
          <a:xfrm>
            <a:off x="5078463" y="4868863"/>
            <a:ext cx="288925" cy="1081087"/>
          </a:xfrm>
          <a:prstGeom prst="downArrow">
            <a:avLst>
              <a:gd name="adj1" fmla="val 50000"/>
              <a:gd name="adj2" fmla="val 93544"/>
            </a:avLst>
          </a:prstGeom>
          <a:solidFill>
            <a:srgbClr val="4F81BD"/>
          </a:solidFill>
          <a:ln w="9525">
            <a:solidFill>
              <a:srgbClr val="1F497D"/>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sp>
        <p:nvSpPr>
          <p:cNvPr id="11" name="Rectangle 3"/>
          <p:cNvSpPr>
            <a:spLocks noChangeArrowheads="1"/>
          </p:cNvSpPr>
          <p:nvPr/>
        </p:nvSpPr>
        <p:spPr bwMode="auto">
          <a:xfrm>
            <a:off x="971600" y="116632"/>
            <a:ext cx="7413427" cy="7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ctr"/>
            <a:r>
              <a:rPr lang="it-IT" altLang="it-IT" sz="4000" b="1" dirty="0" smtClean="0">
                <a:latin typeface="Comic Sans MS" pitchFamily="66" charset="0"/>
                <a:ea typeface="+mj-ea"/>
                <a:cs typeface="+mj-cs"/>
              </a:rPr>
              <a:t>Il patrimonio edilizio italiano</a:t>
            </a:r>
            <a:endParaRPr lang="it-IT" altLang="it-IT" sz="4000" b="1" dirty="0">
              <a:latin typeface="Comic Sans MS" pitchFamily="66" charset="0"/>
              <a:ea typeface="+mj-ea"/>
              <a:cs typeface="+mj-cs"/>
            </a:endParaRPr>
          </a:p>
        </p:txBody>
      </p:sp>
    </p:spTree>
    <p:extLst>
      <p:ext uri="{BB962C8B-B14F-4D97-AF65-F5344CB8AC3E}">
        <p14:creationId xmlns:p14="http://schemas.microsoft.com/office/powerpoint/2010/main" val="2429404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20489"/>
                                        </p:tgtEl>
                                        <p:attrNameLst>
                                          <p:attrName>style.visibility</p:attrName>
                                        </p:attrNameLst>
                                      </p:cBhvr>
                                      <p:to>
                                        <p:strVal val="visible"/>
                                      </p:to>
                                    </p:set>
                                    <p:animEffect transition="in" filter="fade">
                                      <p:cBhvr>
                                        <p:cTn id="7" dur="200"/>
                                        <p:tgtEl>
                                          <p:spTgt spid="2048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20483"/>
                                        </p:tgtEl>
                                        <p:attrNameLst>
                                          <p:attrName>style.visibility</p:attrName>
                                        </p:attrNameLst>
                                      </p:cBhvr>
                                      <p:to>
                                        <p:strVal val="visible"/>
                                      </p:to>
                                    </p:set>
                                    <p:animEffect transition="in" filter="fade">
                                      <p:cBhvr>
                                        <p:cTn id="12" dur="200"/>
                                        <p:tgtEl>
                                          <p:spTgt spid="2048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0490"/>
                                        </p:tgtEl>
                                        <p:attrNameLst>
                                          <p:attrName>style.visibility</p:attrName>
                                        </p:attrNameLst>
                                      </p:cBhvr>
                                      <p:to>
                                        <p:strVal val="visible"/>
                                      </p:to>
                                    </p:set>
                                    <p:animEffect transition="in" filter="fade">
                                      <p:cBhvr>
                                        <p:cTn id="17" dur="200"/>
                                        <p:tgtEl>
                                          <p:spTgt spid="20490"/>
                                        </p:tgtEl>
                                      </p:cBhvr>
                                    </p:animEffect>
                                  </p:childTnLst>
                                </p:cTn>
                              </p:par>
                            </p:childTnLst>
                          </p:cTn>
                        </p:par>
                        <p:par>
                          <p:cTn id="18" fill="hold" nodeType="afterGroup">
                            <p:stCondLst>
                              <p:cond delay="200"/>
                            </p:stCondLst>
                            <p:childTnLst>
                              <p:par>
                                <p:cTn id="19" presetID="10" presetClass="entr" presetSubtype="0" fill="hold" grpId="0" nodeType="afterEffect">
                                  <p:stCondLst>
                                    <p:cond delay="0"/>
                                  </p:stCondLst>
                                  <p:childTnLst>
                                    <p:set>
                                      <p:cBhvr>
                                        <p:cTn id="20" dur="1" fill="hold">
                                          <p:stCondLst>
                                            <p:cond delay="0"/>
                                          </p:stCondLst>
                                        </p:cTn>
                                        <p:tgtEl>
                                          <p:spTgt spid="20491"/>
                                        </p:tgtEl>
                                        <p:attrNameLst>
                                          <p:attrName>style.visibility</p:attrName>
                                        </p:attrNameLst>
                                      </p:cBhvr>
                                      <p:to>
                                        <p:strVal val="visible"/>
                                      </p:to>
                                    </p:set>
                                    <p:animEffect transition="in" filter="fade">
                                      <p:cBhvr>
                                        <p:cTn id="21" dur="200"/>
                                        <p:tgtEl>
                                          <p:spTgt spid="20491"/>
                                        </p:tgtEl>
                                      </p:cBhvr>
                                    </p:animEffect>
                                  </p:childTnLst>
                                </p:cTn>
                              </p:par>
                            </p:childTnLst>
                          </p:cTn>
                        </p:par>
                        <p:par>
                          <p:cTn id="22" fill="hold" nodeType="afterGroup">
                            <p:stCondLst>
                              <p:cond delay="400"/>
                            </p:stCondLst>
                            <p:childTnLst>
                              <p:par>
                                <p:cTn id="23" presetID="10" presetClass="entr" presetSubtype="0" fill="hold" grpId="0" nodeType="afterEffect">
                                  <p:stCondLst>
                                    <p:cond delay="0"/>
                                  </p:stCondLst>
                                  <p:childTnLst>
                                    <p:set>
                                      <p:cBhvr>
                                        <p:cTn id="24" dur="1" fill="hold">
                                          <p:stCondLst>
                                            <p:cond delay="0"/>
                                          </p:stCondLst>
                                        </p:cTn>
                                        <p:tgtEl>
                                          <p:spTgt spid="20484">
                                            <p:txEl>
                                              <p:pRg st="0" end="0"/>
                                            </p:txEl>
                                          </p:spTgt>
                                        </p:tgtEl>
                                        <p:attrNameLst>
                                          <p:attrName>style.visibility</p:attrName>
                                        </p:attrNameLst>
                                      </p:cBhvr>
                                      <p:to>
                                        <p:strVal val="visible"/>
                                      </p:to>
                                    </p:set>
                                    <p:animEffect transition="in" filter="fade">
                                      <p:cBhvr>
                                        <p:cTn id="25" dur="200"/>
                                        <p:tgtEl>
                                          <p:spTgt spid="20484">
                                            <p:txEl>
                                              <p:pRg st="0" end="0"/>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0" presetClass="exit" presetSubtype="0" fill="hold" grpId="1" nodeType="clickEffect">
                                  <p:stCondLst>
                                    <p:cond delay="0"/>
                                  </p:stCondLst>
                                  <p:childTnLst>
                                    <p:animEffect transition="out" filter="fade">
                                      <p:cBhvr>
                                        <p:cTn id="29" dur="200"/>
                                        <p:tgtEl>
                                          <p:spTgt spid="20490"/>
                                        </p:tgtEl>
                                      </p:cBhvr>
                                    </p:animEffect>
                                    <p:set>
                                      <p:cBhvr>
                                        <p:cTn id="30" dur="1" fill="hold">
                                          <p:stCondLst>
                                            <p:cond delay="199"/>
                                          </p:stCondLst>
                                        </p:cTn>
                                        <p:tgtEl>
                                          <p:spTgt spid="20490"/>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200"/>
                                        <p:tgtEl>
                                          <p:spTgt spid="20491"/>
                                        </p:tgtEl>
                                      </p:cBhvr>
                                    </p:animEffect>
                                    <p:set>
                                      <p:cBhvr>
                                        <p:cTn id="33" dur="1" fill="hold">
                                          <p:stCondLst>
                                            <p:cond delay="199"/>
                                          </p:stCondLst>
                                        </p:cTn>
                                        <p:tgtEl>
                                          <p:spTgt spid="20491"/>
                                        </p:tgtEl>
                                        <p:attrNameLst>
                                          <p:attrName>style.visibility</p:attrName>
                                        </p:attrNameLst>
                                      </p:cBhvr>
                                      <p:to>
                                        <p:strVal val="hidden"/>
                                      </p:to>
                                    </p:set>
                                  </p:childTnLst>
                                </p:cTn>
                              </p:par>
                            </p:childTnLst>
                          </p:cTn>
                        </p:par>
                        <p:par>
                          <p:cTn id="34" fill="hold" nodeType="afterGroup">
                            <p:stCondLst>
                              <p:cond delay="200"/>
                            </p:stCondLst>
                            <p:childTnLst>
                              <p:par>
                                <p:cTn id="35" presetID="10" presetClass="entr" presetSubtype="0" fill="hold" grpId="0" nodeType="afterEffect">
                                  <p:stCondLst>
                                    <p:cond delay="0"/>
                                  </p:stCondLst>
                                  <p:childTnLst>
                                    <p:set>
                                      <p:cBhvr>
                                        <p:cTn id="36" dur="1" fill="hold">
                                          <p:stCondLst>
                                            <p:cond delay="0"/>
                                          </p:stCondLst>
                                        </p:cTn>
                                        <p:tgtEl>
                                          <p:spTgt spid="20492"/>
                                        </p:tgtEl>
                                        <p:attrNameLst>
                                          <p:attrName>style.visibility</p:attrName>
                                        </p:attrNameLst>
                                      </p:cBhvr>
                                      <p:to>
                                        <p:strVal val="visible"/>
                                      </p:to>
                                    </p:set>
                                    <p:animEffect transition="in" filter="fade">
                                      <p:cBhvr>
                                        <p:cTn id="37" dur="200"/>
                                        <p:tgtEl>
                                          <p:spTgt spid="20492"/>
                                        </p:tgtEl>
                                      </p:cBhvr>
                                    </p:animEffect>
                                  </p:childTnLst>
                                </p:cTn>
                              </p:par>
                            </p:childTnLst>
                          </p:cTn>
                        </p:par>
                        <p:par>
                          <p:cTn id="38" fill="hold" nodeType="afterGroup">
                            <p:stCondLst>
                              <p:cond delay="400"/>
                            </p:stCondLst>
                            <p:childTnLst>
                              <p:par>
                                <p:cTn id="39" presetID="10" presetClass="entr" presetSubtype="0" fill="hold" grpId="0" nodeType="afterEffect">
                                  <p:stCondLst>
                                    <p:cond delay="0"/>
                                  </p:stCondLst>
                                  <p:childTnLst>
                                    <p:set>
                                      <p:cBhvr>
                                        <p:cTn id="40" dur="1" fill="hold">
                                          <p:stCondLst>
                                            <p:cond delay="0"/>
                                          </p:stCondLst>
                                        </p:cTn>
                                        <p:tgtEl>
                                          <p:spTgt spid="20493"/>
                                        </p:tgtEl>
                                        <p:attrNameLst>
                                          <p:attrName>style.visibility</p:attrName>
                                        </p:attrNameLst>
                                      </p:cBhvr>
                                      <p:to>
                                        <p:strVal val="visible"/>
                                      </p:to>
                                    </p:set>
                                    <p:animEffect transition="in" filter="fade">
                                      <p:cBhvr>
                                        <p:cTn id="41" dur="200"/>
                                        <p:tgtEl>
                                          <p:spTgt spid="20493"/>
                                        </p:tgtEl>
                                      </p:cBhvr>
                                    </p:animEffect>
                                  </p:childTnLst>
                                </p:cTn>
                              </p:par>
                            </p:childTnLst>
                          </p:cTn>
                        </p:par>
                        <p:par>
                          <p:cTn id="42" fill="hold" nodeType="afterGroup">
                            <p:stCondLst>
                              <p:cond delay="600"/>
                            </p:stCondLst>
                            <p:childTnLst>
                              <p:par>
                                <p:cTn id="43" presetID="10" presetClass="entr" presetSubtype="0" fill="hold" grpId="0" nodeType="afterEffect">
                                  <p:stCondLst>
                                    <p:cond delay="0"/>
                                  </p:stCondLst>
                                  <p:childTnLst>
                                    <p:set>
                                      <p:cBhvr>
                                        <p:cTn id="44" dur="1" fill="hold">
                                          <p:stCondLst>
                                            <p:cond delay="0"/>
                                          </p:stCondLst>
                                        </p:cTn>
                                        <p:tgtEl>
                                          <p:spTgt spid="20484">
                                            <p:txEl>
                                              <p:pRg st="1" end="1"/>
                                            </p:txEl>
                                          </p:spTgt>
                                        </p:tgtEl>
                                        <p:attrNameLst>
                                          <p:attrName>style.visibility</p:attrName>
                                        </p:attrNameLst>
                                      </p:cBhvr>
                                      <p:to>
                                        <p:strVal val="visible"/>
                                      </p:to>
                                    </p:set>
                                    <p:animEffect transition="in" filter="fade">
                                      <p:cBhvr>
                                        <p:cTn id="45" dur="200"/>
                                        <p:tgtEl>
                                          <p:spTgt spid="2048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4" grpId="0" build="p"/>
      <p:bldP spid="20490" grpId="0" animBg="1"/>
      <p:bldP spid="20490" grpId="1" animBg="1"/>
      <p:bldP spid="20491" grpId="0" animBg="1"/>
      <p:bldP spid="20491" grpId="1" animBg="1"/>
      <p:bldP spid="20492" grpId="0" animBg="1"/>
      <p:bldP spid="20493" grpId="0" animBg="1"/>
    </p:bldLst>
  </p:timing>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2764</TotalTime>
  <Words>4376</Words>
  <Application>Microsoft Office PowerPoint</Application>
  <PresentationFormat>Presentazione su schermo (4:3)</PresentationFormat>
  <Paragraphs>434</Paragraphs>
  <Slides>69</Slides>
  <Notes>1</Notes>
  <HiddenSlides>0</HiddenSlides>
  <MMClips>0</MMClips>
  <ScaleCrop>false</ScaleCrop>
  <HeadingPairs>
    <vt:vector size="8" baseType="variant">
      <vt:variant>
        <vt:lpstr>Caratteri utilizzati</vt:lpstr>
      </vt:variant>
      <vt:variant>
        <vt:i4>6</vt:i4>
      </vt:variant>
      <vt:variant>
        <vt:lpstr>Tema</vt:lpstr>
      </vt:variant>
      <vt:variant>
        <vt:i4>1</vt:i4>
      </vt:variant>
      <vt:variant>
        <vt:lpstr>Server OLE incorporati</vt:lpstr>
      </vt:variant>
      <vt:variant>
        <vt:i4>2</vt:i4>
      </vt:variant>
      <vt:variant>
        <vt:lpstr>Titoli diapositive</vt:lpstr>
      </vt:variant>
      <vt:variant>
        <vt:i4>69</vt:i4>
      </vt:variant>
    </vt:vector>
  </HeadingPairs>
  <TitlesOfParts>
    <vt:vector size="78" baseType="lpstr">
      <vt:lpstr>Arial</vt:lpstr>
      <vt:lpstr>Calibri</vt:lpstr>
      <vt:lpstr>Comic Sans MS</vt:lpstr>
      <vt:lpstr>Symbol</vt:lpstr>
      <vt:lpstr>Times New Roman</vt:lpstr>
      <vt:lpstr>Wingdings</vt:lpstr>
      <vt:lpstr>Tema di Office</vt:lpstr>
      <vt:lpstr>Equation</vt:lpstr>
      <vt:lpstr>AutoCAD Drawing</vt:lpstr>
      <vt:lpstr>Presentazione standard di PowerPoint</vt:lpstr>
      <vt:lpstr>Presentazione standard di PowerPoint</vt:lpstr>
      <vt:lpstr>Presentazione standard di PowerPoint</vt:lpstr>
      <vt:lpstr>Presentazione standard di PowerPoint</vt:lpstr>
      <vt:lpstr>Moduli</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Definizioni</vt:lpstr>
      <vt:lpstr>Definizioni</vt:lpstr>
      <vt:lpstr>Definizioni</vt:lpstr>
      <vt:lpstr>Presentazione standard di PowerPoint</vt:lpstr>
      <vt:lpstr>Definizioni</vt:lpstr>
      <vt:lpstr>Definizioni</vt:lpstr>
      <vt:lpstr>Definizioni</vt:lpstr>
      <vt:lpstr>Definizioni</vt:lpstr>
      <vt:lpstr>Definizioni</vt:lpstr>
      <vt:lpstr>Definizioni</vt:lpstr>
      <vt:lpstr>Definizioni</vt:lpstr>
      <vt:lpstr>Definizioni</vt:lpstr>
      <vt:lpstr>Definizioni</vt:lpstr>
      <vt:lpstr>Definizioni</vt:lpstr>
      <vt:lpstr>Definizioni</vt:lpstr>
      <vt:lpstr>Definizioni</vt:lpstr>
      <vt:lpstr>Definizioni</vt:lpstr>
      <vt:lpstr>Definizioni</vt:lpstr>
      <vt:lpstr>Definizioni</vt:lpstr>
      <vt:lpstr>Definizioni</vt:lpstr>
      <vt:lpstr>Definizioni</vt:lpstr>
      <vt:lpstr>VULNERABILITA SISMICA: DEFINIZIONI </vt:lpstr>
      <vt:lpstr>VULNERABILITA SISMICA: DEFINIZIONI </vt:lpstr>
      <vt:lpstr>Definizioni</vt:lpstr>
      <vt:lpstr>Definizioni</vt:lpstr>
      <vt:lpstr>Definizioni</vt:lpstr>
      <vt:lpstr>Fasi Operative</vt:lpstr>
      <vt:lpstr>Fasi Operative</vt:lpstr>
      <vt:lpstr>Rilievi ed Indagini conoscitive</vt:lpstr>
      <vt:lpstr>Rilievi ed Indagini conoscitive</vt:lpstr>
      <vt:lpstr>Rilievi ed Indagini conoscitive</vt:lpstr>
      <vt:lpstr>Rilievi ed Indagini conoscitive</vt:lpstr>
      <vt:lpstr>Rilievi ed Indagini conoscitive</vt:lpstr>
      <vt:lpstr>Rilievi ed Indagini conoscitive</vt:lpstr>
      <vt:lpstr>Rilievi ed Indagini conoscitive</vt:lpstr>
      <vt:lpstr>Rilievi ed Indagini conoscitive</vt:lpstr>
      <vt:lpstr>Rilievi ed Indagini conoscitive</vt:lpstr>
      <vt:lpstr>Rilievi ed Indagini conoscitive</vt:lpstr>
      <vt:lpstr>Rilievi ed Indagini conoscitive</vt:lpstr>
      <vt:lpstr>Rilievi ed Indagini conoscitive</vt:lpstr>
      <vt:lpstr>Rilievi ed Indagini conoscitive</vt:lpstr>
      <vt:lpstr>Indagini conoscitive</vt:lpstr>
      <vt:lpstr>Indagini conoscitive</vt:lpstr>
      <vt:lpstr>Rilievi ed Indagini conoscitive</vt:lpstr>
      <vt:lpstr>Rilievi ed Indagini conoscitive</vt:lpstr>
      <vt:lpstr>Rilievi ed Indagini conoscitive</vt:lpstr>
      <vt:lpstr>Rilievi ed Indagini conoscitive</vt:lpstr>
      <vt:lpstr>Rilievi ed Indagini conoscitive</vt:lpstr>
      <vt:lpstr>Indagini conoscitive</vt:lpstr>
      <vt:lpstr>Rilievi ed Indagini conoscitive</vt:lpstr>
      <vt:lpstr>Rilievi ed Indagini conoscitive</vt:lpstr>
      <vt:lpstr>Rilievi ed Indagini conoscitive</vt:lpstr>
      <vt:lpstr>Rilievi ed Indagini conoscitive</vt:lpstr>
      <vt:lpstr>Rilievi ed Indagini conoscitive</vt:lpstr>
      <vt:lpstr>Rilievi ed Indagini conoscitive</vt:lpstr>
      <vt:lpstr>Rilievi ed Indagini conoscitive</vt:lpstr>
      <vt:lpstr>Materiali </vt:lpstr>
      <vt:lpstr>Materiali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Modelli di capacità in strutture esistenti in c.a. e muratura</dc:title>
  <dc:creator>PCMOBILE</dc:creator>
  <cp:lastModifiedBy>Reviewer</cp:lastModifiedBy>
  <cp:revision>134</cp:revision>
  <dcterms:created xsi:type="dcterms:W3CDTF">2008-03-10T14:08:26Z</dcterms:created>
  <dcterms:modified xsi:type="dcterms:W3CDTF">2016-09-06T12:14:46Z</dcterms:modified>
</cp:coreProperties>
</file>