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5"/>
  </p:notesMasterIdLst>
  <p:sldIdLst>
    <p:sldId id="438" r:id="rId2"/>
    <p:sldId id="439" r:id="rId3"/>
    <p:sldId id="257" r:id="rId4"/>
    <p:sldId id="391" r:id="rId5"/>
    <p:sldId id="348" r:id="rId6"/>
    <p:sldId id="349" r:id="rId7"/>
    <p:sldId id="352" r:id="rId8"/>
    <p:sldId id="354" r:id="rId9"/>
    <p:sldId id="355" r:id="rId10"/>
    <p:sldId id="356" r:id="rId11"/>
    <p:sldId id="357" r:id="rId12"/>
    <p:sldId id="358" r:id="rId13"/>
    <p:sldId id="359" r:id="rId14"/>
    <p:sldId id="360" r:id="rId15"/>
    <p:sldId id="361" r:id="rId16"/>
    <p:sldId id="494" r:id="rId17"/>
    <p:sldId id="493" r:id="rId18"/>
    <p:sldId id="499" r:id="rId19"/>
    <p:sldId id="500" r:id="rId20"/>
    <p:sldId id="501" r:id="rId21"/>
    <p:sldId id="503" r:id="rId22"/>
    <p:sldId id="505" r:id="rId23"/>
    <p:sldId id="502" r:id="rId24"/>
    <p:sldId id="504" r:id="rId25"/>
    <p:sldId id="394" r:id="rId26"/>
    <p:sldId id="395" r:id="rId27"/>
    <p:sldId id="396" r:id="rId28"/>
    <p:sldId id="397" r:id="rId29"/>
    <p:sldId id="398" r:id="rId30"/>
    <p:sldId id="402" r:id="rId31"/>
    <p:sldId id="403" r:id="rId32"/>
    <p:sldId id="404" r:id="rId33"/>
    <p:sldId id="405" r:id="rId34"/>
    <p:sldId id="507" r:id="rId35"/>
    <p:sldId id="407" r:id="rId36"/>
    <p:sldId id="409" r:id="rId37"/>
    <p:sldId id="410" r:id="rId38"/>
    <p:sldId id="408" r:id="rId39"/>
    <p:sldId id="411" r:id="rId40"/>
    <p:sldId id="406" r:id="rId41"/>
    <p:sldId id="412" r:id="rId42"/>
    <p:sldId id="387" r:id="rId43"/>
    <p:sldId id="362" r:id="rId44"/>
    <p:sldId id="363" r:id="rId45"/>
    <p:sldId id="364" r:id="rId46"/>
    <p:sldId id="365" r:id="rId47"/>
    <p:sldId id="496" r:id="rId48"/>
    <p:sldId id="497" r:id="rId49"/>
    <p:sldId id="498" r:id="rId50"/>
    <p:sldId id="366" r:id="rId51"/>
    <p:sldId id="388" r:id="rId52"/>
    <p:sldId id="506" r:id="rId53"/>
    <p:sldId id="370" r:id="rId54"/>
    <p:sldId id="371" r:id="rId55"/>
    <p:sldId id="372" r:id="rId56"/>
    <p:sldId id="373" r:id="rId57"/>
    <p:sldId id="374" r:id="rId58"/>
    <p:sldId id="375" r:id="rId59"/>
    <p:sldId id="377" r:id="rId60"/>
    <p:sldId id="378" r:id="rId61"/>
    <p:sldId id="379" r:id="rId62"/>
    <p:sldId id="380" r:id="rId63"/>
    <p:sldId id="381" r:id="rId64"/>
    <p:sldId id="382" r:id="rId65"/>
    <p:sldId id="383" r:id="rId66"/>
    <p:sldId id="384" r:id="rId67"/>
    <p:sldId id="385" r:id="rId68"/>
    <p:sldId id="386" r:id="rId69"/>
    <p:sldId id="466" r:id="rId70"/>
    <p:sldId id="467" r:id="rId71"/>
    <p:sldId id="468" r:id="rId72"/>
    <p:sldId id="469" r:id="rId73"/>
    <p:sldId id="470" r:id="rId74"/>
    <p:sldId id="471" r:id="rId75"/>
    <p:sldId id="472" r:id="rId76"/>
    <p:sldId id="473" r:id="rId77"/>
    <p:sldId id="474" r:id="rId78"/>
    <p:sldId id="475" r:id="rId79"/>
    <p:sldId id="476" r:id="rId80"/>
    <p:sldId id="477" r:id="rId81"/>
    <p:sldId id="478" r:id="rId82"/>
    <p:sldId id="479" r:id="rId83"/>
    <p:sldId id="480" r:id="rId84"/>
    <p:sldId id="481" r:id="rId85"/>
    <p:sldId id="482" r:id="rId86"/>
    <p:sldId id="483" r:id="rId87"/>
    <p:sldId id="484" r:id="rId88"/>
    <p:sldId id="485" r:id="rId89"/>
    <p:sldId id="486" r:id="rId90"/>
    <p:sldId id="487" r:id="rId91"/>
    <p:sldId id="488" r:id="rId92"/>
    <p:sldId id="489" r:id="rId93"/>
    <p:sldId id="490" r:id="rId94"/>
    <p:sldId id="491" r:id="rId95"/>
    <p:sldId id="492" r:id="rId96"/>
    <p:sldId id="435" r:id="rId97"/>
    <p:sldId id="413" r:id="rId98"/>
    <p:sldId id="414" r:id="rId99"/>
    <p:sldId id="415" r:id="rId100"/>
    <p:sldId id="416" r:id="rId101"/>
    <p:sldId id="417" r:id="rId102"/>
    <p:sldId id="418" r:id="rId103"/>
    <p:sldId id="419" r:id="rId104"/>
    <p:sldId id="420" r:id="rId105"/>
    <p:sldId id="421" r:id="rId106"/>
    <p:sldId id="422" r:id="rId107"/>
    <p:sldId id="423" r:id="rId108"/>
    <p:sldId id="424" r:id="rId109"/>
    <p:sldId id="426" r:id="rId110"/>
    <p:sldId id="427" r:id="rId111"/>
    <p:sldId id="428" r:id="rId112"/>
    <p:sldId id="429" r:id="rId113"/>
    <p:sldId id="508" r:id="rId114"/>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8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3286" autoAdjust="0"/>
  </p:normalViewPr>
  <p:slideViewPr>
    <p:cSldViewPr>
      <p:cViewPr varScale="1">
        <p:scale>
          <a:sx n="65" d="100"/>
          <a:sy n="65" d="100"/>
        </p:scale>
        <p:origin x="131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3.wmf"/><Relationship Id="rId1"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4.wmf"/><Relationship Id="rId1" Type="http://schemas.openxmlformats.org/officeDocument/2006/relationships/image" Target="../media/image9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99.wmf"/><Relationship Id="rId1" Type="http://schemas.openxmlformats.org/officeDocument/2006/relationships/image" Target="../media/image98.wmf"/><Relationship Id="rId4" Type="http://schemas.openxmlformats.org/officeDocument/2006/relationships/image" Target="../media/image4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4.wmf"/><Relationship Id="rId1" Type="http://schemas.openxmlformats.org/officeDocument/2006/relationships/image" Target="../media/image113.wmf"/><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35.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40.wmf"/><Relationship Id="rId7" Type="http://schemas.openxmlformats.org/officeDocument/2006/relationships/image" Target="../media/image144.wmf"/><Relationship Id="rId2" Type="http://schemas.openxmlformats.org/officeDocument/2006/relationships/image" Target="../media/image139.wmf"/><Relationship Id="rId1" Type="http://schemas.openxmlformats.org/officeDocument/2006/relationships/image" Target="../media/image138.wmf"/><Relationship Id="rId6" Type="http://schemas.openxmlformats.org/officeDocument/2006/relationships/image" Target="../media/image143.wmf"/><Relationship Id="rId5" Type="http://schemas.openxmlformats.org/officeDocument/2006/relationships/image" Target="../media/image142.wmf"/><Relationship Id="rId4" Type="http://schemas.openxmlformats.org/officeDocument/2006/relationships/image" Target="../media/image141.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52.wmf"/><Relationship Id="rId2" Type="http://schemas.openxmlformats.org/officeDocument/2006/relationships/image" Target="../media/image151.wmf"/><Relationship Id="rId1" Type="http://schemas.openxmlformats.org/officeDocument/2006/relationships/image" Target="../media/image150.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5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image" Target="../media/image16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87.wmf"/><Relationship Id="rId2" Type="http://schemas.openxmlformats.org/officeDocument/2006/relationships/image" Target="../media/image186.wmf"/><Relationship Id="rId1" Type="http://schemas.openxmlformats.org/officeDocument/2006/relationships/image" Target="../media/image185.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06.wmf"/><Relationship Id="rId2" Type="http://schemas.openxmlformats.org/officeDocument/2006/relationships/image" Target="../media/image205.wmf"/><Relationship Id="rId1" Type="http://schemas.openxmlformats.org/officeDocument/2006/relationships/image" Target="../media/image204.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08.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emf"/><Relationship Id="rId1" Type="http://schemas.openxmlformats.org/officeDocument/2006/relationships/image" Target="../media/image34.wmf"/><Relationship Id="rId4"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0.wmf"/><Relationship Id="rId7" Type="http://schemas.openxmlformats.org/officeDocument/2006/relationships/image" Target="../media/image44.e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emf"/><Relationship Id="rId5" Type="http://schemas.openxmlformats.org/officeDocument/2006/relationships/image" Target="../media/image42.wmf"/><Relationship Id="rId4"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BC97AF-108C-4529-A144-136A4A159F6D}" type="datetimeFigureOut">
              <a:rPr lang="it-IT" smtClean="0"/>
              <a:t>07/09/2016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E2461E-E87E-4068-AC77-E8D6964411FA}" type="slidenum">
              <a:rPr lang="it-IT" smtClean="0"/>
              <a:t>‹N›</a:t>
            </a:fld>
            <a:endParaRPr lang="it-IT"/>
          </a:p>
        </p:txBody>
      </p:sp>
    </p:spTree>
    <p:extLst>
      <p:ext uri="{BB962C8B-B14F-4D97-AF65-F5344CB8AC3E}">
        <p14:creationId xmlns:p14="http://schemas.microsoft.com/office/powerpoint/2010/main" val="3337370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3C86936-2EC2-46C3-8DFA-DCF750E09CDD}" type="slidenum">
              <a:rPr lang="en-US" altLang="it-IT"/>
              <a:pPr/>
              <a:t>82</a:t>
            </a:fld>
            <a:endParaRPr lang="en-US" altLang="it-IT"/>
          </a:p>
        </p:txBody>
      </p:sp>
      <p:sp>
        <p:nvSpPr>
          <p:cNvPr id="50178" name="Segnaposto immagine diapositiva 1"/>
          <p:cNvSpPr>
            <a:spLocks noGrp="1" noRot="1" noChangeAspect="1" noTextEdit="1"/>
          </p:cNvSpPr>
          <p:nvPr>
            <p:ph type="sldImg"/>
          </p:nvPr>
        </p:nvSpPr>
        <p:spPr>
          <a:ln/>
        </p:spPr>
      </p:sp>
      <p:sp>
        <p:nvSpPr>
          <p:cNvPr id="50179" name="Segnaposto note 2"/>
          <p:cNvSpPr>
            <a:spLocks noGrp="1"/>
          </p:cNvSpPr>
          <p:nvPr>
            <p:ph type="body" idx="1"/>
          </p:nvPr>
        </p:nvSpPr>
        <p:spPr/>
        <p:txBody>
          <a:bodyPr/>
          <a:lstStyle/>
          <a:p>
            <a:pPr>
              <a:spcBef>
                <a:spcPct val="0"/>
              </a:spcBef>
            </a:pPr>
            <a:endParaRPr lang="it-IT" altLang="it-IT"/>
          </a:p>
        </p:txBody>
      </p:sp>
      <p:sp>
        <p:nvSpPr>
          <p:cNvPr id="50180"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7E0EAF51-876E-44B7-9943-C826A3DA0D9E}" type="slidenum">
              <a:rPr lang="it-IT" altLang="it-IT" sz="1200">
                <a:latin typeface="Calibri" pitchFamily="34" charset="0"/>
              </a:rPr>
              <a:pPr algn="r"/>
              <a:t>82</a:t>
            </a:fld>
            <a:endParaRPr lang="it-IT" altLang="it-IT" sz="1200">
              <a:latin typeface="Calibri" pitchFamily="34" charset="0"/>
            </a:endParaRPr>
          </a:p>
        </p:txBody>
      </p:sp>
    </p:spTree>
    <p:extLst>
      <p:ext uri="{BB962C8B-B14F-4D97-AF65-F5344CB8AC3E}">
        <p14:creationId xmlns:p14="http://schemas.microsoft.com/office/powerpoint/2010/main" val="2835075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CFD3C34-B0AC-4768-8F15-A4ECF0CA6264}" type="slidenum">
              <a:rPr lang="en-US" altLang="it-IT"/>
              <a:pPr/>
              <a:t>91</a:t>
            </a:fld>
            <a:endParaRPr lang="en-US" altLang="it-IT"/>
          </a:p>
        </p:txBody>
      </p:sp>
      <p:sp>
        <p:nvSpPr>
          <p:cNvPr id="68610" name="Segnaposto immagine diapositiva 1"/>
          <p:cNvSpPr>
            <a:spLocks noGrp="1" noRot="1" noChangeAspect="1" noTextEdit="1"/>
          </p:cNvSpPr>
          <p:nvPr>
            <p:ph type="sldImg"/>
          </p:nvPr>
        </p:nvSpPr>
        <p:spPr>
          <a:ln/>
        </p:spPr>
      </p:sp>
      <p:sp>
        <p:nvSpPr>
          <p:cNvPr id="68611" name="Segnaposto note 2"/>
          <p:cNvSpPr>
            <a:spLocks noGrp="1"/>
          </p:cNvSpPr>
          <p:nvPr>
            <p:ph type="body" idx="1"/>
          </p:nvPr>
        </p:nvSpPr>
        <p:spPr/>
        <p:txBody>
          <a:bodyPr/>
          <a:lstStyle/>
          <a:p>
            <a:pPr>
              <a:spcBef>
                <a:spcPct val="0"/>
              </a:spcBef>
            </a:pPr>
            <a:endParaRPr lang="it-IT" altLang="it-IT"/>
          </a:p>
        </p:txBody>
      </p:sp>
      <p:sp>
        <p:nvSpPr>
          <p:cNvPr id="68612"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5C9358AC-527A-4D6D-96E8-3A56883C049B}" type="slidenum">
              <a:rPr lang="it-IT" altLang="it-IT" sz="1200">
                <a:latin typeface="Calibri" pitchFamily="34" charset="0"/>
              </a:rPr>
              <a:pPr algn="r"/>
              <a:t>91</a:t>
            </a:fld>
            <a:endParaRPr lang="it-IT" altLang="it-IT" sz="1200">
              <a:latin typeface="Calibri" pitchFamily="34" charset="0"/>
            </a:endParaRPr>
          </a:p>
        </p:txBody>
      </p:sp>
    </p:spTree>
    <p:extLst>
      <p:ext uri="{BB962C8B-B14F-4D97-AF65-F5344CB8AC3E}">
        <p14:creationId xmlns:p14="http://schemas.microsoft.com/office/powerpoint/2010/main" val="447643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2E572C1-7490-4246-B33A-41C1851134E9}" type="slidenum">
              <a:rPr lang="en-US" altLang="it-IT"/>
              <a:pPr/>
              <a:t>92</a:t>
            </a:fld>
            <a:endParaRPr lang="en-US" altLang="it-IT"/>
          </a:p>
        </p:txBody>
      </p:sp>
      <p:sp>
        <p:nvSpPr>
          <p:cNvPr id="70658" name="Segnaposto immagine diapositiva 1"/>
          <p:cNvSpPr>
            <a:spLocks noGrp="1" noRot="1" noChangeAspect="1" noTextEdit="1"/>
          </p:cNvSpPr>
          <p:nvPr>
            <p:ph type="sldImg"/>
          </p:nvPr>
        </p:nvSpPr>
        <p:spPr>
          <a:ln/>
        </p:spPr>
      </p:sp>
      <p:sp>
        <p:nvSpPr>
          <p:cNvPr id="70659" name="Segnaposto note 2"/>
          <p:cNvSpPr>
            <a:spLocks noGrp="1"/>
          </p:cNvSpPr>
          <p:nvPr>
            <p:ph type="body" idx="1"/>
          </p:nvPr>
        </p:nvSpPr>
        <p:spPr/>
        <p:txBody>
          <a:bodyPr/>
          <a:lstStyle/>
          <a:p>
            <a:pPr>
              <a:spcBef>
                <a:spcPct val="0"/>
              </a:spcBef>
            </a:pPr>
            <a:endParaRPr lang="it-IT" altLang="it-IT"/>
          </a:p>
        </p:txBody>
      </p:sp>
      <p:sp>
        <p:nvSpPr>
          <p:cNvPr id="70660"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42334CEE-7EA5-4EA7-917E-A0599AA3ED46}" type="slidenum">
              <a:rPr lang="it-IT" altLang="it-IT" sz="1200">
                <a:latin typeface="Calibri" pitchFamily="34" charset="0"/>
              </a:rPr>
              <a:pPr algn="r"/>
              <a:t>92</a:t>
            </a:fld>
            <a:endParaRPr lang="it-IT" altLang="it-IT" sz="1200">
              <a:latin typeface="Calibri" pitchFamily="34" charset="0"/>
            </a:endParaRPr>
          </a:p>
        </p:txBody>
      </p:sp>
    </p:spTree>
    <p:extLst>
      <p:ext uri="{BB962C8B-B14F-4D97-AF65-F5344CB8AC3E}">
        <p14:creationId xmlns:p14="http://schemas.microsoft.com/office/powerpoint/2010/main" val="3342963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A71C720-F4DE-4598-9504-A502FF0268FF}" type="slidenum">
              <a:rPr lang="en-US" altLang="it-IT"/>
              <a:pPr/>
              <a:t>93</a:t>
            </a:fld>
            <a:endParaRPr lang="en-US" altLang="it-IT"/>
          </a:p>
        </p:txBody>
      </p:sp>
      <p:sp>
        <p:nvSpPr>
          <p:cNvPr id="209922" name="Segnaposto immagine diapositiva 1"/>
          <p:cNvSpPr>
            <a:spLocks noGrp="1" noRot="1" noChangeAspect="1" noTextEdit="1"/>
          </p:cNvSpPr>
          <p:nvPr>
            <p:ph type="sldImg"/>
          </p:nvPr>
        </p:nvSpPr>
        <p:spPr>
          <a:ln/>
        </p:spPr>
      </p:sp>
      <p:sp>
        <p:nvSpPr>
          <p:cNvPr id="209923" name="Segnaposto note 2"/>
          <p:cNvSpPr>
            <a:spLocks noGrp="1"/>
          </p:cNvSpPr>
          <p:nvPr>
            <p:ph type="body" idx="1"/>
          </p:nvPr>
        </p:nvSpPr>
        <p:spPr/>
        <p:txBody>
          <a:bodyPr/>
          <a:lstStyle/>
          <a:p>
            <a:pPr>
              <a:spcBef>
                <a:spcPct val="0"/>
              </a:spcBef>
            </a:pPr>
            <a:endParaRPr lang="it-IT" altLang="it-IT"/>
          </a:p>
        </p:txBody>
      </p:sp>
      <p:sp>
        <p:nvSpPr>
          <p:cNvPr id="2099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3353186A-3546-4B8E-A21E-0B96E8965FC3}" type="slidenum">
              <a:rPr lang="it-IT" altLang="it-IT" sz="1200">
                <a:latin typeface="Calibri" pitchFamily="34" charset="0"/>
              </a:rPr>
              <a:pPr algn="r"/>
              <a:t>93</a:t>
            </a:fld>
            <a:endParaRPr lang="it-IT" altLang="it-IT" sz="1200">
              <a:latin typeface="Calibri" pitchFamily="34" charset="0"/>
            </a:endParaRPr>
          </a:p>
        </p:txBody>
      </p:sp>
    </p:spTree>
    <p:extLst>
      <p:ext uri="{BB962C8B-B14F-4D97-AF65-F5344CB8AC3E}">
        <p14:creationId xmlns:p14="http://schemas.microsoft.com/office/powerpoint/2010/main" val="1016822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4982330-7B0D-41E3-AFFF-F5B598D19611}" type="slidenum">
              <a:rPr lang="en-US" altLang="it-IT"/>
              <a:pPr/>
              <a:t>94</a:t>
            </a:fld>
            <a:endParaRPr lang="en-US" altLang="it-IT"/>
          </a:p>
        </p:txBody>
      </p:sp>
      <p:sp>
        <p:nvSpPr>
          <p:cNvPr id="72706" name="Segnaposto immagine diapositiva 1"/>
          <p:cNvSpPr>
            <a:spLocks noGrp="1" noRot="1" noChangeAspect="1" noTextEdit="1"/>
          </p:cNvSpPr>
          <p:nvPr>
            <p:ph type="sldImg"/>
          </p:nvPr>
        </p:nvSpPr>
        <p:spPr>
          <a:ln/>
        </p:spPr>
      </p:sp>
      <p:sp>
        <p:nvSpPr>
          <p:cNvPr id="72707" name="Segnaposto note 2"/>
          <p:cNvSpPr>
            <a:spLocks noGrp="1"/>
          </p:cNvSpPr>
          <p:nvPr>
            <p:ph type="body" idx="1"/>
          </p:nvPr>
        </p:nvSpPr>
        <p:spPr/>
        <p:txBody>
          <a:bodyPr/>
          <a:lstStyle/>
          <a:p>
            <a:pPr>
              <a:spcBef>
                <a:spcPct val="0"/>
              </a:spcBef>
            </a:pPr>
            <a:endParaRPr lang="it-IT" altLang="it-IT"/>
          </a:p>
        </p:txBody>
      </p:sp>
      <p:sp>
        <p:nvSpPr>
          <p:cNvPr id="72708"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0E36B8E1-F24D-451B-AC01-C7A8596FDB87}" type="slidenum">
              <a:rPr lang="it-IT" altLang="it-IT" sz="1200">
                <a:latin typeface="Calibri" pitchFamily="34" charset="0"/>
              </a:rPr>
              <a:pPr algn="r"/>
              <a:t>94</a:t>
            </a:fld>
            <a:endParaRPr lang="it-IT" altLang="it-IT" sz="1200">
              <a:latin typeface="Calibri" pitchFamily="34" charset="0"/>
            </a:endParaRPr>
          </a:p>
        </p:txBody>
      </p:sp>
    </p:spTree>
    <p:extLst>
      <p:ext uri="{BB962C8B-B14F-4D97-AF65-F5344CB8AC3E}">
        <p14:creationId xmlns:p14="http://schemas.microsoft.com/office/powerpoint/2010/main" val="2775478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24E1E12-7831-4B20-A160-79FE65040E76}" type="slidenum">
              <a:rPr lang="en-US" altLang="it-IT"/>
              <a:pPr/>
              <a:t>95</a:t>
            </a:fld>
            <a:endParaRPr lang="en-US" altLang="it-IT"/>
          </a:p>
        </p:txBody>
      </p:sp>
      <p:sp>
        <p:nvSpPr>
          <p:cNvPr id="76802" name="Segnaposto immagine diapositiva 1"/>
          <p:cNvSpPr>
            <a:spLocks noGrp="1" noRot="1" noChangeAspect="1" noTextEdit="1"/>
          </p:cNvSpPr>
          <p:nvPr>
            <p:ph type="sldImg"/>
          </p:nvPr>
        </p:nvSpPr>
        <p:spPr>
          <a:ln/>
        </p:spPr>
      </p:sp>
      <p:sp>
        <p:nvSpPr>
          <p:cNvPr id="76803" name="Segnaposto note 2"/>
          <p:cNvSpPr>
            <a:spLocks noGrp="1"/>
          </p:cNvSpPr>
          <p:nvPr>
            <p:ph type="body" idx="1"/>
          </p:nvPr>
        </p:nvSpPr>
        <p:spPr/>
        <p:txBody>
          <a:bodyPr/>
          <a:lstStyle/>
          <a:p>
            <a:pPr>
              <a:spcBef>
                <a:spcPct val="0"/>
              </a:spcBef>
            </a:pPr>
            <a:endParaRPr lang="it-IT" altLang="it-IT"/>
          </a:p>
        </p:txBody>
      </p:sp>
      <p:sp>
        <p:nvSpPr>
          <p:cNvPr id="7680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133001FF-3D21-46A8-A1B3-836B68451FDC}" type="slidenum">
              <a:rPr lang="it-IT" altLang="it-IT" sz="1200">
                <a:latin typeface="Calibri" pitchFamily="34" charset="0"/>
              </a:rPr>
              <a:pPr algn="r"/>
              <a:t>95</a:t>
            </a:fld>
            <a:endParaRPr lang="it-IT" altLang="it-IT" sz="1200">
              <a:latin typeface="Calibri" pitchFamily="34" charset="0"/>
            </a:endParaRPr>
          </a:p>
        </p:txBody>
      </p:sp>
    </p:spTree>
    <p:extLst>
      <p:ext uri="{BB962C8B-B14F-4D97-AF65-F5344CB8AC3E}">
        <p14:creationId xmlns:p14="http://schemas.microsoft.com/office/powerpoint/2010/main" val="3161391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333777D-1E84-4FC3-86BD-CABDF6B35609}" type="slidenum">
              <a:rPr lang="en-US" altLang="it-IT"/>
              <a:pPr/>
              <a:t>83</a:t>
            </a:fld>
            <a:endParaRPr lang="en-US" altLang="it-IT"/>
          </a:p>
        </p:txBody>
      </p:sp>
      <p:sp>
        <p:nvSpPr>
          <p:cNvPr id="52226" name="Segnaposto immagine diapositiva 1"/>
          <p:cNvSpPr>
            <a:spLocks noGrp="1" noRot="1" noChangeAspect="1" noTextEdit="1"/>
          </p:cNvSpPr>
          <p:nvPr>
            <p:ph type="sldImg"/>
          </p:nvPr>
        </p:nvSpPr>
        <p:spPr>
          <a:ln/>
        </p:spPr>
      </p:sp>
      <p:sp>
        <p:nvSpPr>
          <p:cNvPr id="52227" name="Segnaposto note 2"/>
          <p:cNvSpPr>
            <a:spLocks noGrp="1"/>
          </p:cNvSpPr>
          <p:nvPr>
            <p:ph type="body" idx="1"/>
          </p:nvPr>
        </p:nvSpPr>
        <p:spPr/>
        <p:txBody>
          <a:bodyPr/>
          <a:lstStyle/>
          <a:p>
            <a:pPr>
              <a:spcBef>
                <a:spcPct val="0"/>
              </a:spcBef>
            </a:pPr>
            <a:endParaRPr lang="it-IT" altLang="it-IT"/>
          </a:p>
        </p:txBody>
      </p:sp>
      <p:sp>
        <p:nvSpPr>
          <p:cNvPr id="52228"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9CB847EC-1672-41F6-A6AD-407737A262BB}" type="slidenum">
              <a:rPr lang="it-IT" altLang="it-IT" sz="1200">
                <a:latin typeface="Calibri" pitchFamily="34" charset="0"/>
              </a:rPr>
              <a:pPr algn="r"/>
              <a:t>83</a:t>
            </a:fld>
            <a:endParaRPr lang="it-IT" altLang="it-IT" sz="1200">
              <a:latin typeface="Calibri" pitchFamily="34" charset="0"/>
            </a:endParaRPr>
          </a:p>
        </p:txBody>
      </p:sp>
    </p:spTree>
    <p:extLst>
      <p:ext uri="{BB962C8B-B14F-4D97-AF65-F5344CB8AC3E}">
        <p14:creationId xmlns:p14="http://schemas.microsoft.com/office/powerpoint/2010/main" val="1426384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7A1DE3F-79C3-4F20-A2D0-78C46CAE1431}" type="slidenum">
              <a:rPr lang="en-US" altLang="it-IT"/>
              <a:pPr/>
              <a:t>84</a:t>
            </a:fld>
            <a:endParaRPr lang="en-US" altLang="it-IT"/>
          </a:p>
        </p:txBody>
      </p:sp>
      <p:sp>
        <p:nvSpPr>
          <p:cNvPr id="54274" name="Segnaposto immagine diapositiva 1"/>
          <p:cNvSpPr>
            <a:spLocks noGrp="1" noRot="1" noChangeAspect="1" noTextEdit="1"/>
          </p:cNvSpPr>
          <p:nvPr>
            <p:ph type="sldImg"/>
          </p:nvPr>
        </p:nvSpPr>
        <p:spPr>
          <a:ln/>
        </p:spPr>
      </p:sp>
      <p:sp>
        <p:nvSpPr>
          <p:cNvPr id="54275" name="Segnaposto note 2"/>
          <p:cNvSpPr>
            <a:spLocks noGrp="1"/>
          </p:cNvSpPr>
          <p:nvPr>
            <p:ph type="body" idx="1"/>
          </p:nvPr>
        </p:nvSpPr>
        <p:spPr/>
        <p:txBody>
          <a:bodyPr/>
          <a:lstStyle/>
          <a:p>
            <a:pPr>
              <a:spcBef>
                <a:spcPct val="0"/>
              </a:spcBef>
            </a:pPr>
            <a:endParaRPr lang="it-IT" altLang="it-IT"/>
          </a:p>
        </p:txBody>
      </p:sp>
      <p:sp>
        <p:nvSpPr>
          <p:cNvPr id="54276"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75DC9592-2609-427A-BFE7-94C528BCB33D}" type="slidenum">
              <a:rPr lang="it-IT" altLang="it-IT" sz="1200">
                <a:latin typeface="Calibri" pitchFamily="34" charset="0"/>
              </a:rPr>
              <a:pPr algn="r"/>
              <a:t>84</a:t>
            </a:fld>
            <a:endParaRPr lang="it-IT" altLang="it-IT" sz="1200">
              <a:latin typeface="Calibri" pitchFamily="34" charset="0"/>
            </a:endParaRPr>
          </a:p>
        </p:txBody>
      </p:sp>
    </p:spTree>
    <p:extLst>
      <p:ext uri="{BB962C8B-B14F-4D97-AF65-F5344CB8AC3E}">
        <p14:creationId xmlns:p14="http://schemas.microsoft.com/office/powerpoint/2010/main" val="110481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44E5FCA-01BE-4ED9-BC46-CD0313D85775}" type="slidenum">
              <a:rPr lang="en-US" altLang="it-IT"/>
              <a:pPr/>
              <a:t>85</a:t>
            </a:fld>
            <a:endParaRPr lang="en-US" altLang="it-IT"/>
          </a:p>
        </p:txBody>
      </p:sp>
      <p:sp>
        <p:nvSpPr>
          <p:cNvPr id="56322" name="Segnaposto immagine diapositiva 1"/>
          <p:cNvSpPr>
            <a:spLocks noGrp="1" noRot="1" noChangeAspect="1" noTextEdit="1"/>
          </p:cNvSpPr>
          <p:nvPr>
            <p:ph type="sldImg"/>
          </p:nvPr>
        </p:nvSpPr>
        <p:spPr>
          <a:ln/>
        </p:spPr>
      </p:sp>
      <p:sp>
        <p:nvSpPr>
          <p:cNvPr id="56323" name="Segnaposto note 2"/>
          <p:cNvSpPr>
            <a:spLocks noGrp="1"/>
          </p:cNvSpPr>
          <p:nvPr>
            <p:ph type="body" idx="1"/>
          </p:nvPr>
        </p:nvSpPr>
        <p:spPr/>
        <p:txBody>
          <a:bodyPr/>
          <a:lstStyle/>
          <a:p>
            <a:pPr>
              <a:spcBef>
                <a:spcPct val="0"/>
              </a:spcBef>
            </a:pPr>
            <a:endParaRPr lang="it-IT" altLang="it-IT"/>
          </a:p>
        </p:txBody>
      </p:sp>
      <p:sp>
        <p:nvSpPr>
          <p:cNvPr id="563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6BB0C192-A071-47DA-86C8-FBBE5C770A51}" type="slidenum">
              <a:rPr lang="it-IT" altLang="it-IT" sz="1200">
                <a:latin typeface="Calibri" pitchFamily="34" charset="0"/>
              </a:rPr>
              <a:pPr algn="r"/>
              <a:t>85</a:t>
            </a:fld>
            <a:endParaRPr lang="it-IT" altLang="it-IT" sz="1200">
              <a:latin typeface="Calibri" pitchFamily="34" charset="0"/>
            </a:endParaRPr>
          </a:p>
        </p:txBody>
      </p:sp>
    </p:spTree>
    <p:extLst>
      <p:ext uri="{BB962C8B-B14F-4D97-AF65-F5344CB8AC3E}">
        <p14:creationId xmlns:p14="http://schemas.microsoft.com/office/powerpoint/2010/main" val="3727311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4F58C4F-C4E2-407A-BE19-5D9BDA6AD026}" type="slidenum">
              <a:rPr lang="en-US" altLang="it-IT"/>
              <a:pPr/>
              <a:t>86</a:t>
            </a:fld>
            <a:endParaRPr lang="en-US" altLang="it-IT"/>
          </a:p>
        </p:txBody>
      </p:sp>
      <p:sp>
        <p:nvSpPr>
          <p:cNvPr id="58370" name="Segnaposto immagine diapositiva 1"/>
          <p:cNvSpPr>
            <a:spLocks noGrp="1" noRot="1" noChangeAspect="1" noTextEdit="1"/>
          </p:cNvSpPr>
          <p:nvPr>
            <p:ph type="sldImg"/>
          </p:nvPr>
        </p:nvSpPr>
        <p:spPr>
          <a:ln/>
        </p:spPr>
      </p:sp>
      <p:sp>
        <p:nvSpPr>
          <p:cNvPr id="58371" name="Segnaposto note 2"/>
          <p:cNvSpPr>
            <a:spLocks noGrp="1"/>
          </p:cNvSpPr>
          <p:nvPr>
            <p:ph type="body" idx="1"/>
          </p:nvPr>
        </p:nvSpPr>
        <p:spPr/>
        <p:txBody>
          <a:bodyPr/>
          <a:lstStyle/>
          <a:p>
            <a:pPr>
              <a:spcBef>
                <a:spcPct val="0"/>
              </a:spcBef>
            </a:pPr>
            <a:endParaRPr lang="it-IT" altLang="it-IT"/>
          </a:p>
        </p:txBody>
      </p:sp>
      <p:sp>
        <p:nvSpPr>
          <p:cNvPr id="58372"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79D05F1D-D832-48AA-9D8E-6CD04E7CE9A3}" type="slidenum">
              <a:rPr lang="it-IT" altLang="it-IT" sz="1200">
                <a:latin typeface="Calibri" pitchFamily="34" charset="0"/>
              </a:rPr>
              <a:pPr algn="r"/>
              <a:t>86</a:t>
            </a:fld>
            <a:endParaRPr lang="it-IT" altLang="it-IT" sz="1200">
              <a:latin typeface="Calibri" pitchFamily="34" charset="0"/>
            </a:endParaRPr>
          </a:p>
        </p:txBody>
      </p:sp>
    </p:spTree>
    <p:extLst>
      <p:ext uri="{BB962C8B-B14F-4D97-AF65-F5344CB8AC3E}">
        <p14:creationId xmlns:p14="http://schemas.microsoft.com/office/powerpoint/2010/main" val="1975026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84A825A-733A-4DA5-8801-9CB0E47FABD5}" type="slidenum">
              <a:rPr lang="en-US" altLang="it-IT"/>
              <a:pPr/>
              <a:t>87</a:t>
            </a:fld>
            <a:endParaRPr lang="en-US" altLang="it-IT"/>
          </a:p>
        </p:txBody>
      </p:sp>
      <p:sp>
        <p:nvSpPr>
          <p:cNvPr id="60418" name="Segnaposto immagine diapositiva 1"/>
          <p:cNvSpPr>
            <a:spLocks noGrp="1" noRot="1" noChangeAspect="1" noTextEdit="1"/>
          </p:cNvSpPr>
          <p:nvPr>
            <p:ph type="sldImg"/>
          </p:nvPr>
        </p:nvSpPr>
        <p:spPr>
          <a:ln/>
        </p:spPr>
      </p:sp>
      <p:sp>
        <p:nvSpPr>
          <p:cNvPr id="60419" name="Segnaposto note 2"/>
          <p:cNvSpPr>
            <a:spLocks noGrp="1"/>
          </p:cNvSpPr>
          <p:nvPr>
            <p:ph type="body" idx="1"/>
          </p:nvPr>
        </p:nvSpPr>
        <p:spPr/>
        <p:txBody>
          <a:bodyPr/>
          <a:lstStyle/>
          <a:p>
            <a:pPr>
              <a:spcBef>
                <a:spcPct val="0"/>
              </a:spcBef>
            </a:pPr>
            <a:endParaRPr lang="it-IT" altLang="it-IT"/>
          </a:p>
        </p:txBody>
      </p:sp>
      <p:sp>
        <p:nvSpPr>
          <p:cNvPr id="60420"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3EC05F9A-9AFC-4D02-9907-6B5ECC52654C}" type="slidenum">
              <a:rPr lang="it-IT" altLang="it-IT" sz="1200">
                <a:latin typeface="Calibri" pitchFamily="34" charset="0"/>
              </a:rPr>
              <a:pPr algn="r"/>
              <a:t>87</a:t>
            </a:fld>
            <a:endParaRPr lang="it-IT" altLang="it-IT" sz="1200">
              <a:latin typeface="Calibri" pitchFamily="34" charset="0"/>
            </a:endParaRPr>
          </a:p>
        </p:txBody>
      </p:sp>
    </p:spTree>
    <p:extLst>
      <p:ext uri="{BB962C8B-B14F-4D97-AF65-F5344CB8AC3E}">
        <p14:creationId xmlns:p14="http://schemas.microsoft.com/office/powerpoint/2010/main" val="2111007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B937CCE-9F5B-4F00-B848-F045E437D4E0}" type="slidenum">
              <a:rPr lang="en-US" altLang="it-IT"/>
              <a:pPr/>
              <a:t>88</a:t>
            </a:fld>
            <a:endParaRPr lang="en-US" altLang="it-IT"/>
          </a:p>
        </p:txBody>
      </p:sp>
      <p:sp>
        <p:nvSpPr>
          <p:cNvPr id="62466" name="Segnaposto immagine diapositiva 1"/>
          <p:cNvSpPr>
            <a:spLocks noGrp="1" noRot="1" noChangeAspect="1" noTextEdit="1"/>
          </p:cNvSpPr>
          <p:nvPr>
            <p:ph type="sldImg"/>
          </p:nvPr>
        </p:nvSpPr>
        <p:spPr>
          <a:ln/>
        </p:spPr>
      </p:sp>
      <p:sp>
        <p:nvSpPr>
          <p:cNvPr id="62467" name="Segnaposto note 2"/>
          <p:cNvSpPr>
            <a:spLocks noGrp="1"/>
          </p:cNvSpPr>
          <p:nvPr>
            <p:ph type="body" idx="1"/>
          </p:nvPr>
        </p:nvSpPr>
        <p:spPr/>
        <p:txBody>
          <a:bodyPr/>
          <a:lstStyle/>
          <a:p>
            <a:pPr>
              <a:spcBef>
                <a:spcPct val="0"/>
              </a:spcBef>
            </a:pPr>
            <a:endParaRPr lang="it-IT" altLang="it-IT"/>
          </a:p>
        </p:txBody>
      </p:sp>
      <p:sp>
        <p:nvSpPr>
          <p:cNvPr id="62468"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99232C1E-23A5-4796-B6B0-88F4A80B067A}" type="slidenum">
              <a:rPr lang="it-IT" altLang="it-IT" sz="1200">
                <a:latin typeface="Calibri" pitchFamily="34" charset="0"/>
              </a:rPr>
              <a:pPr algn="r"/>
              <a:t>88</a:t>
            </a:fld>
            <a:endParaRPr lang="it-IT" altLang="it-IT" sz="1200">
              <a:latin typeface="Calibri" pitchFamily="34" charset="0"/>
            </a:endParaRPr>
          </a:p>
        </p:txBody>
      </p:sp>
    </p:spTree>
    <p:extLst>
      <p:ext uri="{BB962C8B-B14F-4D97-AF65-F5344CB8AC3E}">
        <p14:creationId xmlns:p14="http://schemas.microsoft.com/office/powerpoint/2010/main" val="2158191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2D68C4F-0E27-4CEF-A5FB-3960BF05BA81}" type="slidenum">
              <a:rPr lang="en-US" altLang="it-IT"/>
              <a:pPr/>
              <a:t>89</a:t>
            </a:fld>
            <a:endParaRPr lang="en-US" altLang="it-IT"/>
          </a:p>
        </p:txBody>
      </p:sp>
      <p:sp>
        <p:nvSpPr>
          <p:cNvPr id="64514" name="Segnaposto immagine diapositiva 1"/>
          <p:cNvSpPr>
            <a:spLocks noGrp="1" noRot="1" noChangeAspect="1" noTextEdit="1"/>
          </p:cNvSpPr>
          <p:nvPr>
            <p:ph type="sldImg"/>
          </p:nvPr>
        </p:nvSpPr>
        <p:spPr>
          <a:ln/>
        </p:spPr>
      </p:sp>
      <p:sp>
        <p:nvSpPr>
          <p:cNvPr id="64515" name="Segnaposto note 2"/>
          <p:cNvSpPr>
            <a:spLocks noGrp="1"/>
          </p:cNvSpPr>
          <p:nvPr>
            <p:ph type="body" idx="1"/>
          </p:nvPr>
        </p:nvSpPr>
        <p:spPr/>
        <p:txBody>
          <a:bodyPr/>
          <a:lstStyle/>
          <a:p>
            <a:pPr>
              <a:spcBef>
                <a:spcPct val="0"/>
              </a:spcBef>
            </a:pPr>
            <a:endParaRPr lang="it-IT" altLang="it-IT"/>
          </a:p>
        </p:txBody>
      </p:sp>
      <p:sp>
        <p:nvSpPr>
          <p:cNvPr id="64516"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8D12FA40-7964-4BCB-91B6-0F8DD18125C0}" type="slidenum">
              <a:rPr lang="it-IT" altLang="it-IT" sz="1200">
                <a:latin typeface="Calibri" pitchFamily="34" charset="0"/>
              </a:rPr>
              <a:pPr algn="r"/>
              <a:t>89</a:t>
            </a:fld>
            <a:endParaRPr lang="it-IT" altLang="it-IT" sz="1200">
              <a:latin typeface="Calibri" pitchFamily="34" charset="0"/>
            </a:endParaRPr>
          </a:p>
        </p:txBody>
      </p:sp>
    </p:spTree>
    <p:extLst>
      <p:ext uri="{BB962C8B-B14F-4D97-AF65-F5344CB8AC3E}">
        <p14:creationId xmlns:p14="http://schemas.microsoft.com/office/powerpoint/2010/main" val="1267986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BDD457F-7B83-427B-AAF0-359B232DEECC}" type="slidenum">
              <a:rPr lang="en-US" altLang="it-IT"/>
              <a:pPr/>
              <a:t>90</a:t>
            </a:fld>
            <a:endParaRPr lang="en-US" altLang="it-IT"/>
          </a:p>
        </p:txBody>
      </p:sp>
      <p:sp>
        <p:nvSpPr>
          <p:cNvPr id="66562" name="Segnaposto immagine diapositiva 1"/>
          <p:cNvSpPr>
            <a:spLocks noGrp="1" noRot="1" noChangeAspect="1" noTextEdit="1"/>
          </p:cNvSpPr>
          <p:nvPr>
            <p:ph type="sldImg"/>
          </p:nvPr>
        </p:nvSpPr>
        <p:spPr>
          <a:ln/>
        </p:spPr>
      </p:sp>
      <p:sp>
        <p:nvSpPr>
          <p:cNvPr id="66563" name="Segnaposto note 2"/>
          <p:cNvSpPr>
            <a:spLocks noGrp="1"/>
          </p:cNvSpPr>
          <p:nvPr>
            <p:ph type="body" idx="1"/>
          </p:nvPr>
        </p:nvSpPr>
        <p:spPr/>
        <p:txBody>
          <a:bodyPr/>
          <a:lstStyle/>
          <a:p>
            <a:pPr>
              <a:spcBef>
                <a:spcPct val="0"/>
              </a:spcBef>
            </a:pPr>
            <a:endParaRPr lang="it-IT" altLang="it-IT"/>
          </a:p>
        </p:txBody>
      </p:sp>
      <p:sp>
        <p:nvSpPr>
          <p:cNvPr id="6656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01CE771A-7B52-421D-8961-76F70108466C}" type="slidenum">
              <a:rPr lang="it-IT" altLang="it-IT" sz="1200">
                <a:latin typeface="Calibri" pitchFamily="34" charset="0"/>
              </a:rPr>
              <a:pPr algn="r"/>
              <a:t>90</a:t>
            </a:fld>
            <a:endParaRPr lang="it-IT" altLang="it-IT" sz="1200">
              <a:latin typeface="Calibri" pitchFamily="34" charset="0"/>
            </a:endParaRPr>
          </a:p>
        </p:txBody>
      </p:sp>
    </p:spTree>
    <p:extLst>
      <p:ext uri="{BB962C8B-B14F-4D97-AF65-F5344CB8AC3E}">
        <p14:creationId xmlns:p14="http://schemas.microsoft.com/office/powerpoint/2010/main" val="1692911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DB7AEADA-C494-4E3B-89B3-FE9C7C8EB6A2}" type="datetimeFigureOut">
              <a:rPr lang="it-IT"/>
              <a:pPr>
                <a:defRPr/>
              </a:pPr>
              <a:t>07/09/2016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BCE2CF3-73C5-401D-8D0F-9A3BCA73FF5A}" type="slidenum">
              <a:rPr lang="it-IT"/>
              <a:pPr>
                <a:defRPr/>
              </a:pPr>
              <a:t>‹N›</a:t>
            </a:fld>
            <a:endParaRPr lang="it-IT"/>
          </a:p>
        </p:txBody>
      </p:sp>
    </p:spTree>
    <p:extLst>
      <p:ext uri="{BB962C8B-B14F-4D97-AF65-F5344CB8AC3E}">
        <p14:creationId xmlns:p14="http://schemas.microsoft.com/office/powerpoint/2010/main" val="4016633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106DCD2-CC22-418E-AFC7-F97F78418A14}" type="datetimeFigureOut">
              <a:rPr lang="it-IT"/>
              <a:pPr>
                <a:defRPr/>
              </a:pPr>
              <a:t>07/09/2016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968B362-8581-4977-8A64-CA70EDEA74A1}" type="slidenum">
              <a:rPr lang="it-IT"/>
              <a:pPr>
                <a:defRPr/>
              </a:pPr>
              <a:t>‹N›</a:t>
            </a:fld>
            <a:endParaRPr lang="it-IT"/>
          </a:p>
        </p:txBody>
      </p:sp>
    </p:spTree>
    <p:extLst>
      <p:ext uri="{BB962C8B-B14F-4D97-AF65-F5344CB8AC3E}">
        <p14:creationId xmlns:p14="http://schemas.microsoft.com/office/powerpoint/2010/main" val="1818908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1D30D8F-BCC5-44BA-BE04-C6FF51E0BD19}" type="datetimeFigureOut">
              <a:rPr lang="it-IT"/>
              <a:pPr>
                <a:defRPr/>
              </a:pPr>
              <a:t>07/09/2016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C314DBE-2B26-4FD5-968B-07FC69EB3757}" type="slidenum">
              <a:rPr lang="it-IT"/>
              <a:pPr>
                <a:defRPr/>
              </a:pPr>
              <a:t>‹N›</a:t>
            </a:fld>
            <a:endParaRPr lang="it-IT"/>
          </a:p>
        </p:txBody>
      </p:sp>
    </p:spTree>
    <p:extLst>
      <p:ext uri="{BB962C8B-B14F-4D97-AF65-F5344CB8AC3E}">
        <p14:creationId xmlns:p14="http://schemas.microsoft.com/office/powerpoint/2010/main" val="3313730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457200" y="1600200"/>
            <a:ext cx="40386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35118087-7DA4-4D96-89AE-34B1A3701DB6}" type="datetimeFigureOut">
              <a:rPr lang="it-IT"/>
              <a:pPr>
                <a:defRPr/>
              </a:pPr>
              <a:t>07/09/2016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DE0EA0C1-8246-447A-A13E-FF6B32179728}" type="slidenum">
              <a:rPr lang="it-IT"/>
              <a:pPr>
                <a:defRPr/>
              </a:pPr>
              <a:t>‹N›</a:t>
            </a:fld>
            <a:endParaRPr lang="it-IT"/>
          </a:p>
        </p:txBody>
      </p:sp>
    </p:spTree>
    <p:extLst>
      <p:ext uri="{BB962C8B-B14F-4D97-AF65-F5344CB8AC3E}">
        <p14:creationId xmlns:p14="http://schemas.microsoft.com/office/powerpoint/2010/main" val="1341462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olo, contenuto e 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4648200" y="1600200"/>
            <a:ext cx="4038600" cy="21859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contenuto 4"/>
          <p:cNvSpPr>
            <a:spLocks noGrp="1"/>
          </p:cNvSpPr>
          <p:nvPr>
            <p:ph sz="quarter" idx="3"/>
          </p:nvPr>
        </p:nvSpPr>
        <p:spPr>
          <a:xfrm>
            <a:off x="4648200" y="3938588"/>
            <a:ext cx="4038600" cy="218757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3"/>
          <p:cNvSpPr>
            <a:spLocks noGrp="1"/>
          </p:cNvSpPr>
          <p:nvPr>
            <p:ph type="dt" sz="half" idx="10"/>
          </p:nvPr>
        </p:nvSpPr>
        <p:spPr/>
        <p:txBody>
          <a:bodyPr/>
          <a:lstStyle>
            <a:lvl1pPr>
              <a:defRPr/>
            </a:lvl1pPr>
          </a:lstStyle>
          <a:p>
            <a:pPr>
              <a:defRPr/>
            </a:pPr>
            <a:fld id="{D1AA74A2-372A-4A78-B1BA-7A858FAAA2B4}" type="datetimeFigureOut">
              <a:rPr lang="it-IT"/>
              <a:pPr>
                <a:defRPr/>
              </a:pPr>
              <a:t>07/09/2016</a:t>
            </a:fld>
            <a:endParaRPr lang="it-IT"/>
          </a:p>
        </p:txBody>
      </p:sp>
      <p:sp>
        <p:nvSpPr>
          <p:cNvPr id="7" name="Segnaposto piè di pagina 4"/>
          <p:cNvSpPr>
            <a:spLocks noGrp="1"/>
          </p:cNvSpPr>
          <p:nvPr>
            <p:ph type="ftr" sz="quarter" idx="11"/>
          </p:nvPr>
        </p:nvSpPr>
        <p:spPr/>
        <p:txBody>
          <a:bodyPr/>
          <a:lstStyle>
            <a:lvl1pPr>
              <a:defRPr/>
            </a:lvl1pPr>
          </a:lstStyle>
          <a:p>
            <a:pPr>
              <a:defRPr/>
            </a:pPr>
            <a:endParaRPr lang="it-IT"/>
          </a:p>
        </p:txBody>
      </p:sp>
      <p:sp>
        <p:nvSpPr>
          <p:cNvPr id="8" name="Segnaposto numero diapositiva 5"/>
          <p:cNvSpPr>
            <a:spLocks noGrp="1"/>
          </p:cNvSpPr>
          <p:nvPr>
            <p:ph type="sldNum" sz="quarter" idx="12"/>
          </p:nvPr>
        </p:nvSpPr>
        <p:spPr/>
        <p:txBody>
          <a:bodyPr/>
          <a:lstStyle>
            <a:lvl1pPr>
              <a:defRPr/>
            </a:lvl1pPr>
          </a:lstStyle>
          <a:p>
            <a:pPr>
              <a:defRPr/>
            </a:pPr>
            <a:fld id="{5726B32D-3B62-4178-A0FF-C41E7C0D1025}" type="slidenum">
              <a:rPr lang="it-IT"/>
              <a:pPr>
                <a:defRPr/>
              </a:pPr>
              <a:t>‹N›</a:t>
            </a:fld>
            <a:endParaRPr lang="it-IT"/>
          </a:p>
        </p:txBody>
      </p:sp>
    </p:spTree>
    <p:extLst>
      <p:ext uri="{BB962C8B-B14F-4D97-AF65-F5344CB8AC3E}">
        <p14:creationId xmlns:p14="http://schemas.microsoft.com/office/powerpoint/2010/main" val="3566422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387D36F-0950-43DF-BF49-493D8AD93BDE}" type="datetimeFigureOut">
              <a:rPr lang="it-IT"/>
              <a:pPr>
                <a:defRPr/>
              </a:pPr>
              <a:t>07/09/2016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21B0470-8085-41F5-83B3-A9D5E7266403}" type="slidenum">
              <a:rPr lang="it-IT"/>
              <a:pPr>
                <a:defRPr/>
              </a:pPr>
              <a:t>‹N›</a:t>
            </a:fld>
            <a:endParaRPr lang="it-IT"/>
          </a:p>
        </p:txBody>
      </p:sp>
    </p:spTree>
    <p:extLst>
      <p:ext uri="{BB962C8B-B14F-4D97-AF65-F5344CB8AC3E}">
        <p14:creationId xmlns:p14="http://schemas.microsoft.com/office/powerpoint/2010/main" val="1111927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51006448-FE10-48DA-8611-D592B91BCC17}" type="datetimeFigureOut">
              <a:rPr lang="it-IT"/>
              <a:pPr>
                <a:defRPr/>
              </a:pPr>
              <a:t>07/09/2016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13E314C-19BC-4ACD-8A7B-AFCB9F49DF06}" type="slidenum">
              <a:rPr lang="it-IT"/>
              <a:pPr>
                <a:defRPr/>
              </a:pPr>
              <a:t>‹N›</a:t>
            </a:fld>
            <a:endParaRPr lang="it-IT"/>
          </a:p>
        </p:txBody>
      </p:sp>
    </p:spTree>
    <p:extLst>
      <p:ext uri="{BB962C8B-B14F-4D97-AF65-F5344CB8AC3E}">
        <p14:creationId xmlns:p14="http://schemas.microsoft.com/office/powerpoint/2010/main" val="3597127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81595460-DF56-4AA5-A541-4F0A8F83D5D5}" type="datetimeFigureOut">
              <a:rPr lang="it-IT"/>
              <a:pPr>
                <a:defRPr/>
              </a:pPr>
              <a:t>07/09/2016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5C0BC7C9-63E6-486B-8D0F-E3731EEB06C2}" type="slidenum">
              <a:rPr lang="it-IT"/>
              <a:pPr>
                <a:defRPr/>
              </a:pPr>
              <a:t>‹N›</a:t>
            </a:fld>
            <a:endParaRPr lang="it-IT"/>
          </a:p>
        </p:txBody>
      </p:sp>
    </p:spTree>
    <p:extLst>
      <p:ext uri="{BB962C8B-B14F-4D97-AF65-F5344CB8AC3E}">
        <p14:creationId xmlns:p14="http://schemas.microsoft.com/office/powerpoint/2010/main" val="4056197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DBD2EC04-6722-47FE-8E5B-E6FBEFA6C69D}" type="datetimeFigureOut">
              <a:rPr lang="it-IT"/>
              <a:pPr>
                <a:defRPr/>
              </a:pPr>
              <a:t>07/09/2016</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A9A4F626-F640-42CA-AE58-32C4A10A7F16}" type="slidenum">
              <a:rPr lang="it-IT"/>
              <a:pPr>
                <a:defRPr/>
              </a:pPr>
              <a:t>‹N›</a:t>
            </a:fld>
            <a:endParaRPr lang="it-IT"/>
          </a:p>
        </p:txBody>
      </p:sp>
    </p:spTree>
    <p:extLst>
      <p:ext uri="{BB962C8B-B14F-4D97-AF65-F5344CB8AC3E}">
        <p14:creationId xmlns:p14="http://schemas.microsoft.com/office/powerpoint/2010/main" val="427638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FA4DD158-DF26-4BCE-B037-4FC54142DE81}" type="datetimeFigureOut">
              <a:rPr lang="it-IT"/>
              <a:pPr>
                <a:defRPr/>
              </a:pPr>
              <a:t>07/09/2016</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6EB54CEA-B610-4083-8F25-222022A80288}" type="slidenum">
              <a:rPr lang="it-IT"/>
              <a:pPr>
                <a:defRPr/>
              </a:pPr>
              <a:t>‹N›</a:t>
            </a:fld>
            <a:endParaRPr lang="it-IT"/>
          </a:p>
        </p:txBody>
      </p:sp>
    </p:spTree>
    <p:extLst>
      <p:ext uri="{BB962C8B-B14F-4D97-AF65-F5344CB8AC3E}">
        <p14:creationId xmlns:p14="http://schemas.microsoft.com/office/powerpoint/2010/main" val="713664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E04405E3-EB46-4D6A-B2AF-4069FD298DBD}" type="datetimeFigureOut">
              <a:rPr lang="it-IT"/>
              <a:pPr>
                <a:defRPr/>
              </a:pPr>
              <a:t>07/09/2016</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D34C2AF9-89CE-4A13-B4A4-0AAD6EDF026C}" type="slidenum">
              <a:rPr lang="it-IT"/>
              <a:pPr>
                <a:defRPr/>
              </a:pPr>
              <a:t>‹N›</a:t>
            </a:fld>
            <a:endParaRPr lang="it-IT"/>
          </a:p>
        </p:txBody>
      </p:sp>
    </p:spTree>
    <p:extLst>
      <p:ext uri="{BB962C8B-B14F-4D97-AF65-F5344CB8AC3E}">
        <p14:creationId xmlns:p14="http://schemas.microsoft.com/office/powerpoint/2010/main" val="12664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C9243236-71F2-4754-839B-13D1C5ED7632}" type="datetimeFigureOut">
              <a:rPr lang="it-IT"/>
              <a:pPr>
                <a:defRPr/>
              </a:pPr>
              <a:t>07/09/2016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77CE103-7871-4EF2-87B5-55020B5BAF24}" type="slidenum">
              <a:rPr lang="it-IT"/>
              <a:pPr>
                <a:defRPr/>
              </a:pPr>
              <a:t>‹N›</a:t>
            </a:fld>
            <a:endParaRPr lang="it-IT"/>
          </a:p>
        </p:txBody>
      </p:sp>
    </p:spTree>
    <p:extLst>
      <p:ext uri="{BB962C8B-B14F-4D97-AF65-F5344CB8AC3E}">
        <p14:creationId xmlns:p14="http://schemas.microsoft.com/office/powerpoint/2010/main" val="2630786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D2E3F4CC-BE53-4475-B999-E65D77BCE784}" type="datetimeFigureOut">
              <a:rPr lang="it-IT"/>
              <a:pPr>
                <a:defRPr/>
              </a:pPr>
              <a:t>07/09/2016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8644510-2A03-4A22-B95D-A69B088D12B7}" type="slidenum">
              <a:rPr lang="it-IT"/>
              <a:pPr>
                <a:defRPr/>
              </a:pPr>
              <a:t>‹N›</a:t>
            </a:fld>
            <a:endParaRPr lang="it-IT"/>
          </a:p>
        </p:txBody>
      </p:sp>
    </p:spTree>
    <p:extLst>
      <p:ext uri="{BB962C8B-B14F-4D97-AF65-F5344CB8AC3E}">
        <p14:creationId xmlns:p14="http://schemas.microsoft.com/office/powerpoint/2010/main" val="3110668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978D7DF-C616-4A26-A408-673BE19E2F0D}" type="datetimeFigureOut">
              <a:rPr lang="it-IT"/>
              <a:pPr>
                <a:defRPr/>
              </a:pPr>
              <a:t>07/09/2016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67739D5-F69A-4D0D-8DB9-0EAB18240789}"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image" Target="../media/image22.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9.wmf"/><Relationship Id="rId11" Type="http://schemas.openxmlformats.org/officeDocument/2006/relationships/image" Target="../media/image21.wmf"/><Relationship Id="rId5" Type="http://schemas.openxmlformats.org/officeDocument/2006/relationships/oleObject" Target="../embeddings/oleObject13.bin"/><Relationship Id="rId15" Type="http://schemas.openxmlformats.org/officeDocument/2006/relationships/image" Target="../media/image25.emf"/><Relationship Id="rId10" Type="http://schemas.openxmlformats.org/officeDocument/2006/relationships/oleObject" Target="../embeddings/oleObject15.bin"/><Relationship Id="rId4" Type="http://schemas.openxmlformats.org/officeDocument/2006/relationships/image" Target="../media/image18.wmf"/><Relationship Id="rId9" Type="http://schemas.openxmlformats.org/officeDocument/2006/relationships/image" Target="../media/image23.emf"/><Relationship Id="rId14" Type="http://schemas.openxmlformats.org/officeDocument/2006/relationships/image" Target="../media/image24.emf"/></Relationships>
</file>

<file path=ppt/slides/_rels/slide100.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36.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35.emf"/><Relationship Id="rId5" Type="http://schemas.openxmlformats.org/officeDocument/2006/relationships/image" Target="../media/image234.emf"/><Relationship Id="rId4" Type="http://schemas.openxmlformats.org/officeDocument/2006/relationships/image" Target="../media/image230.emf"/></Relationships>
</file>

<file path=ppt/slides/_rels/slide101.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40.jpeg"/><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39.jpeg"/><Relationship Id="rId5" Type="http://schemas.openxmlformats.org/officeDocument/2006/relationships/image" Target="../media/image238.png"/><Relationship Id="rId4" Type="http://schemas.openxmlformats.org/officeDocument/2006/relationships/image" Target="../media/image237.jpeg"/></Relationships>
</file>

<file path=ppt/slides/_rels/slide102.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41.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112.emf"/><Relationship Id="rId5" Type="http://schemas.openxmlformats.org/officeDocument/2006/relationships/image" Target="../media/image111.emf"/><Relationship Id="rId4" Type="http://schemas.openxmlformats.org/officeDocument/2006/relationships/image" Target="../media/image110.emf"/></Relationships>
</file>

<file path=ppt/slides/_rels/slide103.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45.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44.emf"/><Relationship Id="rId5" Type="http://schemas.openxmlformats.org/officeDocument/2006/relationships/image" Target="../media/image243.emf"/><Relationship Id="rId4" Type="http://schemas.openxmlformats.org/officeDocument/2006/relationships/image" Target="../media/image242.emf"/></Relationships>
</file>

<file path=ppt/slides/_rels/slide104.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46.jpeg"/><Relationship Id="rId1" Type="http://schemas.openxmlformats.org/officeDocument/2006/relationships/slideLayout" Target="../slideLayouts/slideLayout1.xml"/><Relationship Id="rId4" Type="http://schemas.openxmlformats.org/officeDocument/2006/relationships/image" Target="../media/image225.png"/></Relationships>
</file>

<file path=ppt/slides/_rels/slide105.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4.png"/><Relationship Id="rId1" Type="http://schemas.openxmlformats.org/officeDocument/2006/relationships/slideLayout" Target="../slideLayouts/slideLayout1.xml"/><Relationship Id="rId4" Type="http://schemas.openxmlformats.org/officeDocument/2006/relationships/image" Target="../media/image109.emf"/></Relationships>
</file>

<file path=ppt/slides/_rels/slide106.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50.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49.emf"/><Relationship Id="rId5" Type="http://schemas.openxmlformats.org/officeDocument/2006/relationships/image" Target="../media/image248.emf"/><Relationship Id="rId4" Type="http://schemas.openxmlformats.org/officeDocument/2006/relationships/image" Target="../media/image247.emf"/></Relationships>
</file>

<file path=ppt/slides/_rels/slide107.xml.rels><?xml version="1.0" encoding="UTF-8" standalone="yes"?>
<Relationships xmlns="http://schemas.openxmlformats.org/package/2006/relationships"><Relationship Id="rId3" Type="http://schemas.openxmlformats.org/officeDocument/2006/relationships/image" Target="../media/image224.png"/><Relationship Id="rId7" Type="http://schemas.openxmlformats.org/officeDocument/2006/relationships/image" Target="../media/image254.jpeg"/><Relationship Id="rId2" Type="http://schemas.openxmlformats.org/officeDocument/2006/relationships/image" Target="../media/image251.jpeg"/><Relationship Id="rId1" Type="http://schemas.openxmlformats.org/officeDocument/2006/relationships/slideLayout" Target="../slideLayouts/slideLayout1.xml"/><Relationship Id="rId6" Type="http://schemas.openxmlformats.org/officeDocument/2006/relationships/image" Target="../media/image253.jpeg"/><Relationship Id="rId5" Type="http://schemas.openxmlformats.org/officeDocument/2006/relationships/image" Target="../media/image252.jpeg"/><Relationship Id="rId4" Type="http://schemas.openxmlformats.org/officeDocument/2006/relationships/image" Target="../media/image225.png"/></Relationships>
</file>

<file path=ppt/slides/_rels/slide108.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4.png"/><Relationship Id="rId1" Type="http://schemas.openxmlformats.org/officeDocument/2006/relationships/slideLayout" Target="../slideLayouts/slideLayout1.xml"/><Relationship Id="rId4" Type="http://schemas.openxmlformats.org/officeDocument/2006/relationships/image" Target="../media/image255.emf"/></Relationships>
</file>

<file path=ppt/slides/_rels/slide109.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58.jpeg"/><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57.jpeg"/><Relationship Id="rId5" Type="http://schemas.openxmlformats.org/officeDocument/2006/relationships/image" Target="../media/image256.jpeg"/><Relationship Id="rId4" Type="http://schemas.openxmlformats.org/officeDocument/2006/relationships/image" Target="../media/image237.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28.emf"/><Relationship Id="rId7" Type="http://schemas.openxmlformats.org/officeDocument/2006/relationships/image" Target="../media/image30.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6.wmf"/><Relationship Id="rId5" Type="http://schemas.openxmlformats.org/officeDocument/2006/relationships/oleObject" Target="../embeddings/oleObject17.bin"/><Relationship Id="rId4" Type="http://schemas.openxmlformats.org/officeDocument/2006/relationships/image" Target="../media/image29.emf"/><Relationship Id="rId9" Type="http://schemas.openxmlformats.org/officeDocument/2006/relationships/image" Target="../media/image27.wmf"/></Relationships>
</file>

<file path=ppt/slides/_rels/slide110.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59.emf"/><Relationship Id="rId1" Type="http://schemas.openxmlformats.org/officeDocument/2006/relationships/slideLayout" Target="../slideLayouts/slideLayout1.xml"/><Relationship Id="rId4" Type="http://schemas.openxmlformats.org/officeDocument/2006/relationships/image" Target="../media/image225.png"/></Relationships>
</file>

<file path=ppt/slides/_rels/slide111.xml.rels><?xml version="1.0" encoding="UTF-8" standalone="yes"?>
<Relationships xmlns="http://schemas.openxmlformats.org/package/2006/relationships"><Relationship Id="rId8" Type="http://schemas.openxmlformats.org/officeDocument/2006/relationships/image" Target="../media/image264.emf"/><Relationship Id="rId3" Type="http://schemas.openxmlformats.org/officeDocument/2006/relationships/image" Target="../media/image225.png"/><Relationship Id="rId7" Type="http://schemas.openxmlformats.org/officeDocument/2006/relationships/image" Target="../media/image263.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62.emf"/><Relationship Id="rId5" Type="http://schemas.openxmlformats.org/officeDocument/2006/relationships/image" Target="../media/image261.emf"/><Relationship Id="rId4" Type="http://schemas.openxmlformats.org/officeDocument/2006/relationships/image" Target="../media/image260.emf"/></Relationships>
</file>

<file path=ppt/slides/_rels/slide112.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65.jpeg"/><Relationship Id="rId1" Type="http://schemas.openxmlformats.org/officeDocument/2006/relationships/slideLayout" Target="../slideLayouts/slideLayout1.xml"/><Relationship Id="rId4" Type="http://schemas.openxmlformats.org/officeDocument/2006/relationships/image" Target="../media/image225.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31.wmf"/><Relationship Id="rId4" Type="http://schemas.openxmlformats.org/officeDocument/2006/relationships/oleObject" Target="../embeddings/oleObject19.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image" Target="../media/image33.wmf"/></Relationships>
</file>

<file path=ppt/slides/_rels/slide14.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35.emf"/><Relationship Id="rId5" Type="http://schemas.openxmlformats.org/officeDocument/2006/relationships/oleObject" Target="../embeddings/oleObject22.bin"/><Relationship Id="rId10" Type="http://schemas.openxmlformats.org/officeDocument/2006/relationships/image" Target="../media/image37.wmf"/><Relationship Id="rId4" Type="http://schemas.openxmlformats.org/officeDocument/2006/relationships/image" Target="../media/image34.wmf"/><Relationship Id="rId9" Type="http://schemas.openxmlformats.org/officeDocument/2006/relationships/oleObject" Target="../embeddings/oleObject24.bin"/></Relationships>
</file>

<file path=ppt/slides/_rels/slide15.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42.wmf"/><Relationship Id="rId2" Type="http://schemas.openxmlformats.org/officeDocument/2006/relationships/slideLayout" Target="../slideLayouts/slideLayout12.xml"/><Relationship Id="rId16" Type="http://schemas.openxmlformats.org/officeDocument/2006/relationships/image" Target="../media/image44.emf"/><Relationship Id="rId1" Type="http://schemas.openxmlformats.org/officeDocument/2006/relationships/vmlDrawing" Target="../drawings/vmlDrawing9.vml"/><Relationship Id="rId6" Type="http://schemas.openxmlformats.org/officeDocument/2006/relationships/image" Target="../media/image39.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41.wmf"/><Relationship Id="rId4" Type="http://schemas.openxmlformats.org/officeDocument/2006/relationships/image" Target="../media/image38.wmf"/><Relationship Id="rId9" Type="http://schemas.openxmlformats.org/officeDocument/2006/relationships/oleObject" Target="../embeddings/oleObject28.bin"/><Relationship Id="rId14" Type="http://schemas.openxmlformats.org/officeDocument/2006/relationships/image" Target="../media/image4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7.emf"/><Relationship Id="rId7" Type="http://schemas.openxmlformats.org/officeDocument/2006/relationships/image" Target="../media/image46.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33.bin"/><Relationship Id="rId5" Type="http://schemas.openxmlformats.org/officeDocument/2006/relationships/image" Target="../media/image45.wmf"/><Relationship Id="rId4" Type="http://schemas.openxmlformats.org/officeDocument/2006/relationships/oleObject" Target="../embeddings/oleObject32.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www.crisbasilicata.it/admin/allegatidocumenti/upload/LG_Vuln-Basilicata_finale213482038764.pdf"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image" Target="../media/image50.wmf"/><Relationship Id="rId5" Type="http://schemas.openxmlformats.org/officeDocument/2006/relationships/oleObject" Target="../embeddings/oleObject35.bin"/><Relationship Id="rId4" Type="http://schemas.openxmlformats.org/officeDocument/2006/relationships/image" Target="../media/image49.wmf"/></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54.wmf"/><Relationship Id="rId5" Type="http://schemas.openxmlformats.org/officeDocument/2006/relationships/oleObject" Target="../embeddings/oleObject37.bin"/><Relationship Id="rId4" Type="http://schemas.openxmlformats.org/officeDocument/2006/relationships/image" Target="../media/image53.wmf"/></Relationships>
</file>

<file path=ppt/slides/_rels/slide31.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55.wmf"/><Relationship Id="rId4" Type="http://schemas.openxmlformats.org/officeDocument/2006/relationships/oleObject" Target="../embeddings/oleObject38.bin"/></Relationships>
</file>

<file path=ppt/slides/_rels/slide32.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image" Target="../media/image58.wmf"/><Relationship Id="rId5" Type="http://schemas.openxmlformats.org/officeDocument/2006/relationships/oleObject" Target="../embeddings/oleObject40.bin"/><Relationship Id="rId4" Type="http://schemas.openxmlformats.org/officeDocument/2006/relationships/image" Target="../media/image57.wmf"/></Relationships>
</file>

<file path=ppt/slides/_rels/slide33.xml.rels><?xml version="1.0" encoding="UTF-8" standalone="yes"?>
<Relationships xmlns="http://schemas.openxmlformats.org/package/2006/relationships"><Relationship Id="rId3" Type="http://schemas.openxmlformats.org/officeDocument/2006/relationships/image" Target="../media/image61.emf"/><Relationship Id="rId7" Type="http://schemas.openxmlformats.org/officeDocument/2006/relationships/image" Target="../media/image60.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42.bin"/><Relationship Id="rId5" Type="http://schemas.openxmlformats.org/officeDocument/2006/relationships/image" Target="../media/image63.emf"/><Relationship Id="rId4" Type="http://schemas.openxmlformats.org/officeDocument/2006/relationships/image" Target="../media/image62.emf"/></Relationships>
</file>

<file path=ppt/slides/_rels/slide34.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66.wmf"/><Relationship Id="rId5" Type="http://schemas.openxmlformats.org/officeDocument/2006/relationships/oleObject" Target="../embeddings/oleObject44.bin"/><Relationship Id="rId4" Type="http://schemas.openxmlformats.org/officeDocument/2006/relationships/image" Target="../media/image65.wmf"/></Relationships>
</file>

<file path=ppt/slides/_rels/slide36.x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13.xml"/><Relationship Id="rId1" Type="http://schemas.openxmlformats.org/officeDocument/2006/relationships/vmlDrawing" Target="../drawings/vmlDrawing17.vml"/><Relationship Id="rId6" Type="http://schemas.openxmlformats.org/officeDocument/2006/relationships/image" Target="../media/image68.wmf"/><Relationship Id="rId5" Type="http://schemas.openxmlformats.org/officeDocument/2006/relationships/oleObject" Target="../embeddings/oleObject46.bin"/><Relationship Id="rId10" Type="http://schemas.openxmlformats.org/officeDocument/2006/relationships/image" Target="../media/image70.wmf"/><Relationship Id="rId4" Type="http://schemas.openxmlformats.org/officeDocument/2006/relationships/image" Target="../media/image67.wmf"/><Relationship Id="rId9" Type="http://schemas.openxmlformats.org/officeDocument/2006/relationships/oleObject" Target="../embeddings/oleObject48.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72.emf"/><Relationship Id="rId4" Type="http://schemas.openxmlformats.org/officeDocument/2006/relationships/image" Target="../media/image71.wmf"/></Relationships>
</file>

<file path=ppt/slides/_rels/slide38.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1.xml"/><Relationship Id="rId5" Type="http://schemas.openxmlformats.org/officeDocument/2006/relationships/image" Target="../media/image80.jpeg"/><Relationship Id="rId4" Type="http://schemas.openxmlformats.org/officeDocument/2006/relationships/image" Target="../media/image79.jpeg"/></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image" Target="../media/image79.jpeg"/><Relationship Id="rId7" Type="http://schemas.openxmlformats.org/officeDocument/2006/relationships/image" Target="../media/image81.wm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50.bin"/><Relationship Id="rId11" Type="http://schemas.openxmlformats.org/officeDocument/2006/relationships/image" Target="../media/image83.wmf"/><Relationship Id="rId5" Type="http://schemas.openxmlformats.org/officeDocument/2006/relationships/image" Target="../media/image85.png"/><Relationship Id="rId10" Type="http://schemas.openxmlformats.org/officeDocument/2006/relationships/oleObject" Target="../embeddings/oleObject52.bin"/><Relationship Id="rId4" Type="http://schemas.openxmlformats.org/officeDocument/2006/relationships/image" Target="../media/image84.png"/><Relationship Id="rId9" Type="http://schemas.openxmlformats.org/officeDocument/2006/relationships/image" Target="../media/image82.wmf"/></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oleObject" Target="../embeddings/oleObject53.bin"/><Relationship Id="rId7" Type="http://schemas.openxmlformats.org/officeDocument/2006/relationships/image" Target="../media/image77.jpeg"/><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image" Target="../media/image83.wmf"/><Relationship Id="rId5" Type="http://schemas.openxmlformats.org/officeDocument/2006/relationships/oleObject" Target="../embeddings/oleObject54.bin"/><Relationship Id="rId4" Type="http://schemas.openxmlformats.org/officeDocument/2006/relationships/image" Target="../media/image86.wmf"/><Relationship Id="rId9" Type="http://schemas.openxmlformats.org/officeDocument/2006/relationships/image" Target="../media/image87.wmf"/></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0.jpeg"/><Relationship Id="rId1" Type="http://schemas.openxmlformats.org/officeDocument/2006/relationships/slideLayout" Target="../slideLayouts/slideLayout1.xml"/><Relationship Id="rId4" Type="http://schemas.openxmlformats.org/officeDocument/2006/relationships/image" Target="../media/image89.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image" Target="../media/image95.png"/><Relationship Id="rId7" Type="http://schemas.openxmlformats.org/officeDocument/2006/relationships/image" Target="../media/image93.wmf"/><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oleObject" Target="../embeddings/oleObject56.bin"/><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94.wmf"/></Relationships>
</file>

<file path=ppt/slides/_rels/slide5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00.png"/><Relationship Id="rId7" Type="http://schemas.openxmlformats.org/officeDocument/2006/relationships/image" Target="../media/image99.wmf"/><Relationship Id="rId12" Type="http://schemas.openxmlformats.org/officeDocument/2006/relationships/image" Target="../media/image40.wmf"/><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oleObject" Target="../embeddings/oleObject59.bin"/><Relationship Id="rId11" Type="http://schemas.openxmlformats.org/officeDocument/2006/relationships/oleObject" Target="../embeddings/oleObject61.bin"/><Relationship Id="rId5" Type="http://schemas.openxmlformats.org/officeDocument/2006/relationships/image" Target="../media/image98.wmf"/><Relationship Id="rId10" Type="http://schemas.openxmlformats.org/officeDocument/2006/relationships/image" Target="../media/image38.wmf"/><Relationship Id="rId4" Type="http://schemas.openxmlformats.org/officeDocument/2006/relationships/oleObject" Target="../embeddings/oleObject58.bin"/><Relationship Id="rId9" Type="http://schemas.openxmlformats.org/officeDocument/2006/relationships/oleObject" Target="../embeddings/oleObject60.bin"/></Relationships>
</file>

<file path=ppt/slides/_rels/slide56.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3.png"/><Relationship Id="rId7" Type="http://schemas.openxmlformats.org/officeDocument/2006/relationships/slide" Target="slide31.xml"/><Relationship Id="rId2" Type="http://schemas.openxmlformats.org/officeDocument/2006/relationships/image" Target="../media/image102.png"/><Relationship Id="rId1" Type="http://schemas.openxmlformats.org/officeDocument/2006/relationships/slideLayout" Target="../slideLayouts/slideLayout1.xml"/><Relationship Id="rId6" Type="http://schemas.openxmlformats.org/officeDocument/2006/relationships/image" Target="../media/image106.png"/><Relationship Id="rId5" Type="http://schemas.openxmlformats.org/officeDocument/2006/relationships/image" Target="../media/image105.png"/><Relationship Id="rId10" Type="http://schemas.openxmlformats.org/officeDocument/2006/relationships/image" Target="../media/image109.emf"/><Relationship Id="rId4" Type="http://schemas.openxmlformats.org/officeDocument/2006/relationships/image" Target="../media/image104.png"/><Relationship Id="rId9" Type="http://schemas.openxmlformats.org/officeDocument/2006/relationships/image" Target="../media/image108.png"/></Relationships>
</file>

<file path=ppt/slides/_rels/slide57.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image" Target="../media/image110.emf"/><Relationship Id="rId1" Type="http://schemas.openxmlformats.org/officeDocument/2006/relationships/slideLayout" Target="../slideLayouts/slideLayout1.xml"/><Relationship Id="rId4" Type="http://schemas.openxmlformats.org/officeDocument/2006/relationships/image" Target="../media/image112.emf"/></Relationships>
</file>

<file path=ppt/slides/_rels/slide58.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image" Target="../media/image117.wmf"/><Relationship Id="rId17" Type="http://schemas.openxmlformats.org/officeDocument/2006/relationships/image" Target="../media/image119.wmf"/><Relationship Id="rId2" Type="http://schemas.openxmlformats.org/officeDocument/2006/relationships/slideLayout" Target="../slideLayouts/slideLayout2.xml"/><Relationship Id="rId16" Type="http://schemas.openxmlformats.org/officeDocument/2006/relationships/oleObject" Target="../embeddings/oleObject68.bin"/><Relationship Id="rId1" Type="http://schemas.openxmlformats.org/officeDocument/2006/relationships/vmlDrawing" Target="../drawings/vmlDrawing23.vml"/><Relationship Id="rId6" Type="http://schemas.openxmlformats.org/officeDocument/2006/relationships/image" Target="../media/image114.wmf"/><Relationship Id="rId11" Type="http://schemas.openxmlformats.org/officeDocument/2006/relationships/oleObject" Target="../embeddings/oleObject66.bin"/><Relationship Id="rId5" Type="http://schemas.openxmlformats.org/officeDocument/2006/relationships/oleObject" Target="../embeddings/oleObject63.bin"/><Relationship Id="rId15" Type="http://schemas.openxmlformats.org/officeDocument/2006/relationships/image" Target="../media/image120.wmf"/><Relationship Id="rId10" Type="http://schemas.openxmlformats.org/officeDocument/2006/relationships/image" Target="../media/image116.wmf"/><Relationship Id="rId4" Type="http://schemas.openxmlformats.org/officeDocument/2006/relationships/image" Target="../media/image113.wmf"/><Relationship Id="rId9" Type="http://schemas.openxmlformats.org/officeDocument/2006/relationships/oleObject" Target="../embeddings/oleObject65.bin"/><Relationship Id="rId14" Type="http://schemas.openxmlformats.org/officeDocument/2006/relationships/image" Target="../media/image118.wmf"/></Relationships>
</file>

<file path=ppt/slides/_rels/slide59.xml.rels><?xml version="1.0" encoding="UTF-8" standalone="yes"?>
<Relationships xmlns="http://schemas.openxmlformats.org/package/2006/relationships"><Relationship Id="rId8" Type="http://schemas.openxmlformats.org/officeDocument/2006/relationships/image" Target="../media/image92.emf"/><Relationship Id="rId3" Type="http://schemas.openxmlformats.org/officeDocument/2006/relationships/image" Target="../media/image122.emf"/><Relationship Id="rId7" Type="http://schemas.openxmlformats.org/officeDocument/2006/relationships/image" Target="../media/image121.wmf"/><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oleObject" Target="../embeddings/oleObject69.bin"/><Relationship Id="rId5" Type="http://schemas.openxmlformats.org/officeDocument/2006/relationships/image" Target="../media/image124.emf"/><Relationship Id="rId4" Type="http://schemas.openxmlformats.org/officeDocument/2006/relationships/image" Target="../media/image123.emf"/></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1.xml"/><Relationship Id="rId1" Type="http://schemas.openxmlformats.org/officeDocument/2006/relationships/vmlDrawing" Target="../drawings/vmlDrawing25.vml"/><Relationship Id="rId6" Type="http://schemas.openxmlformats.org/officeDocument/2006/relationships/image" Target="../media/image127.emf"/><Relationship Id="rId5" Type="http://schemas.openxmlformats.org/officeDocument/2006/relationships/image" Target="../media/image126.emf"/><Relationship Id="rId4" Type="http://schemas.openxmlformats.org/officeDocument/2006/relationships/image" Target="../media/image125.wmf"/></Relationships>
</file>

<file path=ppt/slides/_rels/slide61.xml.rels><?xml version="1.0" encoding="UTF-8" standalone="yes"?>
<Relationships xmlns="http://schemas.openxmlformats.org/package/2006/relationships"><Relationship Id="rId8" Type="http://schemas.openxmlformats.org/officeDocument/2006/relationships/image" Target="../media/image134.emf"/><Relationship Id="rId3" Type="http://schemas.openxmlformats.org/officeDocument/2006/relationships/image" Target="../media/image129.emf"/><Relationship Id="rId7" Type="http://schemas.openxmlformats.org/officeDocument/2006/relationships/image" Target="../media/image133.emf"/><Relationship Id="rId2" Type="http://schemas.openxmlformats.org/officeDocument/2006/relationships/image" Target="../media/image128.emf"/><Relationship Id="rId1" Type="http://schemas.openxmlformats.org/officeDocument/2006/relationships/slideLayout" Target="../slideLayouts/slideLayout1.xml"/><Relationship Id="rId6" Type="http://schemas.openxmlformats.org/officeDocument/2006/relationships/image" Target="../media/image132.emf"/><Relationship Id="rId5" Type="http://schemas.openxmlformats.org/officeDocument/2006/relationships/image" Target="../media/image131.emf"/><Relationship Id="rId4" Type="http://schemas.openxmlformats.org/officeDocument/2006/relationships/image" Target="../media/image130.emf"/></Relationships>
</file>

<file path=ppt/slides/_rels/slide62.xml.rels><?xml version="1.0" encoding="UTF-8" standalone="yes"?>
<Relationships xmlns="http://schemas.openxmlformats.org/package/2006/relationships"><Relationship Id="rId8" Type="http://schemas.openxmlformats.org/officeDocument/2006/relationships/image" Target="../media/image137.wmf"/><Relationship Id="rId3" Type="http://schemas.openxmlformats.org/officeDocument/2006/relationships/oleObject" Target="../embeddings/oleObject71.bin"/><Relationship Id="rId7" Type="http://schemas.openxmlformats.org/officeDocument/2006/relationships/oleObject" Target="../embeddings/oleObject73.bin"/><Relationship Id="rId2" Type="http://schemas.openxmlformats.org/officeDocument/2006/relationships/slideLayout" Target="../slideLayouts/slideLayout1.xml"/><Relationship Id="rId1" Type="http://schemas.openxmlformats.org/officeDocument/2006/relationships/vmlDrawing" Target="../drawings/vmlDrawing26.vml"/><Relationship Id="rId6" Type="http://schemas.openxmlformats.org/officeDocument/2006/relationships/image" Target="../media/image136.wmf"/><Relationship Id="rId5" Type="http://schemas.openxmlformats.org/officeDocument/2006/relationships/oleObject" Target="../embeddings/oleObject72.bin"/><Relationship Id="rId4" Type="http://schemas.openxmlformats.org/officeDocument/2006/relationships/image" Target="../media/image135.wmf"/></Relationships>
</file>

<file path=ppt/slides/_rels/slide63.xml.rels><?xml version="1.0" encoding="UTF-8" standalone="yes"?>
<Relationships xmlns="http://schemas.openxmlformats.org/package/2006/relationships"><Relationship Id="rId8" Type="http://schemas.openxmlformats.org/officeDocument/2006/relationships/image" Target="../media/image140.wmf"/><Relationship Id="rId13" Type="http://schemas.openxmlformats.org/officeDocument/2006/relationships/oleObject" Target="../embeddings/oleObject79.bin"/><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142.wmf"/><Relationship Id="rId2" Type="http://schemas.openxmlformats.org/officeDocument/2006/relationships/slideLayout" Target="../slideLayouts/slideLayout1.xml"/><Relationship Id="rId16" Type="http://schemas.openxmlformats.org/officeDocument/2006/relationships/image" Target="../media/image144.wmf"/><Relationship Id="rId1" Type="http://schemas.openxmlformats.org/officeDocument/2006/relationships/vmlDrawing" Target="../drawings/vmlDrawing27.vml"/><Relationship Id="rId6" Type="http://schemas.openxmlformats.org/officeDocument/2006/relationships/image" Target="../media/image139.wmf"/><Relationship Id="rId11" Type="http://schemas.openxmlformats.org/officeDocument/2006/relationships/oleObject" Target="../embeddings/oleObject78.bin"/><Relationship Id="rId5" Type="http://schemas.openxmlformats.org/officeDocument/2006/relationships/oleObject" Target="../embeddings/oleObject75.bin"/><Relationship Id="rId15" Type="http://schemas.openxmlformats.org/officeDocument/2006/relationships/oleObject" Target="../embeddings/oleObject80.bin"/><Relationship Id="rId10" Type="http://schemas.openxmlformats.org/officeDocument/2006/relationships/image" Target="../media/image141.wmf"/><Relationship Id="rId4" Type="http://schemas.openxmlformats.org/officeDocument/2006/relationships/image" Target="../media/image138.wmf"/><Relationship Id="rId9" Type="http://schemas.openxmlformats.org/officeDocument/2006/relationships/oleObject" Target="../embeddings/oleObject77.bin"/><Relationship Id="rId14" Type="http://schemas.openxmlformats.org/officeDocument/2006/relationships/image" Target="../media/image143.wmf"/></Relationships>
</file>

<file path=ppt/slides/_rels/slide64.xml.rels><?xml version="1.0" encoding="UTF-8" standalone="yes"?>
<Relationships xmlns="http://schemas.openxmlformats.org/package/2006/relationships"><Relationship Id="rId3" Type="http://schemas.openxmlformats.org/officeDocument/2006/relationships/image" Target="../media/image146.wmf"/><Relationship Id="rId2" Type="http://schemas.openxmlformats.org/officeDocument/2006/relationships/image" Target="../media/image145.em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wmf"/><Relationship Id="rId1" Type="http://schemas.openxmlformats.org/officeDocument/2006/relationships/slideLayout" Target="../slideLayouts/slideLayout1.xml"/><Relationship Id="rId5" Type="http://schemas.openxmlformats.org/officeDocument/2006/relationships/image" Target="../media/image146.wmf"/><Relationship Id="rId4" Type="http://schemas.openxmlformats.org/officeDocument/2006/relationships/image" Target="../media/image149.emf"/></Relationships>
</file>

<file path=ppt/slides/_rels/slide66.xml.rels><?xml version="1.0" encoding="UTF-8" standalone="yes"?>
<Relationships xmlns="http://schemas.openxmlformats.org/package/2006/relationships"><Relationship Id="rId8" Type="http://schemas.openxmlformats.org/officeDocument/2006/relationships/image" Target="../media/image154.emf"/><Relationship Id="rId3" Type="http://schemas.openxmlformats.org/officeDocument/2006/relationships/oleObject" Target="../embeddings/oleObject81.bin"/><Relationship Id="rId7" Type="http://schemas.openxmlformats.org/officeDocument/2006/relationships/image" Target="../media/image151.wmf"/><Relationship Id="rId2" Type="http://schemas.openxmlformats.org/officeDocument/2006/relationships/slideLayout" Target="../slideLayouts/slideLayout1.xml"/><Relationship Id="rId1" Type="http://schemas.openxmlformats.org/officeDocument/2006/relationships/vmlDrawing" Target="../drawings/vmlDrawing28.vml"/><Relationship Id="rId6" Type="http://schemas.openxmlformats.org/officeDocument/2006/relationships/oleObject" Target="../embeddings/oleObject82.bin"/><Relationship Id="rId5" Type="http://schemas.openxmlformats.org/officeDocument/2006/relationships/image" Target="../media/image153.emf"/><Relationship Id="rId10" Type="http://schemas.openxmlformats.org/officeDocument/2006/relationships/image" Target="../media/image152.wmf"/><Relationship Id="rId4" Type="http://schemas.openxmlformats.org/officeDocument/2006/relationships/image" Target="../media/image150.wmf"/><Relationship Id="rId9" Type="http://schemas.openxmlformats.org/officeDocument/2006/relationships/oleObject" Target="../embeddings/oleObject83.bin"/></Relationships>
</file>

<file path=ppt/slides/_rels/slide67.xml.rels><?xml version="1.0" encoding="UTF-8" standalone="yes"?>
<Relationships xmlns="http://schemas.openxmlformats.org/package/2006/relationships"><Relationship Id="rId8" Type="http://schemas.openxmlformats.org/officeDocument/2006/relationships/image" Target="../media/image155.wmf"/><Relationship Id="rId3" Type="http://schemas.openxmlformats.org/officeDocument/2006/relationships/image" Target="../media/image156.emf"/><Relationship Id="rId7" Type="http://schemas.openxmlformats.org/officeDocument/2006/relationships/oleObject" Target="../embeddings/oleObject84.bin"/><Relationship Id="rId2" Type="http://schemas.openxmlformats.org/officeDocument/2006/relationships/slideLayout" Target="../slideLayouts/slideLayout1.xml"/><Relationship Id="rId1" Type="http://schemas.openxmlformats.org/officeDocument/2006/relationships/vmlDrawing" Target="../drawings/vmlDrawing29.vml"/><Relationship Id="rId6" Type="http://schemas.openxmlformats.org/officeDocument/2006/relationships/image" Target="../media/image159.emf"/><Relationship Id="rId5" Type="http://schemas.openxmlformats.org/officeDocument/2006/relationships/image" Target="../media/image158.emf"/><Relationship Id="rId4" Type="http://schemas.openxmlformats.org/officeDocument/2006/relationships/image" Target="../media/image157.png"/></Relationships>
</file>

<file path=ppt/slides/_rels/slide68.xml.rels><?xml version="1.0" encoding="UTF-8" standalone="yes"?>
<Relationships xmlns="http://schemas.openxmlformats.org/package/2006/relationships"><Relationship Id="rId8" Type="http://schemas.openxmlformats.org/officeDocument/2006/relationships/image" Target="../media/image163.emf"/><Relationship Id="rId3" Type="http://schemas.openxmlformats.org/officeDocument/2006/relationships/oleObject" Target="../embeddings/oleObject85.bin"/><Relationship Id="rId7" Type="http://schemas.openxmlformats.org/officeDocument/2006/relationships/image" Target="../media/image161.wmf"/><Relationship Id="rId2" Type="http://schemas.openxmlformats.org/officeDocument/2006/relationships/slideLayout" Target="../slideLayouts/slideLayout1.xml"/><Relationship Id="rId1" Type="http://schemas.openxmlformats.org/officeDocument/2006/relationships/vmlDrawing" Target="../drawings/vmlDrawing30.vml"/><Relationship Id="rId6" Type="http://schemas.openxmlformats.org/officeDocument/2006/relationships/oleObject" Target="../embeddings/oleObject86.bin"/><Relationship Id="rId5" Type="http://schemas.openxmlformats.org/officeDocument/2006/relationships/image" Target="../media/image162.emf"/><Relationship Id="rId4" Type="http://schemas.openxmlformats.org/officeDocument/2006/relationships/image" Target="../media/image160.w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3.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5.bin"/></Relationships>
</file>

<file path=ppt/slides/_rels/slide70.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slideLayout" Target="../slideLayouts/slideLayout7.xml"/><Relationship Id="rId4" Type="http://schemas.openxmlformats.org/officeDocument/2006/relationships/image" Target="../media/image171.jpeg"/></Relationships>
</file>

<file path=ppt/slides/_rels/slide74.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2.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7.xml"/><Relationship Id="rId4" Type="http://schemas.openxmlformats.org/officeDocument/2006/relationships/image" Target="../media/image175.jpeg"/></Relationships>
</file>

<file path=ppt/slides/_rels/slide76.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7.xml"/><Relationship Id="rId4" Type="http://schemas.openxmlformats.org/officeDocument/2006/relationships/image" Target="../media/image178.jpeg"/></Relationships>
</file>

<file path=ppt/slides/_rels/slide77.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13.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0.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9.bin"/><Relationship Id="rId14" Type="http://schemas.openxmlformats.org/officeDocument/2006/relationships/image" Target="../media/image14.wmf"/></Relationships>
</file>

<file path=ppt/slides/_rels/slide80.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84.e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8" Type="http://schemas.openxmlformats.org/officeDocument/2006/relationships/oleObject" Target="../embeddings/oleObject88.bin"/><Relationship Id="rId3" Type="http://schemas.openxmlformats.org/officeDocument/2006/relationships/notesSlide" Target="../notesSlides/notesSlide1.xml"/><Relationship Id="rId7" Type="http://schemas.openxmlformats.org/officeDocument/2006/relationships/image" Target="../media/image189.png"/><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185.wmf"/><Relationship Id="rId11" Type="http://schemas.openxmlformats.org/officeDocument/2006/relationships/image" Target="../media/image187.wmf"/><Relationship Id="rId5" Type="http://schemas.openxmlformats.org/officeDocument/2006/relationships/oleObject" Target="../embeddings/oleObject87.bin"/><Relationship Id="rId10" Type="http://schemas.openxmlformats.org/officeDocument/2006/relationships/oleObject" Target="../embeddings/oleObject89.bin"/><Relationship Id="rId4" Type="http://schemas.openxmlformats.org/officeDocument/2006/relationships/image" Target="../media/image188.emf"/><Relationship Id="rId9" Type="http://schemas.openxmlformats.org/officeDocument/2006/relationships/image" Target="../media/image186.wmf"/></Relationships>
</file>

<file path=ppt/slides/_rels/slide83.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91.emf"/></Relationships>
</file>

<file path=ppt/slides/_rels/slide84.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91.emf"/></Relationships>
</file>

<file path=ppt/slides/_rels/slide8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91.emf"/></Relationships>
</file>

<file path=ppt/slides/_rels/slide86.xml.rels><?xml version="1.0" encoding="UTF-8" standalone="yes"?>
<Relationships xmlns="http://schemas.openxmlformats.org/package/2006/relationships"><Relationship Id="rId8" Type="http://schemas.openxmlformats.org/officeDocument/2006/relationships/image" Target="../media/image199.wmf"/><Relationship Id="rId3" Type="http://schemas.openxmlformats.org/officeDocument/2006/relationships/image" Target="../media/image194.emf"/><Relationship Id="rId7" Type="http://schemas.openxmlformats.org/officeDocument/2006/relationships/image" Target="../media/image198.png"/><Relationship Id="rId12" Type="http://schemas.openxmlformats.org/officeDocument/2006/relationships/image" Target="../media/image202.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97.png"/><Relationship Id="rId11" Type="http://schemas.openxmlformats.org/officeDocument/2006/relationships/image" Target="../media/image201.emf"/><Relationship Id="rId5" Type="http://schemas.openxmlformats.org/officeDocument/2006/relationships/image" Target="../media/image196.wmf"/><Relationship Id="rId10" Type="http://schemas.openxmlformats.org/officeDocument/2006/relationships/image" Target="../media/image200.emf"/><Relationship Id="rId4" Type="http://schemas.openxmlformats.org/officeDocument/2006/relationships/image" Target="../media/image195.wmf"/><Relationship Id="rId9" Type="http://schemas.openxmlformats.org/officeDocument/2006/relationships/image" Target="../media/image191.emf"/></Relationships>
</file>

<file path=ppt/slides/_rels/slide87.xml.rels><?xml version="1.0" encoding="UTF-8" standalone="yes"?>
<Relationships xmlns="http://schemas.openxmlformats.org/package/2006/relationships"><Relationship Id="rId3" Type="http://schemas.openxmlformats.org/officeDocument/2006/relationships/image" Target="../media/image203.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8" Type="http://schemas.openxmlformats.org/officeDocument/2006/relationships/oleObject" Target="../embeddings/oleObject92.bin"/><Relationship Id="rId3" Type="http://schemas.openxmlformats.org/officeDocument/2006/relationships/notesSlide" Target="../notesSlides/notesSlide7.xml"/><Relationship Id="rId7" Type="http://schemas.openxmlformats.org/officeDocument/2006/relationships/image" Target="../media/image205.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91.bin"/><Relationship Id="rId5" Type="http://schemas.openxmlformats.org/officeDocument/2006/relationships/image" Target="../media/image204.wmf"/><Relationship Id="rId10" Type="http://schemas.openxmlformats.org/officeDocument/2006/relationships/image" Target="../media/image207.emf"/><Relationship Id="rId4" Type="http://schemas.openxmlformats.org/officeDocument/2006/relationships/oleObject" Target="../embeddings/oleObject90.bin"/><Relationship Id="rId9" Type="http://schemas.openxmlformats.org/officeDocument/2006/relationships/image" Target="../media/image206.wmf"/></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09.emf"/><Relationship Id="rId5" Type="http://schemas.openxmlformats.org/officeDocument/2006/relationships/image" Target="../media/image208.wmf"/><Relationship Id="rId4" Type="http://schemas.openxmlformats.org/officeDocument/2006/relationships/oleObject" Target="../embeddings/oleObject93.bin"/></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1.xml"/><Relationship Id="rId4" Type="http://schemas.openxmlformats.org/officeDocument/2006/relationships/image" Target="../media/image17.emf"/></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211.emf"/><Relationship Id="rId5" Type="http://schemas.openxmlformats.org/officeDocument/2006/relationships/image" Target="../media/image210.wmf"/><Relationship Id="rId4" Type="http://schemas.openxmlformats.org/officeDocument/2006/relationships/oleObject" Target="../embeddings/oleObject94.bin"/></Relationships>
</file>

<file path=ppt/slides/_rels/slide91.xml.rels><?xml version="1.0" encoding="UTF-8" standalone="yes"?>
<Relationships xmlns="http://schemas.openxmlformats.org/package/2006/relationships"><Relationship Id="rId3" Type="http://schemas.openxmlformats.org/officeDocument/2006/relationships/image" Target="../media/image212.em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03.emf"/><Relationship Id="rId4" Type="http://schemas.openxmlformats.org/officeDocument/2006/relationships/image" Target="../media/image213.emf"/></Relationships>
</file>

<file path=ppt/slides/_rels/slide92.xml.rels><?xml version="1.0" encoding="UTF-8" standalone="yes"?>
<Relationships xmlns="http://schemas.openxmlformats.org/package/2006/relationships"><Relationship Id="rId3" Type="http://schemas.openxmlformats.org/officeDocument/2006/relationships/image" Target="../media/image214.e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5.emf"/></Relationships>
</file>

<file path=ppt/slides/_rels/slide93.xml.rels><?xml version="1.0" encoding="UTF-8" standalone="yes"?>
<Relationships xmlns="http://schemas.openxmlformats.org/package/2006/relationships"><Relationship Id="rId3" Type="http://schemas.openxmlformats.org/officeDocument/2006/relationships/image" Target="../media/image216.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19.emf"/><Relationship Id="rId5" Type="http://schemas.openxmlformats.org/officeDocument/2006/relationships/image" Target="../media/image218.emf"/><Relationship Id="rId4" Type="http://schemas.openxmlformats.org/officeDocument/2006/relationships/image" Target="../media/image217.emf"/></Relationships>
</file>

<file path=ppt/slides/_rels/slide94.xml.rels><?xml version="1.0" encoding="UTF-8" standalone="yes"?>
<Relationships xmlns="http://schemas.openxmlformats.org/package/2006/relationships"><Relationship Id="rId3" Type="http://schemas.openxmlformats.org/officeDocument/2006/relationships/image" Target="../media/image220.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1.emf"/></Relationships>
</file>

<file path=ppt/slides/_rels/slide95.xml.rels><?xml version="1.0" encoding="UTF-8" standalone="yes"?>
<Relationships xmlns="http://schemas.openxmlformats.org/package/2006/relationships"><Relationship Id="rId3" Type="http://schemas.openxmlformats.org/officeDocument/2006/relationships/image" Target="../media/image222.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23.emf"/></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4.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29.jpeg"/><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28.jpeg"/><Relationship Id="rId5" Type="http://schemas.openxmlformats.org/officeDocument/2006/relationships/image" Target="../media/image227.jpeg"/><Relationship Id="rId4" Type="http://schemas.openxmlformats.org/officeDocument/2006/relationships/image" Target="../media/image226.jpeg"/></Relationships>
</file>

<file path=ppt/slides/_rels/slide99.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233.emf"/><Relationship Id="rId2" Type="http://schemas.openxmlformats.org/officeDocument/2006/relationships/image" Target="../media/image224.png"/><Relationship Id="rId1" Type="http://schemas.openxmlformats.org/officeDocument/2006/relationships/slideLayout" Target="../slideLayouts/slideLayout1.xml"/><Relationship Id="rId6" Type="http://schemas.openxmlformats.org/officeDocument/2006/relationships/image" Target="../media/image232.emf"/><Relationship Id="rId5" Type="http://schemas.openxmlformats.org/officeDocument/2006/relationships/image" Target="../media/image231.emf"/><Relationship Id="rId4" Type="http://schemas.openxmlformats.org/officeDocument/2006/relationships/image" Target="../media/image2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a:spLocks noChangeArrowheads="1"/>
          </p:cNvSpPr>
          <p:nvPr/>
        </p:nvSpPr>
        <p:spPr bwMode="auto">
          <a:xfrm>
            <a:off x="781050" y="4997494"/>
            <a:ext cx="7391400" cy="1815882"/>
          </a:xfrm>
          <a:prstGeom prst="rect">
            <a:avLst/>
          </a:prstGeom>
          <a:extLst/>
        </p:spPr>
        <p:txBody>
          <a:bodyPr wrap="square" lIns="0" rIns="0">
            <a:spAutoFit/>
          </a:bodyPr>
          <a:lstStyle>
            <a:defPPr>
              <a:defRPr lang="it-IT"/>
            </a:defPPr>
            <a:lvl1pPr algn="ctr">
              <a:defRPr sz="2400">
                <a:solidFill>
                  <a:srgbClr val="0070C0"/>
                </a:solidFill>
                <a:latin typeface="+mj-lt"/>
              </a:defRPr>
            </a:lvl1pPr>
          </a:lstStyle>
          <a:p>
            <a:r>
              <a:rPr lang="it-IT" sz="3200" b="1" dirty="0"/>
              <a:t>Enzo Martinelli</a:t>
            </a:r>
          </a:p>
          <a:p>
            <a:r>
              <a:rPr lang="it-IT" sz="3200" dirty="0" err="1" smtClean="0"/>
              <a:t>DICiv</a:t>
            </a:r>
            <a:r>
              <a:rPr lang="it-IT" sz="3200" dirty="0" smtClean="0"/>
              <a:t>, </a:t>
            </a:r>
            <a:r>
              <a:rPr lang="it-IT" sz="3200" dirty="0"/>
              <a:t>Università di </a:t>
            </a:r>
            <a:r>
              <a:rPr lang="it-IT" sz="3200" dirty="0" smtClean="0"/>
              <a:t>Salerno</a:t>
            </a:r>
          </a:p>
          <a:p>
            <a:endParaRPr lang="it-IT" dirty="0" smtClean="0"/>
          </a:p>
          <a:p>
            <a:r>
              <a:rPr lang="it-IT" dirty="0" smtClean="0"/>
              <a:t>www.enzomartinelli.eu</a:t>
            </a:r>
            <a:endParaRPr lang="it-IT" dirty="0"/>
          </a:p>
        </p:txBody>
      </p:sp>
      <p:pic>
        <p:nvPicPr>
          <p:cNvPr id="8" name="Picture 8" descr="log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212" y="5013176"/>
            <a:ext cx="1079500" cy="1092200"/>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p:cNvSpPr/>
          <p:nvPr/>
        </p:nvSpPr>
        <p:spPr>
          <a:xfrm>
            <a:off x="35496" y="1916832"/>
            <a:ext cx="9064480" cy="1200329"/>
          </a:xfrm>
          <a:prstGeom prst="rect">
            <a:avLst/>
          </a:prstGeom>
        </p:spPr>
        <p:txBody>
          <a:bodyPr wrap="square" lIns="0" rIns="0">
            <a:spAutoFit/>
          </a:bodyPr>
          <a:lstStyle/>
          <a:p>
            <a:pPr algn="ctr"/>
            <a:r>
              <a:rPr lang="it-IT" sz="3600" dirty="0">
                <a:solidFill>
                  <a:srgbClr val="0070C0"/>
                </a:solidFill>
                <a:latin typeface="+mj-lt"/>
              </a:rPr>
              <a:t>Tecniche innovative di intervento per l'adeguamento sismico di strutture esistenti</a:t>
            </a:r>
          </a:p>
        </p:txBody>
      </p:sp>
      <p:sp>
        <p:nvSpPr>
          <p:cNvPr id="10" name="Rettangolo 9"/>
          <p:cNvSpPr/>
          <p:nvPr/>
        </p:nvSpPr>
        <p:spPr>
          <a:xfrm>
            <a:off x="35496" y="3212976"/>
            <a:ext cx="9064480" cy="1200329"/>
          </a:xfrm>
          <a:prstGeom prst="rect">
            <a:avLst/>
          </a:prstGeom>
        </p:spPr>
        <p:txBody>
          <a:bodyPr wrap="square" lIns="0" rIns="0">
            <a:spAutoFit/>
          </a:bodyPr>
          <a:lstStyle/>
          <a:p>
            <a:pPr algn="ctr"/>
            <a:r>
              <a:rPr lang="it-IT" sz="3600" b="1" dirty="0" smtClean="0">
                <a:solidFill>
                  <a:srgbClr val="0070C0"/>
                </a:solidFill>
                <a:latin typeface="+mj-lt"/>
              </a:rPr>
              <a:t>Analisi </a:t>
            </a:r>
            <a:r>
              <a:rPr lang="it-IT" sz="3600" b="1" dirty="0">
                <a:solidFill>
                  <a:srgbClr val="0070C0"/>
                </a:solidFill>
                <a:latin typeface="+mj-lt"/>
              </a:rPr>
              <a:t>sismica e valutazione della </a:t>
            </a:r>
            <a:r>
              <a:rPr lang="it-IT" sz="3600" b="1" dirty="0" smtClean="0">
                <a:solidFill>
                  <a:srgbClr val="0070C0"/>
                </a:solidFill>
                <a:latin typeface="+mj-lt"/>
              </a:rPr>
              <a:t/>
            </a:r>
            <a:br>
              <a:rPr lang="it-IT" sz="3600" b="1" dirty="0" smtClean="0">
                <a:solidFill>
                  <a:srgbClr val="0070C0"/>
                </a:solidFill>
                <a:latin typeface="+mj-lt"/>
              </a:rPr>
            </a:br>
            <a:r>
              <a:rPr lang="it-IT" sz="3600" b="1" dirty="0" smtClean="0">
                <a:solidFill>
                  <a:srgbClr val="0070C0"/>
                </a:solidFill>
                <a:latin typeface="+mj-lt"/>
              </a:rPr>
              <a:t>vulnerabilità </a:t>
            </a:r>
            <a:r>
              <a:rPr lang="it-IT" sz="3600" b="1" dirty="0">
                <a:solidFill>
                  <a:srgbClr val="0070C0"/>
                </a:solidFill>
                <a:latin typeface="+mj-lt"/>
              </a:rPr>
              <a:t>di edifici esistenti in c.a.</a:t>
            </a:r>
          </a:p>
        </p:txBody>
      </p:sp>
      <p:pic>
        <p:nvPicPr>
          <p:cNvPr id="11" name="Immagine 10"/>
          <p:cNvPicPr>
            <a:picLocks noChangeAspect="1"/>
          </p:cNvPicPr>
          <p:nvPr/>
        </p:nvPicPr>
        <p:blipFill>
          <a:blip r:embed="rId3"/>
          <a:stretch>
            <a:fillRect/>
          </a:stretch>
        </p:blipFill>
        <p:spPr>
          <a:xfrm>
            <a:off x="27708" y="26253"/>
            <a:ext cx="9099976" cy="1311604"/>
          </a:xfrm>
          <a:prstGeom prst="rect">
            <a:avLst/>
          </a:prstGeom>
        </p:spPr>
      </p:pic>
    </p:spTree>
    <p:extLst>
      <p:ext uri="{BB962C8B-B14F-4D97-AF65-F5344CB8AC3E}">
        <p14:creationId xmlns:p14="http://schemas.microsoft.com/office/powerpoint/2010/main" val="2903677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p:cNvSpPr>
          <p:nvPr>
            <p:ph type="ctrTitle"/>
          </p:nvPr>
        </p:nvSpPr>
        <p:spPr>
          <a:xfrm>
            <a:off x="685800" y="379413"/>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92515" name="Rectangle 3"/>
          <p:cNvSpPr>
            <a:spLocks noGrp="1"/>
          </p:cNvSpPr>
          <p:nvPr>
            <p:ph type="subTitle" idx="1"/>
          </p:nvPr>
        </p:nvSpPr>
        <p:spPr>
          <a:xfrm>
            <a:off x="311150" y="1100138"/>
            <a:ext cx="8582025" cy="647700"/>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Definizione degli spettri di risposta: rappr. alla Newmark-Hall (1982)</a:t>
            </a:r>
          </a:p>
        </p:txBody>
      </p:sp>
      <p:graphicFrame>
        <p:nvGraphicFramePr>
          <p:cNvPr id="9220" name="Object 6"/>
          <p:cNvGraphicFramePr>
            <a:graphicFrameLocks noChangeAspect="1"/>
          </p:cNvGraphicFramePr>
          <p:nvPr/>
        </p:nvGraphicFramePr>
        <p:xfrm>
          <a:off x="250825" y="2490788"/>
          <a:ext cx="3486150" cy="361950"/>
        </p:xfrm>
        <a:graphic>
          <a:graphicData uri="http://schemas.openxmlformats.org/presentationml/2006/ole">
            <mc:AlternateContent xmlns:mc="http://schemas.openxmlformats.org/markup-compatibility/2006">
              <mc:Choice xmlns:v="urn:schemas-microsoft-com:vml" Requires="v">
                <p:oleObj spid="_x0000_s9346" name="Equation" r:id="rId3" imgW="1943100" imgH="203200" progId="Equation.DSMT4">
                  <p:embed/>
                </p:oleObj>
              </mc:Choice>
              <mc:Fallback>
                <p:oleObj name="Equation" r:id="rId3" imgW="1943100" imgH="2032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490788"/>
                        <a:ext cx="348615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21" name="Text Box 7"/>
          <p:cNvSpPr txBox="1">
            <a:spLocks noChangeArrowheads="1"/>
          </p:cNvSpPr>
          <p:nvPr/>
        </p:nvSpPr>
        <p:spPr bwMode="auto">
          <a:xfrm>
            <a:off x="179388" y="1649413"/>
            <a:ext cx="87852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La rappresentazione approssimata degli spettri di risposta elastici proposta da Newmark &amp; Hall (1982) si base sulla seguente definizione:</a:t>
            </a:r>
          </a:p>
        </p:txBody>
      </p:sp>
      <p:graphicFrame>
        <p:nvGraphicFramePr>
          <p:cNvPr id="9222" name="Object 8"/>
          <p:cNvGraphicFramePr>
            <a:graphicFrameLocks noChangeAspect="1"/>
          </p:cNvGraphicFramePr>
          <p:nvPr/>
        </p:nvGraphicFramePr>
        <p:xfrm>
          <a:off x="268288" y="2959100"/>
          <a:ext cx="3211512" cy="361950"/>
        </p:xfrm>
        <a:graphic>
          <a:graphicData uri="http://schemas.openxmlformats.org/presentationml/2006/ole">
            <mc:AlternateContent xmlns:mc="http://schemas.openxmlformats.org/markup-compatibility/2006">
              <mc:Choice xmlns:v="urn:schemas-microsoft-com:vml" Requires="v">
                <p:oleObj spid="_x0000_s9347" name="Equation" r:id="rId5" imgW="1790700" imgH="203200" progId="Equation.DSMT4">
                  <p:embed/>
                </p:oleObj>
              </mc:Choice>
              <mc:Fallback>
                <p:oleObj name="Equation" r:id="rId5" imgW="1790700" imgH="2032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288" y="2959100"/>
                        <a:ext cx="3211512"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23" name="Object 9"/>
          <p:cNvGraphicFramePr>
            <a:graphicFrameLocks noChangeAspect="1"/>
          </p:cNvGraphicFramePr>
          <p:nvPr/>
        </p:nvGraphicFramePr>
        <p:xfrm>
          <a:off x="238125" y="3436938"/>
          <a:ext cx="2733675" cy="361950"/>
        </p:xfrm>
        <a:graphic>
          <a:graphicData uri="http://schemas.openxmlformats.org/presentationml/2006/ole">
            <mc:AlternateContent xmlns:mc="http://schemas.openxmlformats.org/markup-compatibility/2006">
              <mc:Choice xmlns:v="urn:schemas-microsoft-com:vml" Requires="v">
                <p:oleObj spid="_x0000_s9348" name="Equation" r:id="rId7" imgW="1524000" imgH="203200" progId="Equation.DSMT4">
                  <p:embed/>
                </p:oleObj>
              </mc:Choice>
              <mc:Fallback>
                <p:oleObj name="Equation" r:id="rId7" imgW="1524000" imgH="20320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125" y="3436938"/>
                        <a:ext cx="2733675"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9252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9475" y="3175000"/>
            <a:ext cx="5724525" cy="368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225" name="Object 11"/>
          <p:cNvGraphicFramePr>
            <a:graphicFrameLocks noChangeAspect="1"/>
          </p:cNvGraphicFramePr>
          <p:nvPr/>
        </p:nvGraphicFramePr>
        <p:xfrm>
          <a:off x="4124325" y="2349500"/>
          <a:ext cx="1960563" cy="723900"/>
        </p:xfrm>
        <a:graphic>
          <a:graphicData uri="http://schemas.openxmlformats.org/presentationml/2006/ole">
            <mc:AlternateContent xmlns:mc="http://schemas.openxmlformats.org/markup-compatibility/2006">
              <mc:Choice xmlns:v="urn:schemas-microsoft-com:vml" Requires="v">
                <p:oleObj spid="_x0000_s9349" name="Equation" r:id="rId10" imgW="1091726" imgH="406224" progId="Equation.DSMT4">
                  <p:embed/>
                </p:oleObj>
              </mc:Choice>
              <mc:Fallback>
                <p:oleObj name="Equation" r:id="rId10" imgW="1091726" imgH="406224" progId="Equation.DSMT4">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24325" y="2349500"/>
                        <a:ext cx="1960563"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26" name="Object 12"/>
          <p:cNvGraphicFramePr>
            <a:graphicFrameLocks noChangeAspect="1"/>
          </p:cNvGraphicFramePr>
          <p:nvPr/>
        </p:nvGraphicFramePr>
        <p:xfrm>
          <a:off x="6848475" y="2349500"/>
          <a:ext cx="1984375" cy="723900"/>
        </p:xfrm>
        <a:graphic>
          <a:graphicData uri="http://schemas.openxmlformats.org/presentationml/2006/ole">
            <mc:AlternateContent xmlns:mc="http://schemas.openxmlformats.org/markup-compatibility/2006">
              <mc:Choice xmlns:v="urn:schemas-microsoft-com:vml" Requires="v">
                <p:oleObj spid="_x0000_s9350" name="Equation" r:id="rId12" imgW="1104421" imgH="406224" progId="Equation.DSMT4">
                  <p:embed/>
                </p:oleObj>
              </mc:Choice>
              <mc:Fallback>
                <p:oleObj name="Equation" r:id="rId12" imgW="1104421" imgH="406224" progId="Equation.DSMT4">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48475" y="2349500"/>
                        <a:ext cx="1984375"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2525" name="Text Box 13"/>
          <p:cNvSpPr txBox="1">
            <a:spLocks noChangeArrowheads="1"/>
          </p:cNvSpPr>
          <p:nvPr/>
        </p:nvSpPr>
        <p:spPr bwMode="auto">
          <a:xfrm>
            <a:off x="179388" y="3860800"/>
            <a:ext cx="3240087"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Il valore dei fattori C</a:t>
            </a:r>
            <a:r>
              <a:rPr lang="it-IT" baseline="-25000">
                <a:latin typeface="Comic Sans MS" pitchFamily="66" charset="0"/>
              </a:rPr>
              <a:t>a</a:t>
            </a:r>
            <a:r>
              <a:rPr lang="it-IT">
                <a:latin typeface="Comic Sans MS" pitchFamily="66" charset="0"/>
              </a:rPr>
              <a:t>, C</a:t>
            </a:r>
            <a:r>
              <a:rPr lang="it-IT" baseline="-25000">
                <a:latin typeface="Comic Sans MS" pitchFamily="66" charset="0"/>
              </a:rPr>
              <a:t>v</a:t>
            </a:r>
            <a:r>
              <a:rPr lang="it-IT">
                <a:latin typeface="Comic Sans MS" pitchFamily="66" charset="0"/>
              </a:rPr>
              <a:t> e C</a:t>
            </a:r>
            <a:r>
              <a:rPr lang="it-IT" baseline="-25000">
                <a:latin typeface="Comic Sans MS" pitchFamily="66" charset="0"/>
              </a:rPr>
              <a:t>d</a:t>
            </a:r>
            <a:r>
              <a:rPr lang="it-IT">
                <a:latin typeface="Comic Sans MS" pitchFamily="66" charset="0"/>
              </a:rPr>
              <a:t> si può ricavare da una regressione numerica; valori tipici sono stati individuati da Vidic et Al. (1994) per varie zone geografiche.</a:t>
            </a:r>
          </a:p>
        </p:txBody>
      </p:sp>
      <p:pic>
        <p:nvPicPr>
          <p:cNvPr id="192526"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5557838"/>
            <a:ext cx="5399088"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9" name="Rectangle 15"/>
          <p:cNvSpPr>
            <a:spLocks noChangeArrowheads="1"/>
          </p:cNvSpPr>
          <p:nvPr/>
        </p:nvSpPr>
        <p:spPr bwMode="auto">
          <a:xfrm>
            <a:off x="1847850" y="5589588"/>
            <a:ext cx="288925" cy="1268412"/>
          </a:xfrm>
          <a:prstGeom prst="rect">
            <a:avLst/>
          </a:prstGeom>
          <a:noFill/>
          <a:ln w="34925">
            <a:solidFill>
              <a:srgbClr val="FF0000"/>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192528"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386138" y="3276600"/>
            <a:ext cx="5757862" cy="3581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2525"/>
                                        </p:tgtEl>
                                        <p:attrNameLst>
                                          <p:attrName>style.visibility</p:attrName>
                                        </p:attrNameLst>
                                      </p:cBhvr>
                                      <p:to>
                                        <p:strVal val="visible"/>
                                      </p:to>
                                    </p:set>
                                    <p:animEffect transition="in" filter="fade">
                                      <p:cBhvr>
                                        <p:cTn id="7" dur="1000"/>
                                        <p:tgtEl>
                                          <p:spTgt spid="192525"/>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92522"/>
                                        </p:tgtEl>
                                        <p:attrNameLst>
                                          <p:attrName>style.visibility</p:attrName>
                                        </p:attrNameLst>
                                      </p:cBhvr>
                                      <p:to>
                                        <p:strVal val="visible"/>
                                      </p:to>
                                    </p:set>
                                    <p:animEffect transition="in" filter="fade">
                                      <p:cBhvr>
                                        <p:cTn id="11" dur="1000"/>
                                        <p:tgtEl>
                                          <p:spTgt spid="192522"/>
                                        </p:tgtEl>
                                      </p:cBhvr>
                                    </p:animEffect>
                                  </p:childTnLst>
                                </p:cTn>
                              </p:par>
                              <p:par>
                                <p:cTn id="12" presetID="10" presetClass="entr" presetSubtype="0" fill="hold" nodeType="withEffect">
                                  <p:stCondLst>
                                    <p:cond delay="0"/>
                                  </p:stCondLst>
                                  <p:childTnLst>
                                    <p:set>
                                      <p:cBhvr>
                                        <p:cTn id="13" dur="1" fill="hold">
                                          <p:stCondLst>
                                            <p:cond delay="0"/>
                                          </p:stCondLst>
                                        </p:cTn>
                                        <p:tgtEl>
                                          <p:spTgt spid="192526"/>
                                        </p:tgtEl>
                                        <p:attrNameLst>
                                          <p:attrName>style.visibility</p:attrName>
                                        </p:attrNameLst>
                                      </p:cBhvr>
                                      <p:to>
                                        <p:strVal val="visible"/>
                                      </p:to>
                                    </p:set>
                                    <p:animEffect transition="in" filter="fade">
                                      <p:cBhvr>
                                        <p:cTn id="14" dur="1000"/>
                                        <p:tgtEl>
                                          <p:spTgt spid="19252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92528"/>
                                        </p:tgtEl>
                                        <p:attrNameLst>
                                          <p:attrName>style.visibility</p:attrName>
                                        </p:attrNameLst>
                                      </p:cBhvr>
                                      <p:to>
                                        <p:strVal val="visible"/>
                                      </p:to>
                                    </p:set>
                                    <p:animEffect transition="in" filter="fade">
                                      <p:cBhvr>
                                        <p:cTn id="19" dur="1000"/>
                                        <p:tgtEl>
                                          <p:spTgt spid="192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69635"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69637"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69639"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0"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69641"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9642" name="Text Box 10"/>
          <p:cNvSpPr txBox="1">
            <a:spLocks noChangeArrowheads="1"/>
          </p:cNvSpPr>
          <p:nvPr/>
        </p:nvSpPr>
        <p:spPr bwMode="auto">
          <a:xfrm>
            <a:off x="1403350" y="1333500"/>
            <a:ext cx="6405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Rigida - Meccanismi Duttili (Valori di Progetto)</a:t>
            </a:r>
          </a:p>
        </p:txBody>
      </p:sp>
      <p:sp>
        <p:nvSpPr>
          <p:cNvPr id="69643" name="Text Box 11"/>
          <p:cNvSpPr txBox="1">
            <a:spLocks noChangeArrowheads="1"/>
          </p:cNvSpPr>
          <p:nvPr/>
        </p:nvSpPr>
        <p:spPr bwMode="auto">
          <a:xfrm>
            <a:off x="3635375" y="1663700"/>
            <a:ext cx="161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69644" name="Text Box 12"/>
          <p:cNvSpPr txBox="1">
            <a:spLocks noChangeArrowheads="1"/>
          </p:cNvSpPr>
          <p:nvPr/>
        </p:nvSpPr>
        <p:spPr bwMode="auto">
          <a:xfrm>
            <a:off x="1692275" y="203676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69645" name="Text Box 13"/>
          <p:cNvSpPr txBox="1">
            <a:spLocks noChangeArrowheads="1"/>
          </p:cNvSpPr>
          <p:nvPr/>
        </p:nvSpPr>
        <p:spPr bwMode="auto">
          <a:xfrm>
            <a:off x="5580063" y="2035175"/>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69646" name="Text Box 14"/>
          <p:cNvSpPr txBox="1">
            <a:spLocks noChangeArrowheads="1"/>
          </p:cNvSpPr>
          <p:nvPr/>
        </p:nvSpPr>
        <p:spPr bwMode="auto">
          <a:xfrm>
            <a:off x="3635375" y="3449638"/>
            <a:ext cx="1589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Y</a:t>
            </a:r>
          </a:p>
        </p:txBody>
      </p:sp>
      <p:sp>
        <p:nvSpPr>
          <p:cNvPr id="69647" name="Text Box 15"/>
          <p:cNvSpPr txBox="1">
            <a:spLocks noChangeArrowheads="1"/>
          </p:cNvSpPr>
          <p:nvPr/>
        </p:nvSpPr>
        <p:spPr bwMode="auto">
          <a:xfrm>
            <a:off x="1692275" y="3822700"/>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69648" name="Text Box 16"/>
          <p:cNvSpPr txBox="1">
            <a:spLocks noChangeArrowheads="1"/>
          </p:cNvSpPr>
          <p:nvPr/>
        </p:nvSpPr>
        <p:spPr bwMode="auto">
          <a:xfrm>
            <a:off x="5580063" y="38211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69649" name="Rectangle 17"/>
          <p:cNvSpPr>
            <a:spLocks noChangeArrowheads="1"/>
          </p:cNvSpPr>
          <p:nvPr/>
        </p:nvSpPr>
        <p:spPr bwMode="auto">
          <a:xfrm>
            <a:off x="5765800" y="2997200"/>
            <a:ext cx="647700" cy="287338"/>
          </a:xfrm>
          <a:prstGeom prst="rect">
            <a:avLst/>
          </a:prstGeom>
          <a:noFill/>
          <a:ln w="127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69650" name="Rectangle 18"/>
          <p:cNvSpPr>
            <a:spLocks noChangeArrowheads="1"/>
          </p:cNvSpPr>
          <p:nvPr/>
        </p:nvSpPr>
        <p:spPr bwMode="auto">
          <a:xfrm>
            <a:off x="6516688" y="2997200"/>
            <a:ext cx="647700" cy="287338"/>
          </a:xfrm>
          <a:prstGeom prst="rect">
            <a:avLst/>
          </a:prstGeom>
          <a:noFill/>
          <a:ln w="12700">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69651" name="Rectangle 19"/>
          <p:cNvSpPr>
            <a:spLocks noChangeArrowheads="1"/>
          </p:cNvSpPr>
          <p:nvPr/>
        </p:nvSpPr>
        <p:spPr bwMode="auto">
          <a:xfrm>
            <a:off x="7235825" y="2997200"/>
            <a:ext cx="647700" cy="287338"/>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69652"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2349500"/>
            <a:ext cx="2954337"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53"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6488" y="2349500"/>
            <a:ext cx="29559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54"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4888" y="4213225"/>
            <a:ext cx="29559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55" name="Picture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363" y="4149725"/>
            <a:ext cx="2955925" cy="94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Modellazione</a:t>
            </a:r>
          </a:p>
        </p:txBody>
      </p:sp>
      <p:pic>
        <p:nvPicPr>
          <p:cNvPr id="70659"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0661"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0662" name="Text Box 6"/>
          <p:cNvSpPr txBox="1">
            <a:spLocks noChangeArrowheads="1"/>
          </p:cNvSpPr>
          <p:nvPr/>
        </p:nvSpPr>
        <p:spPr bwMode="auto">
          <a:xfrm>
            <a:off x="6491288" y="358775"/>
            <a:ext cx="2501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Roma, 26 Febbraio 2007</a:t>
            </a:r>
          </a:p>
        </p:txBody>
      </p:sp>
      <p:pic>
        <p:nvPicPr>
          <p:cNvPr id="70663"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4"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0665"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0666" name="Text Box 10"/>
          <p:cNvSpPr txBox="1">
            <a:spLocks noChangeArrowheads="1"/>
          </p:cNvSpPr>
          <p:nvPr/>
        </p:nvSpPr>
        <p:spPr bwMode="auto">
          <a:xfrm>
            <a:off x="222250" y="1557338"/>
            <a:ext cx="4205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Ipotesi: Fondazione rigida;</a:t>
            </a:r>
          </a:p>
          <a:p>
            <a:pPr algn="just" eaLnBrk="1" hangingPunct="1"/>
            <a:r>
              <a:rPr lang="it-IT">
                <a:latin typeface="Comic Sans MS" pitchFamily="66" charset="0"/>
              </a:rPr>
              <a:t>             Elementi </a:t>
            </a:r>
            <a:r>
              <a:rPr lang="it-IT" u="sng">
                <a:latin typeface="Comic Sans MS" pitchFamily="66" charset="0"/>
              </a:rPr>
              <a:t>non-fessurati</a:t>
            </a:r>
            <a:r>
              <a:rPr lang="it-IT">
                <a:latin typeface="Comic Sans MS" pitchFamily="66" charset="0"/>
              </a:rPr>
              <a:t>.</a:t>
            </a:r>
          </a:p>
        </p:txBody>
      </p:sp>
      <p:pic>
        <p:nvPicPr>
          <p:cNvPr id="70667" name="Picture 11" descr="RigidaIntegra_Material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63" y="2387600"/>
            <a:ext cx="43561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8" name="Picture 12" descr="RigidaIntegra_Mod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2150" y="1344613"/>
            <a:ext cx="3598863" cy="31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469" name="Picture 13" descr="RigidaIntegra_Modo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3800" y="1844675"/>
            <a:ext cx="3598863" cy="340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470" name="Picture 14" descr="RigidaIntegra_Modo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5138" y="2492375"/>
            <a:ext cx="3598862"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75469"/>
                                        </p:tgtEl>
                                        <p:attrNameLst>
                                          <p:attrName>style.visibility</p:attrName>
                                        </p:attrNameLst>
                                      </p:cBhvr>
                                      <p:to>
                                        <p:strVal val="visible"/>
                                      </p:to>
                                    </p:set>
                                    <p:anim calcmode="lin" valueType="num">
                                      <p:cBhvr additive="base">
                                        <p:cTn id="7" dur="500" fill="hold"/>
                                        <p:tgtEl>
                                          <p:spTgt spid="275469"/>
                                        </p:tgtEl>
                                        <p:attrNameLst>
                                          <p:attrName>ppt_x</p:attrName>
                                        </p:attrNameLst>
                                      </p:cBhvr>
                                      <p:tavLst>
                                        <p:tav tm="0">
                                          <p:val>
                                            <p:strVal val="#ppt_x"/>
                                          </p:val>
                                        </p:tav>
                                        <p:tav tm="100000">
                                          <p:val>
                                            <p:strVal val="#ppt_x"/>
                                          </p:val>
                                        </p:tav>
                                      </p:tavLst>
                                    </p:anim>
                                    <p:anim calcmode="lin" valueType="num">
                                      <p:cBhvr additive="base">
                                        <p:cTn id="8" dur="500" fill="hold"/>
                                        <p:tgtEl>
                                          <p:spTgt spid="27546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275470"/>
                                        </p:tgtEl>
                                        <p:attrNameLst>
                                          <p:attrName>style.visibility</p:attrName>
                                        </p:attrNameLst>
                                      </p:cBhvr>
                                      <p:to>
                                        <p:strVal val="visible"/>
                                      </p:to>
                                    </p:set>
                                    <p:anim calcmode="lin" valueType="num">
                                      <p:cBhvr additive="base">
                                        <p:cTn id="13" dur="500" fill="hold"/>
                                        <p:tgtEl>
                                          <p:spTgt spid="275470"/>
                                        </p:tgtEl>
                                        <p:attrNameLst>
                                          <p:attrName>ppt_x</p:attrName>
                                        </p:attrNameLst>
                                      </p:cBhvr>
                                      <p:tavLst>
                                        <p:tav tm="0">
                                          <p:val>
                                            <p:strVal val="#ppt_x"/>
                                          </p:val>
                                        </p:tav>
                                        <p:tav tm="100000">
                                          <p:val>
                                            <p:strVal val="#ppt_x"/>
                                          </p:val>
                                        </p:tav>
                                      </p:tavLst>
                                    </p:anim>
                                    <p:anim calcmode="lin" valueType="num">
                                      <p:cBhvr additive="base">
                                        <p:cTn id="14" dur="500" fill="hold"/>
                                        <p:tgtEl>
                                          <p:spTgt spid="2754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1683"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1685"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1686" name="Text Box 6"/>
          <p:cNvSpPr txBox="1">
            <a:spLocks noChangeArrowheads="1"/>
          </p:cNvSpPr>
          <p:nvPr/>
        </p:nvSpPr>
        <p:spPr bwMode="auto">
          <a:xfrm>
            <a:off x="6443663" y="358775"/>
            <a:ext cx="2501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Roma, 26 Febbraio 2007</a:t>
            </a:r>
          </a:p>
        </p:txBody>
      </p:sp>
      <p:pic>
        <p:nvPicPr>
          <p:cNvPr id="71687"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8"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1689"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1690" name="Text Box 10"/>
          <p:cNvSpPr txBox="1">
            <a:spLocks noChangeArrowheads="1"/>
          </p:cNvSpPr>
          <p:nvPr/>
        </p:nvSpPr>
        <p:spPr bwMode="auto">
          <a:xfrm>
            <a:off x="179388" y="1322388"/>
            <a:ext cx="8840787"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Analisi Pushover: plasticità concentrata – </a:t>
            </a:r>
            <a:r>
              <a:rPr lang="it-IT" u="sng">
                <a:latin typeface="Comic Sans MS" pitchFamily="66" charset="0"/>
              </a:rPr>
              <a:t>Meccanismi duttili (rot. alla corda)</a:t>
            </a:r>
          </a:p>
          <a:p>
            <a:pPr eaLnBrk="1" hangingPunct="1"/>
            <a:r>
              <a:rPr lang="it-IT" sz="1600">
                <a:latin typeface="Comic Sans MS" pitchFamily="66" charset="0"/>
              </a:rPr>
              <a:t>Fondazione rigida</a:t>
            </a:r>
          </a:p>
        </p:txBody>
      </p:sp>
      <p:pic>
        <p:nvPicPr>
          <p:cNvPr id="71691"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455988"/>
            <a:ext cx="5399088"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492"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8175" y="2592388"/>
            <a:ext cx="5399088"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493"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63938" y="1700213"/>
            <a:ext cx="5399087"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94"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388" y="1873250"/>
            <a:ext cx="2519362"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76492"/>
                                        </p:tgtEl>
                                        <p:attrNameLst>
                                          <p:attrName>style.visibility</p:attrName>
                                        </p:attrNameLst>
                                      </p:cBhvr>
                                      <p:to>
                                        <p:strVal val="visible"/>
                                      </p:to>
                                    </p:set>
                                    <p:anim calcmode="lin" valueType="num">
                                      <p:cBhvr additive="base">
                                        <p:cTn id="7" dur="500" fill="hold"/>
                                        <p:tgtEl>
                                          <p:spTgt spid="276492"/>
                                        </p:tgtEl>
                                        <p:attrNameLst>
                                          <p:attrName>ppt_x</p:attrName>
                                        </p:attrNameLst>
                                      </p:cBhvr>
                                      <p:tavLst>
                                        <p:tav tm="0">
                                          <p:val>
                                            <p:strVal val="0-#ppt_w/2"/>
                                          </p:val>
                                        </p:tav>
                                        <p:tav tm="100000">
                                          <p:val>
                                            <p:strVal val="#ppt_x"/>
                                          </p:val>
                                        </p:tav>
                                      </p:tavLst>
                                    </p:anim>
                                    <p:anim calcmode="lin" valueType="num">
                                      <p:cBhvr additive="base">
                                        <p:cTn id="8" dur="500" fill="hold"/>
                                        <p:tgtEl>
                                          <p:spTgt spid="27649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76493"/>
                                        </p:tgtEl>
                                        <p:attrNameLst>
                                          <p:attrName>style.visibility</p:attrName>
                                        </p:attrNameLst>
                                      </p:cBhvr>
                                      <p:to>
                                        <p:strVal val="visible"/>
                                      </p:to>
                                    </p:set>
                                    <p:anim calcmode="lin" valueType="num">
                                      <p:cBhvr additive="base">
                                        <p:cTn id="13" dur="500" fill="hold"/>
                                        <p:tgtEl>
                                          <p:spTgt spid="276493"/>
                                        </p:tgtEl>
                                        <p:attrNameLst>
                                          <p:attrName>ppt_x</p:attrName>
                                        </p:attrNameLst>
                                      </p:cBhvr>
                                      <p:tavLst>
                                        <p:tav tm="0">
                                          <p:val>
                                            <p:strVal val="0-#ppt_w/2"/>
                                          </p:val>
                                        </p:tav>
                                        <p:tav tm="100000">
                                          <p:val>
                                            <p:strVal val="#ppt_x"/>
                                          </p:val>
                                        </p:tav>
                                      </p:tavLst>
                                    </p:anim>
                                    <p:anim calcmode="lin" valueType="num">
                                      <p:cBhvr additive="base">
                                        <p:cTn id="14" dur="500" fill="hold"/>
                                        <p:tgtEl>
                                          <p:spTgt spid="2764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2707"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2709"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2711"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2"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2713"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2714" name="Text Box 10"/>
          <p:cNvSpPr txBox="1">
            <a:spLocks noChangeArrowheads="1"/>
          </p:cNvSpPr>
          <p:nvPr/>
        </p:nvSpPr>
        <p:spPr bwMode="auto">
          <a:xfrm>
            <a:off x="1692275" y="1333500"/>
            <a:ext cx="57324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Rigida - Meccanismi Duttili (Valori Medi)</a:t>
            </a:r>
          </a:p>
        </p:txBody>
      </p:sp>
      <p:sp>
        <p:nvSpPr>
          <p:cNvPr id="72715" name="Text Box 11"/>
          <p:cNvSpPr txBox="1">
            <a:spLocks noChangeArrowheads="1"/>
          </p:cNvSpPr>
          <p:nvPr/>
        </p:nvSpPr>
        <p:spPr bwMode="auto">
          <a:xfrm>
            <a:off x="3635375" y="1663700"/>
            <a:ext cx="161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72716" name="Text Box 12"/>
          <p:cNvSpPr txBox="1">
            <a:spLocks noChangeArrowheads="1"/>
          </p:cNvSpPr>
          <p:nvPr/>
        </p:nvSpPr>
        <p:spPr bwMode="auto">
          <a:xfrm>
            <a:off x="1692275" y="203676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72717" name="Text Box 13"/>
          <p:cNvSpPr txBox="1">
            <a:spLocks noChangeArrowheads="1"/>
          </p:cNvSpPr>
          <p:nvPr/>
        </p:nvSpPr>
        <p:spPr bwMode="auto">
          <a:xfrm>
            <a:off x="5580063" y="2035175"/>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72718" name="Text Box 14"/>
          <p:cNvSpPr txBox="1">
            <a:spLocks noChangeArrowheads="1"/>
          </p:cNvSpPr>
          <p:nvPr/>
        </p:nvSpPr>
        <p:spPr bwMode="auto">
          <a:xfrm>
            <a:off x="3635375" y="3449638"/>
            <a:ext cx="1589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Y</a:t>
            </a:r>
          </a:p>
        </p:txBody>
      </p:sp>
      <p:sp>
        <p:nvSpPr>
          <p:cNvPr id="72719" name="Text Box 15"/>
          <p:cNvSpPr txBox="1">
            <a:spLocks noChangeArrowheads="1"/>
          </p:cNvSpPr>
          <p:nvPr/>
        </p:nvSpPr>
        <p:spPr bwMode="auto">
          <a:xfrm>
            <a:off x="1692275" y="3822700"/>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72720" name="Text Box 16"/>
          <p:cNvSpPr txBox="1">
            <a:spLocks noChangeArrowheads="1"/>
          </p:cNvSpPr>
          <p:nvPr/>
        </p:nvSpPr>
        <p:spPr bwMode="auto">
          <a:xfrm>
            <a:off x="5580063" y="38211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72721" name="Rectangle 17"/>
          <p:cNvSpPr>
            <a:spLocks noChangeArrowheads="1"/>
          </p:cNvSpPr>
          <p:nvPr/>
        </p:nvSpPr>
        <p:spPr bwMode="auto">
          <a:xfrm>
            <a:off x="5765800" y="2997200"/>
            <a:ext cx="647700" cy="287338"/>
          </a:xfrm>
          <a:prstGeom prst="rect">
            <a:avLst/>
          </a:prstGeom>
          <a:noFill/>
          <a:ln w="127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2722" name="Rectangle 18"/>
          <p:cNvSpPr>
            <a:spLocks noChangeArrowheads="1"/>
          </p:cNvSpPr>
          <p:nvPr/>
        </p:nvSpPr>
        <p:spPr bwMode="auto">
          <a:xfrm>
            <a:off x="6516688" y="2997200"/>
            <a:ext cx="647700" cy="287338"/>
          </a:xfrm>
          <a:prstGeom prst="rect">
            <a:avLst/>
          </a:prstGeom>
          <a:noFill/>
          <a:ln w="12700">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2723" name="Rectangle 19"/>
          <p:cNvSpPr>
            <a:spLocks noChangeArrowheads="1"/>
          </p:cNvSpPr>
          <p:nvPr/>
        </p:nvSpPr>
        <p:spPr bwMode="auto">
          <a:xfrm>
            <a:off x="7235825" y="2997200"/>
            <a:ext cx="647700" cy="287338"/>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7272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9663" y="4149725"/>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25"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2374900"/>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26"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9338" y="2357438"/>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27" name="Picture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988" y="4149725"/>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DS_DuttiliFondRigi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04988"/>
            <a:ext cx="5399088"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Rectangle 3"/>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3732"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Text Box 5"/>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3734" name="Line 6"/>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3736" name="Picture 8" descr="Logo-Unis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Text Box 9"/>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3738" name="Line 10"/>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3739" name="Text Box 11"/>
          <p:cNvSpPr txBox="1">
            <a:spLocks noChangeArrowheads="1"/>
          </p:cNvSpPr>
          <p:nvPr/>
        </p:nvSpPr>
        <p:spPr bwMode="auto">
          <a:xfrm>
            <a:off x="1476375" y="1333500"/>
            <a:ext cx="6254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Rigida - Meccanismi Duttili – Stato Limite DS</a:t>
            </a:r>
          </a:p>
        </p:txBody>
      </p:sp>
      <p:sp>
        <p:nvSpPr>
          <p:cNvPr id="73740" name="Oval 12"/>
          <p:cNvSpPr>
            <a:spLocks noChangeArrowheads="1"/>
          </p:cNvSpPr>
          <p:nvPr/>
        </p:nvSpPr>
        <p:spPr bwMode="auto">
          <a:xfrm>
            <a:off x="4572000" y="3716338"/>
            <a:ext cx="215900" cy="2159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3741" name="Text Box 13"/>
          <p:cNvSpPr txBox="1">
            <a:spLocks noChangeArrowheads="1"/>
          </p:cNvSpPr>
          <p:nvPr/>
        </p:nvSpPr>
        <p:spPr bwMode="auto">
          <a:xfrm>
            <a:off x="6516688" y="2420938"/>
            <a:ext cx="16113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73742" name="Text Box 14"/>
          <p:cNvSpPr txBox="1">
            <a:spLocks noChangeArrowheads="1"/>
          </p:cNvSpPr>
          <p:nvPr/>
        </p:nvSpPr>
        <p:spPr bwMode="auto">
          <a:xfrm>
            <a:off x="6502400" y="30210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4755"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4757"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4759"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0"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4761"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4762" name="Text Box 10"/>
          <p:cNvSpPr txBox="1">
            <a:spLocks noChangeArrowheads="1"/>
          </p:cNvSpPr>
          <p:nvPr/>
        </p:nvSpPr>
        <p:spPr bwMode="auto">
          <a:xfrm>
            <a:off x="2238375" y="1333500"/>
            <a:ext cx="51419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Rigida - Meccanismi Fragili (Taglio)</a:t>
            </a:r>
          </a:p>
        </p:txBody>
      </p:sp>
      <p:pic>
        <p:nvPicPr>
          <p:cNvPr id="7476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1557338"/>
            <a:ext cx="7197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5779"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5781"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5783"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5785"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5786" name="Text Box 10"/>
          <p:cNvSpPr txBox="1">
            <a:spLocks noChangeArrowheads="1"/>
          </p:cNvSpPr>
          <p:nvPr/>
        </p:nvSpPr>
        <p:spPr bwMode="auto">
          <a:xfrm>
            <a:off x="2411413" y="1333500"/>
            <a:ext cx="5141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Rigida - Meccanismi Fragili (Taglio)</a:t>
            </a:r>
          </a:p>
        </p:txBody>
      </p:sp>
      <p:sp>
        <p:nvSpPr>
          <p:cNvPr id="75787" name="Text Box 11"/>
          <p:cNvSpPr txBox="1">
            <a:spLocks noChangeArrowheads="1"/>
          </p:cNvSpPr>
          <p:nvPr/>
        </p:nvSpPr>
        <p:spPr bwMode="auto">
          <a:xfrm>
            <a:off x="3635375" y="1663700"/>
            <a:ext cx="161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75788" name="Text Box 12"/>
          <p:cNvSpPr txBox="1">
            <a:spLocks noChangeArrowheads="1"/>
          </p:cNvSpPr>
          <p:nvPr/>
        </p:nvSpPr>
        <p:spPr bwMode="auto">
          <a:xfrm>
            <a:off x="1692275" y="203676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75789" name="Text Box 13"/>
          <p:cNvSpPr txBox="1">
            <a:spLocks noChangeArrowheads="1"/>
          </p:cNvSpPr>
          <p:nvPr/>
        </p:nvSpPr>
        <p:spPr bwMode="auto">
          <a:xfrm>
            <a:off x="5580063" y="2035175"/>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75790" name="Text Box 14"/>
          <p:cNvSpPr txBox="1">
            <a:spLocks noChangeArrowheads="1"/>
          </p:cNvSpPr>
          <p:nvPr/>
        </p:nvSpPr>
        <p:spPr bwMode="auto">
          <a:xfrm>
            <a:off x="3635375" y="3449638"/>
            <a:ext cx="1589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Y</a:t>
            </a:r>
          </a:p>
        </p:txBody>
      </p:sp>
      <p:sp>
        <p:nvSpPr>
          <p:cNvPr id="75791" name="Text Box 15"/>
          <p:cNvSpPr txBox="1">
            <a:spLocks noChangeArrowheads="1"/>
          </p:cNvSpPr>
          <p:nvPr/>
        </p:nvSpPr>
        <p:spPr bwMode="auto">
          <a:xfrm>
            <a:off x="1692275" y="3822700"/>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75792" name="Text Box 16"/>
          <p:cNvSpPr txBox="1">
            <a:spLocks noChangeArrowheads="1"/>
          </p:cNvSpPr>
          <p:nvPr/>
        </p:nvSpPr>
        <p:spPr bwMode="auto">
          <a:xfrm>
            <a:off x="5580063" y="38211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75793" name="Rectangle 17"/>
          <p:cNvSpPr>
            <a:spLocks noChangeArrowheads="1"/>
          </p:cNvSpPr>
          <p:nvPr/>
        </p:nvSpPr>
        <p:spPr bwMode="auto">
          <a:xfrm>
            <a:off x="6575425" y="2997200"/>
            <a:ext cx="647700" cy="287338"/>
          </a:xfrm>
          <a:prstGeom prst="rect">
            <a:avLst/>
          </a:prstGeom>
          <a:noFill/>
          <a:ln w="12700">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75794"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2349500"/>
            <a:ext cx="1685925"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95"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2925" y="2349500"/>
            <a:ext cx="1685925"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96"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4149725"/>
            <a:ext cx="1685925"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97"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063" y="4076700"/>
            <a:ext cx="1685925"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MaterialiR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05038"/>
            <a:ext cx="5508625" cy="466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Rectangle 3"/>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Modellazione</a:t>
            </a:r>
          </a:p>
        </p:txBody>
      </p:sp>
      <p:pic>
        <p:nvPicPr>
          <p:cNvPr id="76804"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Text Box 5"/>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6806" name="Line 6"/>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6808" name="Picture 8" descr="Logo-Unis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 Box 9"/>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6810" name="Line 10"/>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6811" name="Text Box 11"/>
          <p:cNvSpPr txBox="1">
            <a:spLocks noChangeArrowheads="1"/>
          </p:cNvSpPr>
          <p:nvPr/>
        </p:nvSpPr>
        <p:spPr bwMode="auto">
          <a:xfrm>
            <a:off x="222250" y="1557338"/>
            <a:ext cx="4205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Ipotesi: Fondazione rigida;</a:t>
            </a:r>
          </a:p>
          <a:p>
            <a:pPr algn="just" eaLnBrk="1" hangingPunct="1"/>
            <a:r>
              <a:rPr lang="it-IT" b="1">
                <a:latin typeface="Comic Sans MS" pitchFamily="66" charset="0"/>
              </a:rPr>
              <a:t>             Elementi </a:t>
            </a:r>
            <a:r>
              <a:rPr lang="it-IT" b="1" u="sng">
                <a:latin typeface="Comic Sans MS" pitchFamily="66" charset="0"/>
              </a:rPr>
              <a:t>fessurati</a:t>
            </a:r>
            <a:r>
              <a:rPr lang="it-IT" b="1">
                <a:latin typeface="Comic Sans MS" pitchFamily="66" charset="0"/>
              </a:rPr>
              <a:t>.</a:t>
            </a:r>
          </a:p>
        </p:txBody>
      </p:sp>
      <p:pic>
        <p:nvPicPr>
          <p:cNvPr id="281612" name="Picture 12" descr="Caso1_Mode1_R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538" y="1341438"/>
            <a:ext cx="3959225" cy="399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13" name="Picture 13" descr="Caso1_Mode2_R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7900" y="1560513"/>
            <a:ext cx="3959225" cy="407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14" name="Picture 14" descr="Caso1_Mode3_Re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4775" y="1844675"/>
            <a:ext cx="3959225"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81612"/>
                                        </p:tgtEl>
                                        <p:attrNameLst>
                                          <p:attrName>style.visibility</p:attrName>
                                        </p:attrNameLst>
                                      </p:cBhvr>
                                      <p:to>
                                        <p:strVal val="visible"/>
                                      </p:to>
                                    </p:set>
                                    <p:anim calcmode="lin" valueType="num">
                                      <p:cBhvr additive="base">
                                        <p:cTn id="7" dur="500" fill="hold"/>
                                        <p:tgtEl>
                                          <p:spTgt spid="281612"/>
                                        </p:tgtEl>
                                        <p:attrNameLst>
                                          <p:attrName>ppt_x</p:attrName>
                                        </p:attrNameLst>
                                      </p:cBhvr>
                                      <p:tavLst>
                                        <p:tav tm="0">
                                          <p:val>
                                            <p:strVal val="#ppt_x"/>
                                          </p:val>
                                        </p:tav>
                                        <p:tav tm="100000">
                                          <p:val>
                                            <p:strVal val="#ppt_x"/>
                                          </p:val>
                                        </p:tav>
                                      </p:tavLst>
                                    </p:anim>
                                    <p:anim calcmode="lin" valueType="num">
                                      <p:cBhvr additive="base">
                                        <p:cTn id="8" dur="500" fill="hold"/>
                                        <p:tgtEl>
                                          <p:spTgt spid="28161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281613"/>
                                        </p:tgtEl>
                                        <p:attrNameLst>
                                          <p:attrName>style.visibility</p:attrName>
                                        </p:attrNameLst>
                                      </p:cBhvr>
                                      <p:to>
                                        <p:strVal val="visible"/>
                                      </p:to>
                                    </p:set>
                                    <p:anim calcmode="lin" valueType="num">
                                      <p:cBhvr additive="base">
                                        <p:cTn id="13" dur="500" fill="hold"/>
                                        <p:tgtEl>
                                          <p:spTgt spid="281613"/>
                                        </p:tgtEl>
                                        <p:attrNameLst>
                                          <p:attrName>ppt_x</p:attrName>
                                        </p:attrNameLst>
                                      </p:cBhvr>
                                      <p:tavLst>
                                        <p:tav tm="0">
                                          <p:val>
                                            <p:strVal val="#ppt_x"/>
                                          </p:val>
                                        </p:tav>
                                        <p:tav tm="100000">
                                          <p:val>
                                            <p:strVal val="#ppt_x"/>
                                          </p:val>
                                        </p:tav>
                                      </p:tavLst>
                                    </p:anim>
                                    <p:anim calcmode="lin" valueType="num">
                                      <p:cBhvr additive="base">
                                        <p:cTn id="14" dur="500" fill="hold"/>
                                        <p:tgtEl>
                                          <p:spTgt spid="281613"/>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281614"/>
                                        </p:tgtEl>
                                        <p:attrNameLst>
                                          <p:attrName>style.visibility</p:attrName>
                                        </p:attrNameLst>
                                      </p:cBhvr>
                                      <p:to>
                                        <p:strVal val="visible"/>
                                      </p:to>
                                    </p:set>
                                    <p:anim calcmode="lin" valueType="num">
                                      <p:cBhvr additive="base">
                                        <p:cTn id="19" dur="500" fill="hold"/>
                                        <p:tgtEl>
                                          <p:spTgt spid="281614"/>
                                        </p:tgtEl>
                                        <p:attrNameLst>
                                          <p:attrName>ppt_x</p:attrName>
                                        </p:attrNameLst>
                                      </p:cBhvr>
                                      <p:tavLst>
                                        <p:tav tm="0">
                                          <p:val>
                                            <p:strVal val="#ppt_x"/>
                                          </p:val>
                                        </p:tav>
                                        <p:tav tm="100000">
                                          <p:val>
                                            <p:strVal val="#ppt_x"/>
                                          </p:val>
                                        </p:tav>
                                      </p:tavLst>
                                    </p:anim>
                                    <p:anim calcmode="lin" valueType="num">
                                      <p:cBhvr additive="base">
                                        <p:cTn id="20" dur="500" fill="hold"/>
                                        <p:tgtEl>
                                          <p:spTgt spid="2816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Modellazione</a:t>
            </a:r>
          </a:p>
        </p:txBody>
      </p:sp>
      <p:pic>
        <p:nvPicPr>
          <p:cNvPr id="77827"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7829"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7831"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2"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7833"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7783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450" y="1412875"/>
            <a:ext cx="7197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35" name="Text Box 11"/>
          <p:cNvSpPr txBox="1">
            <a:spLocks noChangeArrowheads="1"/>
          </p:cNvSpPr>
          <p:nvPr/>
        </p:nvSpPr>
        <p:spPr bwMode="auto">
          <a:xfrm>
            <a:off x="447675" y="5840413"/>
            <a:ext cx="3816350" cy="41592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 – Distribuzione 1</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Modellazione</a:t>
            </a:r>
          </a:p>
        </p:txBody>
      </p:sp>
      <p:pic>
        <p:nvPicPr>
          <p:cNvPr id="78851"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8853"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8854" name="Text Box 6"/>
          <p:cNvSpPr txBox="1">
            <a:spLocks noChangeArrowheads="1"/>
          </p:cNvSpPr>
          <p:nvPr/>
        </p:nvSpPr>
        <p:spPr bwMode="auto">
          <a:xfrm>
            <a:off x="6481763" y="358775"/>
            <a:ext cx="2501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Roma, 26 Febbraio 2007</a:t>
            </a:r>
          </a:p>
        </p:txBody>
      </p:sp>
      <p:pic>
        <p:nvPicPr>
          <p:cNvPr id="78855"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6"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8857"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8858" name="Text Box 10"/>
          <p:cNvSpPr txBox="1">
            <a:spLocks noChangeArrowheads="1"/>
          </p:cNvSpPr>
          <p:nvPr/>
        </p:nvSpPr>
        <p:spPr bwMode="auto">
          <a:xfrm>
            <a:off x="222250" y="1557338"/>
            <a:ext cx="4205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Ipotesi: Fondazione </a:t>
            </a:r>
            <a:r>
              <a:rPr lang="it-IT" u="sng">
                <a:latin typeface="Comic Sans MS" pitchFamily="66" charset="0"/>
              </a:rPr>
              <a:t>flessibile</a:t>
            </a:r>
            <a:r>
              <a:rPr lang="it-IT">
                <a:latin typeface="Comic Sans MS" pitchFamily="66" charset="0"/>
              </a:rPr>
              <a:t>;</a:t>
            </a:r>
          </a:p>
          <a:p>
            <a:pPr algn="just" eaLnBrk="1" hangingPunct="1"/>
            <a:r>
              <a:rPr lang="it-IT">
                <a:latin typeface="Comic Sans MS" pitchFamily="66" charset="0"/>
              </a:rPr>
              <a:t>             Elementi </a:t>
            </a:r>
            <a:r>
              <a:rPr lang="it-IT" u="sng">
                <a:latin typeface="Comic Sans MS" pitchFamily="66" charset="0"/>
              </a:rPr>
              <a:t>non-fessurati</a:t>
            </a:r>
            <a:r>
              <a:rPr lang="it-IT">
                <a:latin typeface="Comic Sans MS" pitchFamily="66" charset="0"/>
              </a:rPr>
              <a:t>.</a:t>
            </a:r>
          </a:p>
        </p:txBody>
      </p:sp>
      <p:pic>
        <p:nvPicPr>
          <p:cNvPr id="78859" name="Picture 11" descr="RigidaIntegra_Material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63" y="2387600"/>
            <a:ext cx="43561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4" name="Picture 12" descr="FlexIntegra_Mod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306513"/>
            <a:ext cx="3959225" cy="361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5" name="Picture 13" descr="FlexIntegra_Modo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7900" y="1700213"/>
            <a:ext cx="3959225"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6" name="Picture 14" descr="FlexIntegra_Modo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5075" y="2073275"/>
            <a:ext cx="3959225"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84684"/>
                                        </p:tgtEl>
                                        <p:attrNameLst>
                                          <p:attrName>style.visibility</p:attrName>
                                        </p:attrNameLst>
                                      </p:cBhvr>
                                      <p:to>
                                        <p:strVal val="visible"/>
                                      </p:to>
                                    </p:set>
                                    <p:anim calcmode="lin" valueType="num">
                                      <p:cBhvr additive="base">
                                        <p:cTn id="7" dur="500" fill="hold"/>
                                        <p:tgtEl>
                                          <p:spTgt spid="284684"/>
                                        </p:tgtEl>
                                        <p:attrNameLst>
                                          <p:attrName>ppt_x</p:attrName>
                                        </p:attrNameLst>
                                      </p:cBhvr>
                                      <p:tavLst>
                                        <p:tav tm="0">
                                          <p:val>
                                            <p:strVal val="#ppt_x"/>
                                          </p:val>
                                        </p:tav>
                                        <p:tav tm="100000">
                                          <p:val>
                                            <p:strVal val="#ppt_x"/>
                                          </p:val>
                                        </p:tav>
                                      </p:tavLst>
                                    </p:anim>
                                    <p:anim calcmode="lin" valueType="num">
                                      <p:cBhvr additive="base">
                                        <p:cTn id="8" dur="500" fill="hold"/>
                                        <p:tgtEl>
                                          <p:spTgt spid="28468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284685"/>
                                        </p:tgtEl>
                                        <p:attrNameLst>
                                          <p:attrName>style.visibility</p:attrName>
                                        </p:attrNameLst>
                                      </p:cBhvr>
                                      <p:to>
                                        <p:strVal val="visible"/>
                                      </p:to>
                                    </p:set>
                                    <p:anim calcmode="lin" valueType="num">
                                      <p:cBhvr additive="base">
                                        <p:cTn id="13" dur="500" fill="hold"/>
                                        <p:tgtEl>
                                          <p:spTgt spid="284685"/>
                                        </p:tgtEl>
                                        <p:attrNameLst>
                                          <p:attrName>ppt_x</p:attrName>
                                        </p:attrNameLst>
                                      </p:cBhvr>
                                      <p:tavLst>
                                        <p:tav tm="0">
                                          <p:val>
                                            <p:strVal val="#ppt_x"/>
                                          </p:val>
                                        </p:tav>
                                        <p:tav tm="100000">
                                          <p:val>
                                            <p:strVal val="#ppt_x"/>
                                          </p:val>
                                        </p:tav>
                                      </p:tavLst>
                                    </p:anim>
                                    <p:anim calcmode="lin" valueType="num">
                                      <p:cBhvr additive="base">
                                        <p:cTn id="14" dur="500" fill="hold"/>
                                        <p:tgtEl>
                                          <p:spTgt spid="28468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284686"/>
                                        </p:tgtEl>
                                        <p:attrNameLst>
                                          <p:attrName>style.visibility</p:attrName>
                                        </p:attrNameLst>
                                      </p:cBhvr>
                                      <p:to>
                                        <p:strVal val="visible"/>
                                      </p:to>
                                    </p:set>
                                    <p:anim calcmode="lin" valueType="num">
                                      <p:cBhvr additive="base">
                                        <p:cTn id="19" dur="500" fill="hold"/>
                                        <p:tgtEl>
                                          <p:spTgt spid="284686"/>
                                        </p:tgtEl>
                                        <p:attrNameLst>
                                          <p:attrName>ppt_x</p:attrName>
                                        </p:attrNameLst>
                                      </p:cBhvr>
                                      <p:tavLst>
                                        <p:tav tm="0">
                                          <p:val>
                                            <p:strVal val="#ppt_x"/>
                                          </p:val>
                                        </p:tav>
                                        <p:tav tm="100000">
                                          <p:val>
                                            <p:strVal val="#ppt_x"/>
                                          </p:val>
                                        </p:tav>
                                      </p:tavLst>
                                    </p:anim>
                                    <p:anim calcmode="lin" valueType="num">
                                      <p:cBhvr additive="base">
                                        <p:cTn id="20" dur="500" fill="hold"/>
                                        <p:tgtEl>
                                          <p:spTgt spid="28468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93539" name="Rectangle 3"/>
          <p:cNvSpPr>
            <a:spLocks noGrp="1"/>
          </p:cNvSpPr>
          <p:nvPr>
            <p:ph type="subTitle" idx="1"/>
          </p:nvPr>
        </p:nvSpPr>
        <p:spPr>
          <a:xfrm>
            <a:off x="179388" y="1052513"/>
            <a:ext cx="8280400" cy="576262"/>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Spettri di progetto elastici (Sa-T, Sv-T, Sd-T): OPCM 3431/05</a:t>
            </a:r>
          </a:p>
        </p:txBody>
      </p:sp>
      <p:pic>
        <p:nvPicPr>
          <p:cNvPr id="1024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1557338"/>
            <a:ext cx="7197725" cy="44767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35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8" y="1976438"/>
            <a:ext cx="7197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93544" name="Object 8"/>
          <p:cNvGraphicFramePr>
            <a:graphicFrameLocks noChangeAspect="1"/>
          </p:cNvGraphicFramePr>
          <p:nvPr/>
        </p:nvGraphicFramePr>
        <p:xfrm>
          <a:off x="5003800" y="2276475"/>
          <a:ext cx="2620963" cy="723900"/>
        </p:xfrm>
        <a:graphic>
          <a:graphicData uri="http://schemas.openxmlformats.org/presentationml/2006/ole">
            <mc:AlternateContent xmlns:mc="http://schemas.openxmlformats.org/markup-compatibility/2006">
              <mc:Choice xmlns:v="urn:schemas-microsoft-com:vml" Requires="v">
                <p:oleObj spid="_x0000_s10295" name="Equation" r:id="rId5" imgW="1459866" imgH="406224" progId="Equation.DSMT4">
                  <p:embed/>
                </p:oleObj>
              </mc:Choice>
              <mc:Fallback>
                <p:oleObj name="Equation" r:id="rId5" imgW="1459866" imgH="406224"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3800" y="2276475"/>
                        <a:ext cx="2620963" cy="7239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9354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46275" y="2381250"/>
            <a:ext cx="7197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93546" name="Object 10"/>
          <p:cNvGraphicFramePr>
            <a:graphicFrameLocks noChangeAspect="1"/>
          </p:cNvGraphicFramePr>
          <p:nvPr/>
        </p:nvGraphicFramePr>
        <p:xfrm>
          <a:off x="6156325" y="3068638"/>
          <a:ext cx="2620963" cy="723900"/>
        </p:xfrm>
        <a:graphic>
          <a:graphicData uri="http://schemas.openxmlformats.org/presentationml/2006/ole">
            <mc:AlternateContent xmlns:mc="http://schemas.openxmlformats.org/markup-compatibility/2006">
              <mc:Choice xmlns:v="urn:schemas-microsoft-com:vml" Requires="v">
                <p:oleObj spid="_x0000_s10296" name="Equation" r:id="rId8" imgW="1459866" imgH="406224" progId="Equation.DSMT4">
                  <p:embed/>
                </p:oleObj>
              </mc:Choice>
              <mc:Fallback>
                <p:oleObj name="Equation" r:id="rId8" imgW="1459866" imgH="406224" progId="Equation.DSMT4">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6325" y="3068638"/>
                        <a:ext cx="2620963" cy="7239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93543"/>
                                        </p:tgtEl>
                                        <p:attrNameLst>
                                          <p:attrName>style.visibility</p:attrName>
                                        </p:attrNameLst>
                                      </p:cBhvr>
                                      <p:to>
                                        <p:strVal val="visible"/>
                                      </p:to>
                                    </p:set>
                                    <p:animEffect transition="in" filter="checkerboard(across)">
                                      <p:cBhvr>
                                        <p:cTn id="7" dur="500"/>
                                        <p:tgtEl>
                                          <p:spTgt spid="193543"/>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93544"/>
                                        </p:tgtEl>
                                        <p:attrNameLst>
                                          <p:attrName>style.visibility</p:attrName>
                                        </p:attrNameLst>
                                      </p:cBhvr>
                                      <p:to>
                                        <p:strVal val="visible"/>
                                      </p:to>
                                    </p:set>
                                    <p:animEffect transition="in" filter="dissolve">
                                      <p:cBhvr>
                                        <p:cTn id="11" dur="500"/>
                                        <p:tgtEl>
                                          <p:spTgt spid="19354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193545"/>
                                        </p:tgtEl>
                                        <p:attrNameLst>
                                          <p:attrName>style.visibility</p:attrName>
                                        </p:attrNameLst>
                                      </p:cBhvr>
                                      <p:to>
                                        <p:strVal val="visible"/>
                                      </p:to>
                                    </p:set>
                                    <p:animEffect transition="in" filter="checkerboard(across)">
                                      <p:cBhvr>
                                        <p:cTn id="16" dur="500"/>
                                        <p:tgtEl>
                                          <p:spTgt spid="193545"/>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193546"/>
                                        </p:tgtEl>
                                        <p:attrNameLst>
                                          <p:attrName>style.visibility</p:attrName>
                                        </p:attrNameLst>
                                      </p:cBhvr>
                                      <p:to>
                                        <p:strVal val="visible"/>
                                      </p:to>
                                    </p:set>
                                    <p:animEffect transition="in" filter="dissolve">
                                      <p:cBhvr>
                                        <p:cTn id="20" dur="500"/>
                                        <p:tgtEl>
                                          <p:spTgt spid="193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44675"/>
            <a:ext cx="6942138" cy="43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5" name="Rectangle 3"/>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79876"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Text Box 5"/>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79878" name="Line 6"/>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9879" name="Text Box 7"/>
          <p:cNvSpPr txBox="1">
            <a:spLocks noChangeArrowheads="1"/>
          </p:cNvSpPr>
          <p:nvPr/>
        </p:nvSpPr>
        <p:spPr bwMode="auto">
          <a:xfrm>
            <a:off x="6511925" y="358775"/>
            <a:ext cx="2501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Roma, 26 Febbraio 2007</a:t>
            </a:r>
          </a:p>
        </p:txBody>
      </p:sp>
      <p:pic>
        <p:nvPicPr>
          <p:cNvPr id="79880" name="Picture 8" descr="Logo-Unis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 Box 9"/>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79882" name="Line 10"/>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79883" name="Text Box 11"/>
          <p:cNvSpPr txBox="1">
            <a:spLocks noChangeArrowheads="1"/>
          </p:cNvSpPr>
          <p:nvPr/>
        </p:nvSpPr>
        <p:spPr bwMode="auto">
          <a:xfrm>
            <a:off x="179388" y="1322388"/>
            <a:ext cx="8840787"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Analisi Pushover: plasticità concentrata – </a:t>
            </a:r>
            <a:r>
              <a:rPr lang="it-IT" u="sng">
                <a:latin typeface="Comic Sans MS" pitchFamily="66" charset="0"/>
              </a:rPr>
              <a:t>Meccanismi duttili (rot. alla corda)</a:t>
            </a:r>
          </a:p>
          <a:p>
            <a:pPr eaLnBrk="1" hangingPunct="1"/>
            <a:r>
              <a:rPr lang="it-IT" sz="1600">
                <a:latin typeface="Comic Sans MS" pitchFamily="66" charset="0"/>
              </a:rPr>
              <a:t>Fondazione deformabile</a:t>
            </a:r>
          </a:p>
        </p:txBody>
      </p:sp>
      <p:sp>
        <p:nvSpPr>
          <p:cNvPr id="79884" name="Text Box 12"/>
          <p:cNvSpPr txBox="1">
            <a:spLocks noChangeArrowheads="1"/>
          </p:cNvSpPr>
          <p:nvPr/>
        </p:nvSpPr>
        <p:spPr bwMode="auto">
          <a:xfrm>
            <a:off x="1116013" y="2133600"/>
            <a:ext cx="423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X1</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80899"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80901"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80903"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4"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80905"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80906" name="Text Box 10"/>
          <p:cNvSpPr txBox="1">
            <a:spLocks noChangeArrowheads="1"/>
          </p:cNvSpPr>
          <p:nvPr/>
        </p:nvSpPr>
        <p:spPr bwMode="auto">
          <a:xfrm>
            <a:off x="2411413" y="1333500"/>
            <a:ext cx="4633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Flessibile - Meccanismi Duttili</a:t>
            </a:r>
          </a:p>
        </p:txBody>
      </p:sp>
      <p:sp>
        <p:nvSpPr>
          <p:cNvPr id="80907" name="Text Box 11"/>
          <p:cNvSpPr txBox="1">
            <a:spLocks noChangeArrowheads="1"/>
          </p:cNvSpPr>
          <p:nvPr/>
        </p:nvSpPr>
        <p:spPr bwMode="auto">
          <a:xfrm>
            <a:off x="3635375" y="1663700"/>
            <a:ext cx="161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80908" name="Text Box 12"/>
          <p:cNvSpPr txBox="1">
            <a:spLocks noChangeArrowheads="1"/>
          </p:cNvSpPr>
          <p:nvPr/>
        </p:nvSpPr>
        <p:spPr bwMode="auto">
          <a:xfrm>
            <a:off x="1692275" y="203676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80909" name="Text Box 13"/>
          <p:cNvSpPr txBox="1">
            <a:spLocks noChangeArrowheads="1"/>
          </p:cNvSpPr>
          <p:nvPr/>
        </p:nvSpPr>
        <p:spPr bwMode="auto">
          <a:xfrm>
            <a:off x="5580063" y="2035175"/>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80910" name="Text Box 14"/>
          <p:cNvSpPr txBox="1">
            <a:spLocks noChangeArrowheads="1"/>
          </p:cNvSpPr>
          <p:nvPr/>
        </p:nvSpPr>
        <p:spPr bwMode="auto">
          <a:xfrm>
            <a:off x="3635375" y="3449638"/>
            <a:ext cx="1589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Y</a:t>
            </a:r>
          </a:p>
        </p:txBody>
      </p:sp>
      <p:sp>
        <p:nvSpPr>
          <p:cNvPr id="80911" name="Text Box 15"/>
          <p:cNvSpPr txBox="1">
            <a:spLocks noChangeArrowheads="1"/>
          </p:cNvSpPr>
          <p:nvPr/>
        </p:nvSpPr>
        <p:spPr bwMode="auto">
          <a:xfrm>
            <a:off x="1692275" y="3822700"/>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
        <p:nvSpPr>
          <p:cNvPr id="80912" name="Text Box 16"/>
          <p:cNvSpPr txBox="1">
            <a:spLocks noChangeArrowheads="1"/>
          </p:cNvSpPr>
          <p:nvPr/>
        </p:nvSpPr>
        <p:spPr bwMode="auto">
          <a:xfrm>
            <a:off x="5580063" y="38211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2</a:t>
            </a:r>
          </a:p>
        </p:txBody>
      </p:sp>
      <p:sp>
        <p:nvSpPr>
          <p:cNvPr id="80913" name="Rectangle 17"/>
          <p:cNvSpPr>
            <a:spLocks noChangeArrowheads="1"/>
          </p:cNvSpPr>
          <p:nvPr/>
        </p:nvSpPr>
        <p:spPr bwMode="auto">
          <a:xfrm>
            <a:off x="2009775" y="4870450"/>
            <a:ext cx="647700" cy="287338"/>
          </a:xfrm>
          <a:prstGeom prst="rect">
            <a:avLst/>
          </a:prstGeom>
          <a:noFill/>
          <a:ln w="127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0914" name="Rectangle 18"/>
          <p:cNvSpPr>
            <a:spLocks noChangeArrowheads="1"/>
          </p:cNvSpPr>
          <p:nvPr/>
        </p:nvSpPr>
        <p:spPr bwMode="auto">
          <a:xfrm>
            <a:off x="2771775" y="2997200"/>
            <a:ext cx="647700" cy="287338"/>
          </a:xfrm>
          <a:prstGeom prst="rect">
            <a:avLst/>
          </a:prstGeom>
          <a:noFill/>
          <a:ln w="12700">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0915" name="Rectangle 19"/>
          <p:cNvSpPr>
            <a:spLocks noChangeArrowheads="1"/>
          </p:cNvSpPr>
          <p:nvPr/>
        </p:nvSpPr>
        <p:spPr bwMode="auto">
          <a:xfrm>
            <a:off x="3479800" y="4870450"/>
            <a:ext cx="647700" cy="287338"/>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80916"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613" y="2354263"/>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7"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5213" y="2349500"/>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8"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263" y="4227513"/>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9" name="Picture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5213" y="4227513"/>
            <a:ext cx="3068637" cy="93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44" name="Picture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3" y="1989138"/>
            <a:ext cx="6408737" cy="400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86744"/>
                                        </p:tgtEl>
                                        <p:attrNameLst>
                                          <p:attrName>style.visibility</p:attrName>
                                        </p:attrNameLst>
                                      </p:cBhvr>
                                      <p:to>
                                        <p:strVal val="visible"/>
                                      </p:to>
                                    </p:set>
                                    <p:animEffect transition="in" filter="checkerboard(across)">
                                      <p:cBhvr>
                                        <p:cTn id="7" dur="500"/>
                                        <p:tgtEl>
                                          <p:spTgt spid="286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DS_DuttiliFondFle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95438"/>
            <a:ext cx="6124575" cy="527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Rectangle 3"/>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81924"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 Box 5"/>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81926" name="Line 6"/>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81928" name="Picture 8" descr="Logo-Unis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9" name="Text Box 9"/>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81930" name="Line 10"/>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81931" name="Text Box 11"/>
          <p:cNvSpPr txBox="1">
            <a:spLocks noChangeArrowheads="1"/>
          </p:cNvSpPr>
          <p:nvPr/>
        </p:nvSpPr>
        <p:spPr bwMode="auto">
          <a:xfrm>
            <a:off x="1476375" y="1333500"/>
            <a:ext cx="66087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Fondazione Flessibile - Meccanismi Duttili – Stato Limite DS</a:t>
            </a:r>
          </a:p>
        </p:txBody>
      </p:sp>
      <p:sp>
        <p:nvSpPr>
          <p:cNvPr id="81932" name="Oval 12"/>
          <p:cNvSpPr>
            <a:spLocks noChangeArrowheads="1"/>
          </p:cNvSpPr>
          <p:nvPr/>
        </p:nvSpPr>
        <p:spPr bwMode="auto">
          <a:xfrm>
            <a:off x="2268538" y="4149725"/>
            <a:ext cx="215900" cy="2159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1933" name="Text Box 13"/>
          <p:cNvSpPr txBox="1">
            <a:spLocks noChangeArrowheads="1"/>
          </p:cNvSpPr>
          <p:nvPr/>
        </p:nvSpPr>
        <p:spPr bwMode="auto">
          <a:xfrm>
            <a:off x="6516688" y="2420938"/>
            <a:ext cx="16113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Direzione X</a:t>
            </a:r>
          </a:p>
        </p:txBody>
      </p:sp>
      <p:sp>
        <p:nvSpPr>
          <p:cNvPr id="81934" name="Text Box 14"/>
          <p:cNvSpPr txBox="1">
            <a:spLocks noChangeArrowheads="1"/>
          </p:cNvSpPr>
          <p:nvPr/>
        </p:nvSpPr>
        <p:spPr bwMode="auto">
          <a:xfrm>
            <a:off x="6502400" y="3021013"/>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Distribuzione 1</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415925"/>
            <a:ext cx="7772400" cy="727075"/>
          </a:xfrm>
        </p:spPr>
        <p:txBody>
          <a:bodyPr rtlCol="0">
            <a:normAutofit fontScale="90000"/>
          </a:bodyPr>
          <a:lstStyle/>
          <a:p>
            <a:pPr eaLnBrk="1" fontAlgn="auto" hangingPunct="1">
              <a:spcAft>
                <a:spcPts val="0"/>
              </a:spcAft>
              <a:defRPr/>
            </a:pPr>
            <a:r>
              <a:rPr lang="it-IT" b="1" dirty="0" err="1" smtClean="0">
                <a:latin typeface="Comic Sans MS" pitchFamily="66" charset="0"/>
              </a:rPr>
              <a:t>Homework</a:t>
            </a:r>
            <a:endParaRPr lang="it-IT" b="1" dirty="0" smtClean="0">
              <a:latin typeface="Comic Sans MS" pitchFamily="66" charset="0"/>
            </a:endParaRPr>
          </a:p>
        </p:txBody>
      </p:sp>
      <p:sp>
        <p:nvSpPr>
          <p:cNvPr id="8" name="Sottotitolo 2"/>
          <p:cNvSpPr>
            <a:spLocks noGrp="1"/>
          </p:cNvSpPr>
          <p:nvPr>
            <p:ph type="subTitle" idx="1"/>
          </p:nvPr>
        </p:nvSpPr>
        <p:spPr>
          <a:xfrm>
            <a:off x="360040" y="1667842"/>
            <a:ext cx="8532440" cy="681038"/>
          </a:xfrm>
        </p:spPr>
        <p:txBody>
          <a:bodyPr/>
          <a:lstStyle/>
          <a:p>
            <a:pPr marL="342900" indent="-342900" algn="just" eaLnBrk="1" hangingPunct="1">
              <a:buAutoNum type="arabicParenR"/>
            </a:pPr>
            <a:r>
              <a:rPr lang="it-IT" sz="1800" dirty="0" smtClean="0">
                <a:solidFill>
                  <a:schemeClr val="bg1">
                    <a:lumMod val="65000"/>
                  </a:schemeClr>
                </a:solidFill>
                <a:latin typeface="Comic Sans MS" pitchFamily="66" charset="0"/>
              </a:rPr>
              <a:t>Determinare la resistenza a taglio di un pilastro caratterizzato da dimensioni, materiali e azioni normali tipiche di una struttura esistente progettata per soli carichi verticali. In particolare, si quantifichino i valori di </a:t>
            </a:r>
            <a:r>
              <a:rPr lang="it-IT" sz="1800" dirty="0" err="1" smtClean="0">
                <a:solidFill>
                  <a:schemeClr val="bg1">
                    <a:lumMod val="65000"/>
                  </a:schemeClr>
                </a:solidFill>
                <a:latin typeface="Comic Sans MS" pitchFamily="66" charset="0"/>
              </a:rPr>
              <a:t>V</a:t>
            </a:r>
            <a:r>
              <a:rPr lang="it-IT" sz="1800" baseline="-25000" dirty="0" err="1" smtClean="0">
                <a:solidFill>
                  <a:schemeClr val="bg1">
                    <a:lumMod val="65000"/>
                  </a:schemeClr>
                </a:solidFill>
                <a:latin typeface="Comic Sans MS" pitchFamily="66" charset="0"/>
              </a:rPr>
              <a:t>Rd</a:t>
            </a:r>
            <a:r>
              <a:rPr lang="it-IT" sz="1800" dirty="0" smtClean="0">
                <a:solidFill>
                  <a:schemeClr val="bg1">
                    <a:lumMod val="65000"/>
                  </a:schemeClr>
                </a:solidFill>
                <a:latin typeface="Comic Sans MS" pitchFamily="66" charset="0"/>
              </a:rPr>
              <a:t> secondo le prescrizioni della NTC-D.M. 14/01/2008 e di EN 1998-3:2005.</a:t>
            </a:r>
          </a:p>
          <a:p>
            <a:pPr marL="342900" indent="-342900" algn="just" eaLnBrk="1" hangingPunct="1">
              <a:buAutoNum type="arabicParenR"/>
            </a:pPr>
            <a:r>
              <a:rPr lang="it-IT" sz="1800" dirty="0" smtClean="0">
                <a:solidFill>
                  <a:schemeClr val="bg1">
                    <a:lumMod val="65000"/>
                  </a:schemeClr>
                </a:solidFill>
                <a:latin typeface="Comic Sans MS" pitchFamily="66" charset="0"/>
              </a:rPr>
              <a:t>Per lo stesso pilastro si determinino i limiti rotazionali definiti per i diversi SL, tramite del formulazioni alternative proposte </a:t>
            </a:r>
            <a:r>
              <a:rPr lang="it-IT" sz="1800" dirty="0">
                <a:solidFill>
                  <a:schemeClr val="bg1">
                    <a:lumMod val="65000"/>
                  </a:schemeClr>
                </a:solidFill>
                <a:latin typeface="Comic Sans MS" pitchFamily="66" charset="0"/>
              </a:rPr>
              <a:t>dalla NTC-D.M. </a:t>
            </a:r>
            <a:r>
              <a:rPr lang="it-IT" sz="1800" dirty="0" smtClean="0">
                <a:solidFill>
                  <a:schemeClr val="bg1">
                    <a:lumMod val="65000"/>
                  </a:schemeClr>
                </a:solidFill>
                <a:latin typeface="Comic Sans MS" pitchFamily="66" charset="0"/>
              </a:rPr>
              <a:t>14/01/2008 e dalla Circolare n.617/2009.</a:t>
            </a:r>
          </a:p>
          <a:p>
            <a:pPr marL="342900" indent="-342900" algn="just" eaLnBrk="1" hangingPunct="1">
              <a:buAutoNum type="arabicParenR"/>
            </a:pPr>
            <a:r>
              <a:rPr lang="it-IT" sz="1800" dirty="0" smtClean="0">
                <a:solidFill>
                  <a:schemeClr val="tx1"/>
                </a:solidFill>
                <a:latin typeface="Comic Sans MS" pitchFamily="66" charset="0"/>
              </a:rPr>
              <a:t>Quantificare la PGA resistente allo SLD e SLV per una struttura esistente in c.a.. Si suggerisce l’impiego di un metodo lineare e si raccomanda di tener conto del contributo dei tamponamenti murari.</a:t>
            </a:r>
          </a:p>
        </p:txBody>
      </p:sp>
    </p:spTree>
    <p:extLst>
      <p:ext uri="{BB962C8B-B14F-4D97-AF65-F5344CB8AC3E}">
        <p14:creationId xmlns:p14="http://schemas.microsoft.com/office/powerpoint/2010/main" val="23552290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94563" name="Rectangle 3"/>
          <p:cNvSpPr>
            <a:spLocks noGrp="1"/>
          </p:cNvSpPr>
          <p:nvPr>
            <p:ph type="subTitle" idx="1"/>
          </p:nvPr>
        </p:nvSpPr>
        <p:spPr>
          <a:xfrm>
            <a:off x="179388" y="1052513"/>
            <a:ext cx="8280400" cy="576262"/>
          </a:xfrm>
        </p:spPr>
        <p:txBody>
          <a:bodyPr/>
          <a:lstStyle/>
          <a:p>
            <a:pPr algn="just">
              <a:lnSpc>
                <a:spcPct val="140000"/>
              </a:lnSpc>
              <a:defRPr/>
            </a:pPr>
            <a:r>
              <a:rPr lang="it-IT" sz="1800" u="sng" smtClean="0">
                <a:solidFill>
                  <a:schemeClr val="tx1"/>
                </a:solidFill>
                <a:effectLst>
                  <a:outerShdw blurRad="38100" dist="38100" dir="2700000" algn="tl">
                    <a:srgbClr val="C0C0C0"/>
                  </a:outerShdw>
                </a:effectLst>
                <a:latin typeface="Comic Sans MS" pitchFamily="66" charset="0"/>
              </a:rPr>
              <a:t>Spettri di progetto elastici in formato </a:t>
            </a:r>
            <a:r>
              <a:rPr lang="it-IT" sz="1800" b="1" u="sng" smtClean="0">
                <a:solidFill>
                  <a:schemeClr val="tx1"/>
                </a:solidFill>
                <a:effectLst>
                  <a:outerShdw blurRad="38100" dist="38100" dir="2700000" algn="tl">
                    <a:srgbClr val="C0C0C0"/>
                  </a:outerShdw>
                </a:effectLst>
                <a:latin typeface="Comic Sans MS" pitchFamily="66" charset="0"/>
              </a:rPr>
              <a:t>ARDS</a:t>
            </a:r>
            <a:r>
              <a:rPr lang="it-IT" sz="1800" u="sng" smtClean="0">
                <a:solidFill>
                  <a:schemeClr val="tx1"/>
                </a:solidFill>
                <a:effectLst>
                  <a:outerShdw blurRad="38100" dist="38100" dir="2700000" algn="tl">
                    <a:srgbClr val="C0C0C0"/>
                  </a:outerShdw>
                </a:effectLst>
                <a:latin typeface="Comic Sans MS" pitchFamily="66" charset="0"/>
              </a:rPr>
              <a:t> (Acceleration-Displacement)</a:t>
            </a:r>
          </a:p>
        </p:txBody>
      </p:sp>
      <p:pic>
        <p:nvPicPr>
          <p:cNvPr id="1126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1341438"/>
            <a:ext cx="8816975" cy="548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269" name="Object 7"/>
          <p:cNvGraphicFramePr>
            <a:graphicFrameLocks noChangeAspect="1"/>
          </p:cNvGraphicFramePr>
          <p:nvPr/>
        </p:nvGraphicFramePr>
        <p:xfrm>
          <a:off x="5580063" y="3068638"/>
          <a:ext cx="2803525" cy="768350"/>
        </p:xfrm>
        <a:graphic>
          <a:graphicData uri="http://schemas.openxmlformats.org/presentationml/2006/ole">
            <mc:AlternateContent xmlns:mc="http://schemas.openxmlformats.org/markup-compatibility/2006">
              <mc:Choice xmlns:v="urn:schemas-microsoft-com:vml" Requires="v">
                <p:oleObj spid="_x0000_s11294" name="Equation" r:id="rId4" imgW="1562100" imgH="431800" progId="Equation.DSMT4">
                  <p:embed/>
                </p:oleObj>
              </mc:Choice>
              <mc:Fallback>
                <p:oleObj name="Equation" r:id="rId4" imgW="1562100" imgH="43180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063" y="3068638"/>
                        <a:ext cx="2803525" cy="76835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70" name="Freeform 8"/>
          <p:cNvSpPr>
            <a:spLocks/>
          </p:cNvSpPr>
          <p:nvPr/>
        </p:nvSpPr>
        <p:spPr bwMode="auto">
          <a:xfrm>
            <a:off x="965200" y="4618038"/>
            <a:ext cx="7165975" cy="1447800"/>
          </a:xfrm>
          <a:custGeom>
            <a:avLst/>
            <a:gdLst>
              <a:gd name="T0" fmla="*/ 0 w 4514"/>
              <a:gd name="T1" fmla="*/ 2147483647 h 912"/>
              <a:gd name="T2" fmla="*/ 2147483647 w 4514"/>
              <a:gd name="T3" fmla="*/ 0 h 912"/>
              <a:gd name="T4" fmla="*/ 0 60000 65536"/>
              <a:gd name="T5" fmla="*/ 0 60000 65536"/>
            </a:gdLst>
            <a:ahLst/>
            <a:cxnLst>
              <a:cxn ang="T4">
                <a:pos x="T0" y="T1"/>
              </a:cxn>
              <a:cxn ang="T5">
                <a:pos x="T2" y="T3"/>
              </a:cxn>
            </a:cxnLst>
            <a:rect l="0" t="0" r="r" b="b"/>
            <a:pathLst>
              <a:path w="4514" h="912">
                <a:moveTo>
                  <a:pt x="0" y="912"/>
                </a:moveTo>
                <a:lnTo>
                  <a:pt x="4514" y="0"/>
                </a:lnTo>
              </a:path>
            </a:pathLst>
          </a:custGeom>
          <a:noFill/>
          <a:ln w="9525" cap="flat">
            <a:solidFill>
              <a:srgbClr val="0000FF"/>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Inelastici</a:t>
            </a:r>
          </a:p>
        </p:txBody>
      </p:sp>
      <p:sp>
        <p:nvSpPr>
          <p:cNvPr id="195587" name="Rectangle 3"/>
          <p:cNvSpPr>
            <a:spLocks noGrp="1"/>
          </p:cNvSpPr>
          <p:nvPr>
            <p:ph type="subTitle" idx="1"/>
          </p:nvPr>
        </p:nvSpPr>
        <p:spPr>
          <a:xfrm>
            <a:off x="179388" y="1089025"/>
            <a:ext cx="8280400" cy="431800"/>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Spettri di progetto inelastici</a:t>
            </a:r>
          </a:p>
        </p:txBody>
      </p:sp>
      <p:sp>
        <p:nvSpPr>
          <p:cNvPr id="12292" name="Line 6"/>
          <p:cNvSpPr>
            <a:spLocks noChangeShapeType="1"/>
          </p:cNvSpPr>
          <p:nvPr/>
        </p:nvSpPr>
        <p:spPr bwMode="auto">
          <a:xfrm rot="10800000">
            <a:off x="5724525" y="1916113"/>
            <a:ext cx="0" cy="20891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2293" name="Line 7"/>
          <p:cNvSpPr>
            <a:spLocks noChangeShapeType="1"/>
          </p:cNvSpPr>
          <p:nvPr/>
        </p:nvSpPr>
        <p:spPr bwMode="auto">
          <a:xfrm>
            <a:off x="5594350" y="3860800"/>
            <a:ext cx="288131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2294" name="Line 8"/>
          <p:cNvSpPr>
            <a:spLocks noChangeShapeType="1"/>
          </p:cNvSpPr>
          <p:nvPr/>
        </p:nvSpPr>
        <p:spPr bwMode="auto">
          <a:xfrm flipV="1">
            <a:off x="5724525" y="1916113"/>
            <a:ext cx="935038" cy="19446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5593" name="Text Box 9"/>
          <p:cNvSpPr txBox="1">
            <a:spLocks noChangeArrowheads="1"/>
          </p:cNvSpPr>
          <p:nvPr/>
        </p:nvSpPr>
        <p:spPr bwMode="auto">
          <a:xfrm>
            <a:off x="5364163" y="1628775"/>
            <a:ext cx="3222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F</a:t>
            </a:r>
          </a:p>
        </p:txBody>
      </p:sp>
      <p:sp>
        <p:nvSpPr>
          <p:cNvPr id="195594" name="Text Box 10"/>
          <p:cNvSpPr txBox="1">
            <a:spLocks noChangeArrowheads="1"/>
          </p:cNvSpPr>
          <p:nvPr/>
        </p:nvSpPr>
        <p:spPr bwMode="auto">
          <a:xfrm>
            <a:off x="8027988" y="3932238"/>
            <a:ext cx="322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x</a:t>
            </a:r>
          </a:p>
        </p:txBody>
      </p:sp>
      <p:sp>
        <p:nvSpPr>
          <p:cNvPr id="12297" name="Line 11"/>
          <p:cNvSpPr>
            <a:spLocks noChangeShapeType="1"/>
          </p:cNvSpPr>
          <p:nvPr/>
        </p:nvSpPr>
        <p:spPr bwMode="auto">
          <a:xfrm>
            <a:off x="5724525" y="2205038"/>
            <a:ext cx="792163"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5596" name="Text Box 12"/>
          <p:cNvSpPr txBox="1">
            <a:spLocks noChangeArrowheads="1"/>
          </p:cNvSpPr>
          <p:nvPr/>
        </p:nvSpPr>
        <p:spPr bwMode="auto">
          <a:xfrm>
            <a:off x="4025900" y="1982788"/>
            <a:ext cx="1625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solidFill>
                  <a:srgbClr val="FF0000"/>
                </a:solidFill>
                <a:effectLst>
                  <a:outerShdw blurRad="38100" dist="38100" dir="2700000" algn="tl">
                    <a:srgbClr val="C0C0C0"/>
                  </a:outerShdw>
                </a:effectLst>
                <a:latin typeface="Comic Sans MS" pitchFamily="66" charset="0"/>
              </a:rPr>
              <a:t>F</a:t>
            </a:r>
            <a:r>
              <a:rPr lang="it-IT" baseline="-25000">
                <a:solidFill>
                  <a:srgbClr val="FF0000"/>
                </a:solidFill>
                <a:effectLst>
                  <a:outerShdw blurRad="38100" dist="38100" dir="2700000" algn="tl">
                    <a:srgbClr val="C0C0C0"/>
                  </a:outerShdw>
                </a:effectLst>
                <a:latin typeface="Comic Sans MS" pitchFamily="66" charset="0"/>
              </a:rPr>
              <a:t>el</a:t>
            </a:r>
            <a:r>
              <a:rPr lang="it-IT">
                <a:solidFill>
                  <a:srgbClr val="FF0000"/>
                </a:solidFill>
                <a:effectLst>
                  <a:outerShdw blurRad="38100" dist="38100" dir="2700000" algn="tl">
                    <a:srgbClr val="C0C0C0"/>
                  </a:outerShdw>
                </a:effectLst>
                <a:latin typeface="Comic Sans MS" pitchFamily="66" charset="0"/>
              </a:rPr>
              <a:t>(T)=mS</a:t>
            </a:r>
            <a:r>
              <a:rPr lang="it-IT" baseline="-25000">
                <a:solidFill>
                  <a:srgbClr val="FF0000"/>
                </a:solidFill>
                <a:effectLst>
                  <a:outerShdw blurRad="38100" dist="38100" dir="2700000" algn="tl">
                    <a:srgbClr val="C0C0C0"/>
                  </a:outerShdw>
                </a:effectLst>
                <a:latin typeface="Comic Sans MS" pitchFamily="66" charset="0"/>
              </a:rPr>
              <a:t>a</a:t>
            </a:r>
            <a:r>
              <a:rPr lang="it-IT">
                <a:solidFill>
                  <a:srgbClr val="FF0000"/>
                </a:solidFill>
                <a:effectLst>
                  <a:outerShdw blurRad="38100" dist="38100" dir="2700000" algn="tl">
                    <a:srgbClr val="C0C0C0"/>
                  </a:outerShdw>
                </a:effectLst>
                <a:latin typeface="Comic Sans MS" pitchFamily="66" charset="0"/>
              </a:rPr>
              <a:t>(T)</a:t>
            </a:r>
          </a:p>
        </p:txBody>
      </p:sp>
      <p:sp>
        <p:nvSpPr>
          <p:cNvPr id="12299" name="Oval 13"/>
          <p:cNvSpPr>
            <a:spLocks noChangeArrowheads="1"/>
          </p:cNvSpPr>
          <p:nvPr/>
        </p:nvSpPr>
        <p:spPr bwMode="auto">
          <a:xfrm>
            <a:off x="6488113" y="2162175"/>
            <a:ext cx="71437" cy="71438"/>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5598" name="Text Box 14"/>
          <p:cNvSpPr txBox="1">
            <a:spLocks noChangeArrowheads="1"/>
          </p:cNvSpPr>
          <p:nvPr/>
        </p:nvSpPr>
        <p:spPr bwMode="auto">
          <a:xfrm>
            <a:off x="158750" y="1720850"/>
            <a:ext cx="383698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Per un oscillatore semplice con resistenza maggiore o uguale al valore F</a:t>
            </a:r>
            <a:r>
              <a:rPr lang="it-IT" baseline="-25000">
                <a:latin typeface="Comic Sans MS" pitchFamily="66" charset="0"/>
              </a:rPr>
              <a:t>el</a:t>
            </a:r>
            <a:r>
              <a:rPr lang="it-IT">
                <a:latin typeface="Comic Sans MS" pitchFamily="66" charset="0"/>
              </a:rPr>
              <a:t>(T) la risposta al sisma atteso è di tipo elastico.</a:t>
            </a:r>
          </a:p>
        </p:txBody>
      </p:sp>
      <p:sp>
        <p:nvSpPr>
          <p:cNvPr id="195599" name="Text Box 15"/>
          <p:cNvSpPr txBox="1">
            <a:spLocks noChangeArrowheads="1"/>
          </p:cNvSpPr>
          <p:nvPr/>
        </p:nvSpPr>
        <p:spPr bwMode="auto">
          <a:xfrm>
            <a:off x="136525" y="2924175"/>
            <a:ext cx="421957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Se si assume un valore di resistenza F</a:t>
            </a:r>
            <a:r>
              <a:rPr lang="it-IT" baseline="-25000">
                <a:latin typeface="Comic Sans MS" pitchFamily="66" charset="0"/>
              </a:rPr>
              <a:t>y</a:t>
            </a:r>
            <a:r>
              <a:rPr lang="it-IT">
                <a:latin typeface="Comic Sans MS" pitchFamily="66" charset="0"/>
              </a:rPr>
              <a:t>&lt;F</a:t>
            </a:r>
            <a:r>
              <a:rPr lang="it-IT" baseline="-25000">
                <a:latin typeface="Comic Sans MS" pitchFamily="66" charset="0"/>
              </a:rPr>
              <a:t>el</a:t>
            </a:r>
            <a:r>
              <a:rPr lang="it-IT">
                <a:latin typeface="Comic Sans MS" pitchFamily="66" charset="0"/>
              </a:rPr>
              <a:t>(T) ed un comportamento non fragile, la risposta è caratterizzata da un certo numero di escursioni in campo plastico con valore dello spostamento massimo pari a x</a:t>
            </a:r>
            <a:r>
              <a:rPr lang="it-IT" baseline="-25000">
                <a:latin typeface="Comic Sans MS" pitchFamily="66" charset="0"/>
              </a:rPr>
              <a:t>max</a:t>
            </a:r>
            <a:r>
              <a:rPr lang="it-IT">
                <a:latin typeface="Comic Sans MS" pitchFamily="66" charset="0"/>
              </a:rPr>
              <a:t>.</a:t>
            </a:r>
          </a:p>
        </p:txBody>
      </p:sp>
      <p:sp>
        <p:nvSpPr>
          <p:cNvPr id="195600" name="Line 16"/>
          <p:cNvSpPr>
            <a:spLocks noChangeShapeType="1"/>
          </p:cNvSpPr>
          <p:nvPr/>
        </p:nvSpPr>
        <p:spPr bwMode="auto">
          <a:xfrm>
            <a:off x="5724525" y="2781300"/>
            <a:ext cx="1727200"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195601" name="Group 17"/>
          <p:cNvGrpSpPr>
            <a:grpSpLocks/>
          </p:cNvGrpSpPr>
          <p:nvPr/>
        </p:nvGrpSpPr>
        <p:grpSpPr bwMode="auto">
          <a:xfrm>
            <a:off x="5724525" y="2781300"/>
            <a:ext cx="1152525" cy="1079500"/>
            <a:chOff x="3606" y="1752"/>
            <a:chExt cx="726" cy="680"/>
          </a:xfrm>
        </p:grpSpPr>
        <p:sp>
          <p:nvSpPr>
            <p:cNvPr id="12312" name="Line 18"/>
            <p:cNvSpPr>
              <a:spLocks noChangeShapeType="1"/>
            </p:cNvSpPr>
            <p:nvPr/>
          </p:nvSpPr>
          <p:spPr bwMode="auto">
            <a:xfrm>
              <a:off x="3923" y="1752"/>
              <a:ext cx="409"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2313" name="Line 19"/>
            <p:cNvSpPr>
              <a:spLocks noChangeShapeType="1"/>
            </p:cNvSpPr>
            <p:nvPr/>
          </p:nvSpPr>
          <p:spPr bwMode="auto">
            <a:xfrm flipV="1">
              <a:off x="3606" y="1752"/>
              <a:ext cx="317" cy="68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12304" name="Line 20"/>
          <p:cNvSpPr>
            <a:spLocks noChangeShapeType="1"/>
          </p:cNvSpPr>
          <p:nvPr/>
        </p:nvSpPr>
        <p:spPr bwMode="auto">
          <a:xfrm>
            <a:off x="6905625" y="2781300"/>
            <a:ext cx="0" cy="1079500"/>
          </a:xfrm>
          <a:prstGeom prst="line">
            <a:avLst/>
          </a:prstGeom>
          <a:noFill/>
          <a:ln w="9525">
            <a:solidFill>
              <a:srgbClr val="339966"/>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5605" name="Text Box 21"/>
          <p:cNvSpPr txBox="1">
            <a:spLocks noChangeArrowheads="1"/>
          </p:cNvSpPr>
          <p:nvPr/>
        </p:nvSpPr>
        <p:spPr bwMode="auto">
          <a:xfrm>
            <a:off x="6732588" y="3860800"/>
            <a:ext cx="86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x</a:t>
            </a:r>
            <a:r>
              <a:rPr lang="it-IT" baseline="-25000">
                <a:effectLst>
                  <a:outerShdw blurRad="38100" dist="38100" dir="2700000" algn="tl">
                    <a:srgbClr val="C0C0C0"/>
                  </a:outerShdw>
                </a:effectLst>
                <a:latin typeface="Comic Sans MS" pitchFamily="66" charset="0"/>
              </a:rPr>
              <a:t>max</a:t>
            </a:r>
          </a:p>
        </p:txBody>
      </p:sp>
      <p:sp>
        <p:nvSpPr>
          <p:cNvPr id="195606" name="Text Box 22"/>
          <p:cNvSpPr txBox="1">
            <a:spLocks noChangeArrowheads="1"/>
          </p:cNvSpPr>
          <p:nvPr/>
        </p:nvSpPr>
        <p:spPr bwMode="auto">
          <a:xfrm>
            <a:off x="107950" y="4652963"/>
            <a:ext cx="90360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Ad ogni valore di resistenza F</a:t>
            </a:r>
            <a:r>
              <a:rPr lang="it-IT" baseline="-25000">
                <a:latin typeface="Comic Sans MS" pitchFamily="66" charset="0"/>
              </a:rPr>
              <a:t>y</a:t>
            </a:r>
            <a:r>
              <a:rPr lang="it-IT">
                <a:latin typeface="Comic Sans MS" pitchFamily="66" charset="0"/>
              </a:rPr>
              <a:t>&lt;F</a:t>
            </a:r>
            <a:r>
              <a:rPr lang="it-IT" baseline="-25000">
                <a:latin typeface="Comic Sans MS" pitchFamily="66" charset="0"/>
              </a:rPr>
              <a:t>el</a:t>
            </a:r>
            <a:r>
              <a:rPr lang="it-IT">
                <a:latin typeface="Comic Sans MS" pitchFamily="66" charset="0"/>
              </a:rPr>
              <a:t> corrisponde uno spostamento massimo richiesto x</a:t>
            </a:r>
            <a:r>
              <a:rPr lang="it-IT" baseline="-25000">
                <a:latin typeface="Comic Sans MS" pitchFamily="66" charset="0"/>
              </a:rPr>
              <a:t>max</a:t>
            </a:r>
            <a:r>
              <a:rPr lang="it-IT">
                <a:latin typeface="Comic Sans MS" pitchFamily="66" charset="0"/>
              </a:rPr>
              <a:t>, ovvero, rapportando tale spostamento a quello al limite elastico x</a:t>
            </a:r>
            <a:r>
              <a:rPr lang="it-IT" baseline="-25000">
                <a:latin typeface="Comic Sans MS" pitchFamily="66" charset="0"/>
              </a:rPr>
              <a:t>y</a:t>
            </a:r>
            <a:r>
              <a:rPr lang="it-IT">
                <a:latin typeface="Comic Sans MS" pitchFamily="66" charset="0"/>
              </a:rPr>
              <a:t>, una duttilità cinematica richiesta </a:t>
            </a:r>
            <a:r>
              <a:rPr lang="it-IT">
                <a:latin typeface="Symbol" pitchFamily="18" charset="2"/>
              </a:rPr>
              <a:t>m</a:t>
            </a:r>
            <a:r>
              <a:rPr lang="it-IT">
                <a:latin typeface="Comic Sans MS" pitchFamily="66" charset="0"/>
              </a:rPr>
              <a:t>:</a:t>
            </a:r>
          </a:p>
        </p:txBody>
      </p:sp>
      <p:sp>
        <p:nvSpPr>
          <p:cNvPr id="195607" name="Text Box 23"/>
          <p:cNvSpPr txBox="1">
            <a:spLocks noChangeArrowheads="1"/>
          </p:cNvSpPr>
          <p:nvPr/>
        </p:nvSpPr>
        <p:spPr bwMode="auto">
          <a:xfrm>
            <a:off x="5178425" y="2630488"/>
            <a:ext cx="4016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solidFill>
                  <a:srgbClr val="0000FF"/>
                </a:solidFill>
                <a:effectLst>
                  <a:outerShdw blurRad="38100" dist="38100" dir="2700000" algn="tl">
                    <a:srgbClr val="C0C0C0"/>
                  </a:outerShdw>
                </a:effectLst>
                <a:latin typeface="Comic Sans MS" pitchFamily="66" charset="0"/>
              </a:rPr>
              <a:t>F</a:t>
            </a:r>
            <a:r>
              <a:rPr lang="it-IT" baseline="-25000">
                <a:solidFill>
                  <a:srgbClr val="0000FF"/>
                </a:solidFill>
                <a:effectLst>
                  <a:outerShdw blurRad="38100" dist="38100" dir="2700000" algn="tl">
                    <a:srgbClr val="C0C0C0"/>
                  </a:outerShdw>
                </a:effectLst>
                <a:latin typeface="Comic Sans MS" pitchFamily="66" charset="0"/>
              </a:rPr>
              <a:t>y</a:t>
            </a:r>
            <a:endParaRPr lang="it-IT">
              <a:solidFill>
                <a:srgbClr val="0000FF"/>
              </a:solidFill>
              <a:effectLst>
                <a:outerShdw blurRad="38100" dist="38100" dir="2700000" algn="tl">
                  <a:srgbClr val="C0C0C0"/>
                </a:outerShdw>
              </a:effectLst>
              <a:latin typeface="Comic Sans MS" pitchFamily="66" charset="0"/>
            </a:endParaRPr>
          </a:p>
        </p:txBody>
      </p:sp>
      <p:sp>
        <p:nvSpPr>
          <p:cNvPr id="12308" name="Line 24"/>
          <p:cNvSpPr>
            <a:spLocks noChangeShapeType="1"/>
          </p:cNvSpPr>
          <p:nvPr/>
        </p:nvSpPr>
        <p:spPr bwMode="auto">
          <a:xfrm>
            <a:off x="6242050" y="2781300"/>
            <a:ext cx="0" cy="1079500"/>
          </a:xfrm>
          <a:prstGeom prst="line">
            <a:avLst/>
          </a:prstGeom>
          <a:noFill/>
          <a:ln w="9525">
            <a:solidFill>
              <a:srgbClr val="3366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5609" name="Text Box 25"/>
          <p:cNvSpPr txBox="1">
            <a:spLocks noChangeArrowheads="1"/>
          </p:cNvSpPr>
          <p:nvPr/>
        </p:nvSpPr>
        <p:spPr bwMode="auto">
          <a:xfrm>
            <a:off x="6027738" y="3883025"/>
            <a:ext cx="398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solidFill>
                  <a:srgbClr val="0000FF"/>
                </a:solidFill>
                <a:effectLst>
                  <a:outerShdw blurRad="38100" dist="38100" dir="2700000" algn="tl">
                    <a:srgbClr val="C0C0C0"/>
                  </a:outerShdw>
                </a:effectLst>
                <a:latin typeface="Comic Sans MS" pitchFamily="66" charset="0"/>
              </a:rPr>
              <a:t>x</a:t>
            </a:r>
            <a:r>
              <a:rPr lang="it-IT" baseline="-25000">
                <a:solidFill>
                  <a:srgbClr val="0000FF"/>
                </a:solidFill>
                <a:effectLst>
                  <a:outerShdw blurRad="38100" dist="38100" dir="2700000" algn="tl">
                    <a:srgbClr val="C0C0C0"/>
                  </a:outerShdw>
                </a:effectLst>
                <a:latin typeface="Comic Sans MS" pitchFamily="66" charset="0"/>
              </a:rPr>
              <a:t>y</a:t>
            </a:r>
            <a:endParaRPr lang="it-IT">
              <a:solidFill>
                <a:srgbClr val="0000FF"/>
              </a:solidFill>
              <a:effectLst>
                <a:outerShdw blurRad="38100" dist="38100" dir="2700000" algn="tl">
                  <a:srgbClr val="C0C0C0"/>
                </a:outerShdw>
              </a:effectLst>
              <a:latin typeface="Comic Sans MS" pitchFamily="66" charset="0"/>
            </a:endParaRPr>
          </a:p>
        </p:txBody>
      </p:sp>
      <p:sp>
        <p:nvSpPr>
          <p:cNvPr id="12310" name="Oval 26"/>
          <p:cNvSpPr>
            <a:spLocks noChangeArrowheads="1"/>
          </p:cNvSpPr>
          <p:nvPr/>
        </p:nvSpPr>
        <p:spPr bwMode="auto">
          <a:xfrm>
            <a:off x="6208713" y="2747963"/>
            <a:ext cx="71437" cy="71437"/>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aphicFrame>
        <p:nvGraphicFramePr>
          <p:cNvPr id="195611" name="Object 27"/>
          <p:cNvGraphicFramePr>
            <a:graphicFrameLocks noChangeAspect="1"/>
          </p:cNvGraphicFramePr>
          <p:nvPr/>
        </p:nvGraphicFramePr>
        <p:xfrm>
          <a:off x="2859088" y="5597525"/>
          <a:ext cx="2484437" cy="927100"/>
        </p:xfrm>
        <a:graphic>
          <a:graphicData uri="http://schemas.openxmlformats.org/presentationml/2006/ole">
            <mc:AlternateContent xmlns:mc="http://schemas.openxmlformats.org/markup-compatibility/2006">
              <mc:Choice xmlns:v="urn:schemas-microsoft-com:vml" Requires="v">
                <p:oleObj spid="_x0000_s12337" name="Equation" r:id="rId3" imgW="1384300" imgH="520700" progId="Equation.DSMT4">
                  <p:embed/>
                </p:oleObj>
              </mc:Choice>
              <mc:Fallback>
                <p:oleObj name="Equation" r:id="rId3" imgW="1384300" imgH="520700" progId="Equation.DSMT4">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9088" y="5597525"/>
                        <a:ext cx="2484437" cy="9271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5596"/>
                                        </p:tgtEl>
                                        <p:attrNameLst>
                                          <p:attrName>style.visibility</p:attrName>
                                        </p:attrNameLst>
                                      </p:cBhvr>
                                      <p:to>
                                        <p:strVal val="visible"/>
                                      </p:to>
                                    </p:set>
                                    <p:animEffect transition="in" filter="dissolve">
                                      <p:cBhvr>
                                        <p:cTn id="7" dur="500"/>
                                        <p:tgtEl>
                                          <p:spTgt spid="19559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5598"/>
                                        </p:tgtEl>
                                        <p:attrNameLst>
                                          <p:attrName>style.visibility</p:attrName>
                                        </p:attrNameLst>
                                      </p:cBhvr>
                                      <p:to>
                                        <p:strVal val="visible"/>
                                      </p:to>
                                    </p:set>
                                    <p:animEffect transition="in" filter="dissolve">
                                      <p:cBhvr>
                                        <p:cTn id="10" dur="500"/>
                                        <p:tgtEl>
                                          <p:spTgt spid="19559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95599"/>
                                        </p:tgtEl>
                                        <p:attrNameLst>
                                          <p:attrName>style.visibility</p:attrName>
                                        </p:attrNameLst>
                                      </p:cBhvr>
                                      <p:to>
                                        <p:strVal val="visible"/>
                                      </p:to>
                                    </p:set>
                                    <p:animEffect transition="in" filter="dissolve">
                                      <p:cBhvr>
                                        <p:cTn id="15" dur="500"/>
                                        <p:tgtEl>
                                          <p:spTgt spid="195599"/>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95607"/>
                                        </p:tgtEl>
                                        <p:attrNameLst>
                                          <p:attrName>style.visibility</p:attrName>
                                        </p:attrNameLst>
                                      </p:cBhvr>
                                      <p:to>
                                        <p:strVal val="visible"/>
                                      </p:to>
                                    </p:set>
                                    <p:animEffect transition="in" filter="dissolve">
                                      <p:cBhvr>
                                        <p:cTn id="18" dur="500"/>
                                        <p:tgtEl>
                                          <p:spTgt spid="195607"/>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95600"/>
                                        </p:tgtEl>
                                        <p:attrNameLst>
                                          <p:attrName>style.visibility</p:attrName>
                                        </p:attrNameLst>
                                      </p:cBhvr>
                                      <p:to>
                                        <p:strVal val="visible"/>
                                      </p:to>
                                    </p:set>
                                    <p:animEffect transition="in" filter="dissolve">
                                      <p:cBhvr>
                                        <p:cTn id="21" dur="500"/>
                                        <p:tgtEl>
                                          <p:spTgt spid="195600"/>
                                        </p:tgtEl>
                                      </p:cBhvr>
                                    </p:animEffect>
                                  </p:childTnLst>
                                </p:cTn>
                              </p:par>
                              <p:par>
                                <p:cTn id="22" presetID="9" presetClass="entr" presetSubtype="0" fill="hold" nodeType="withEffect">
                                  <p:stCondLst>
                                    <p:cond delay="0"/>
                                  </p:stCondLst>
                                  <p:childTnLst>
                                    <p:set>
                                      <p:cBhvr>
                                        <p:cTn id="23" dur="1" fill="hold">
                                          <p:stCondLst>
                                            <p:cond delay="0"/>
                                          </p:stCondLst>
                                        </p:cTn>
                                        <p:tgtEl>
                                          <p:spTgt spid="195601"/>
                                        </p:tgtEl>
                                        <p:attrNameLst>
                                          <p:attrName>style.visibility</p:attrName>
                                        </p:attrNameLst>
                                      </p:cBhvr>
                                      <p:to>
                                        <p:strVal val="visible"/>
                                      </p:to>
                                    </p:set>
                                    <p:animEffect transition="in" filter="dissolve">
                                      <p:cBhvr>
                                        <p:cTn id="24" dur="500"/>
                                        <p:tgtEl>
                                          <p:spTgt spid="19560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95606"/>
                                        </p:tgtEl>
                                        <p:attrNameLst>
                                          <p:attrName>style.visibility</p:attrName>
                                        </p:attrNameLst>
                                      </p:cBhvr>
                                      <p:to>
                                        <p:strVal val="visible"/>
                                      </p:to>
                                    </p:set>
                                    <p:animEffect transition="in" filter="dissolve">
                                      <p:cBhvr>
                                        <p:cTn id="29" dur="500"/>
                                        <p:tgtEl>
                                          <p:spTgt spid="195606"/>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95609"/>
                                        </p:tgtEl>
                                        <p:attrNameLst>
                                          <p:attrName>style.visibility</p:attrName>
                                        </p:attrNameLst>
                                      </p:cBhvr>
                                      <p:to>
                                        <p:strVal val="visible"/>
                                      </p:to>
                                    </p:set>
                                    <p:animEffect transition="in" filter="dissolve">
                                      <p:cBhvr>
                                        <p:cTn id="32" dur="500"/>
                                        <p:tgtEl>
                                          <p:spTgt spid="195609"/>
                                        </p:tgtEl>
                                      </p:cBhvr>
                                    </p:animEffect>
                                  </p:childTnLst>
                                </p:cTn>
                              </p:par>
                              <p:par>
                                <p:cTn id="33" presetID="9" presetClass="entr" presetSubtype="0" fill="hold" nodeType="withEffect">
                                  <p:stCondLst>
                                    <p:cond delay="0"/>
                                  </p:stCondLst>
                                  <p:childTnLst>
                                    <p:set>
                                      <p:cBhvr>
                                        <p:cTn id="34" dur="1" fill="hold">
                                          <p:stCondLst>
                                            <p:cond delay="0"/>
                                          </p:stCondLst>
                                        </p:cTn>
                                        <p:tgtEl>
                                          <p:spTgt spid="195611"/>
                                        </p:tgtEl>
                                        <p:attrNameLst>
                                          <p:attrName>style.visibility</p:attrName>
                                        </p:attrNameLst>
                                      </p:cBhvr>
                                      <p:to>
                                        <p:strVal val="visible"/>
                                      </p:to>
                                    </p:set>
                                    <p:animEffect transition="in" filter="dissolve">
                                      <p:cBhvr>
                                        <p:cTn id="35" dur="500"/>
                                        <p:tgtEl>
                                          <p:spTgt spid="19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6" grpId="0"/>
      <p:bldP spid="195598" grpId="0"/>
      <p:bldP spid="195599" grpId="0"/>
      <p:bldP spid="195600" grpId="0" animBg="1"/>
      <p:bldP spid="195606" grpId="0"/>
      <p:bldP spid="195607" grpId="0"/>
      <p:bldP spid="19560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Inelastici</a:t>
            </a:r>
          </a:p>
        </p:txBody>
      </p:sp>
      <p:sp>
        <p:nvSpPr>
          <p:cNvPr id="196611" name="Rectangle 3"/>
          <p:cNvSpPr>
            <a:spLocks noGrp="1"/>
          </p:cNvSpPr>
          <p:nvPr>
            <p:ph type="subTitle" idx="1"/>
          </p:nvPr>
        </p:nvSpPr>
        <p:spPr>
          <a:xfrm>
            <a:off x="179388" y="1089025"/>
            <a:ext cx="8280400" cy="431800"/>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Spettri di progetto inelastici</a:t>
            </a:r>
          </a:p>
        </p:txBody>
      </p:sp>
      <p:sp>
        <p:nvSpPr>
          <p:cNvPr id="196614" name="Text Box 6"/>
          <p:cNvSpPr txBox="1">
            <a:spLocks noChangeArrowheads="1"/>
          </p:cNvSpPr>
          <p:nvPr/>
        </p:nvSpPr>
        <p:spPr bwMode="auto">
          <a:xfrm>
            <a:off x="158750" y="1662113"/>
            <a:ext cx="87344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In base alle caratteristiche dei materiali e dei </a:t>
            </a:r>
            <a:r>
              <a:rPr lang="it-IT" b="1">
                <a:latin typeface="Comic Sans MS" pitchFamily="66" charset="0"/>
              </a:rPr>
              <a:t>criteri di progetto</a:t>
            </a:r>
            <a:r>
              <a:rPr lang="it-IT">
                <a:latin typeface="Comic Sans MS" pitchFamily="66" charset="0"/>
              </a:rPr>
              <a:t> adottati, le strutture dispongono di valori limitati di </a:t>
            </a:r>
            <a:r>
              <a:rPr lang="it-IT" b="1">
                <a:latin typeface="Comic Sans MS" pitchFamily="66" charset="0"/>
              </a:rPr>
              <a:t>duttilità</a:t>
            </a:r>
            <a:r>
              <a:rPr lang="it-IT">
                <a:latin typeface="Comic Sans MS" pitchFamily="66" charset="0"/>
              </a:rPr>
              <a:t> </a:t>
            </a:r>
            <a:r>
              <a:rPr lang="it-IT">
                <a:latin typeface="Symbol" pitchFamily="18" charset="2"/>
              </a:rPr>
              <a:t>m</a:t>
            </a:r>
            <a:r>
              <a:rPr lang="it-IT">
                <a:latin typeface="Comic Sans MS" pitchFamily="66" charset="0"/>
              </a:rPr>
              <a:t>. Ha senso, dunque, introdurre la definizione di </a:t>
            </a:r>
            <a:r>
              <a:rPr lang="it-IT" b="1" u="sng">
                <a:latin typeface="Comic Sans MS" pitchFamily="66" charset="0"/>
              </a:rPr>
              <a:t>fattore di riduzione delle forze</a:t>
            </a:r>
            <a:r>
              <a:rPr lang="it-IT">
                <a:latin typeface="Comic Sans MS" pitchFamily="66" charset="0"/>
              </a:rPr>
              <a:t> R</a:t>
            </a:r>
            <a:r>
              <a:rPr lang="it-IT" baseline="-25000">
                <a:latin typeface="Symbol" pitchFamily="18" charset="2"/>
              </a:rPr>
              <a:t>m</a:t>
            </a:r>
            <a:r>
              <a:rPr lang="it-IT">
                <a:latin typeface="Comic Sans MS" pitchFamily="66" charset="0"/>
              </a:rPr>
              <a:t>  in funzione di tale valore di duttilità disponibile:</a:t>
            </a:r>
          </a:p>
        </p:txBody>
      </p:sp>
      <p:graphicFrame>
        <p:nvGraphicFramePr>
          <p:cNvPr id="196615" name="Object 7"/>
          <p:cNvGraphicFramePr>
            <a:graphicFrameLocks noChangeAspect="1"/>
          </p:cNvGraphicFramePr>
          <p:nvPr/>
        </p:nvGraphicFramePr>
        <p:xfrm>
          <a:off x="519113" y="2998788"/>
          <a:ext cx="2324100" cy="790575"/>
        </p:xfrm>
        <a:graphic>
          <a:graphicData uri="http://schemas.openxmlformats.org/presentationml/2006/ole">
            <mc:AlternateContent xmlns:mc="http://schemas.openxmlformats.org/markup-compatibility/2006">
              <mc:Choice xmlns:v="urn:schemas-microsoft-com:vml" Requires="v">
                <p:oleObj spid="_x0000_s13415" name="Equation" r:id="rId3" imgW="1294838" imgH="444307" progId="Equation.DSMT4">
                  <p:embed/>
                </p:oleObj>
              </mc:Choice>
              <mc:Fallback>
                <p:oleObj name="Equation" r:id="rId3" imgW="1294838" imgH="444307"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113" y="2998788"/>
                        <a:ext cx="2324100" cy="79057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6616" name="Object 8"/>
          <p:cNvGraphicFramePr>
            <a:graphicFrameLocks noChangeAspect="1"/>
          </p:cNvGraphicFramePr>
          <p:nvPr/>
        </p:nvGraphicFramePr>
        <p:xfrm>
          <a:off x="2843213" y="2781300"/>
          <a:ext cx="6300787" cy="3168650"/>
        </p:xfrm>
        <a:graphic>
          <a:graphicData uri="http://schemas.openxmlformats.org/presentationml/2006/ole">
            <mc:AlternateContent xmlns:mc="http://schemas.openxmlformats.org/markup-compatibility/2006">
              <mc:Choice xmlns:v="urn:schemas-microsoft-com:vml" Requires="v">
                <p:oleObj spid="_x0000_s13416" name="Grafico" r:id="rId5" imgW="6505651" imgH="4095902" progId="Excel.Chart.8">
                  <p:embed/>
                </p:oleObj>
              </mc:Choice>
              <mc:Fallback>
                <p:oleObj name="Grafico" r:id="rId5" imgW="6505651" imgH="4095902" progId="Excel.Chart.8">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l="3148" t="15620" b="7016"/>
                      <a:stretch>
                        <a:fillRect/>
                      </a:stretch>
                    </p:blipFill>
                    <p:spPr bwMode="auto">
                      <a:xfrm>
                        <a:off x="2843213" y="2781300"/>
                        <a:ext cx="6300787"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6617" name="Text Box 9"/>
          <p:cNvSpPr txBox="1">
            <a:spLocks noChangeArrowheads="1"/>
          </p:cNvSpPr>
          <p:nvPr/>
        </p:nvSpPr>
        <p:spPr bwMode="auto">
          <a:xfrm>
            <a:off x="252413" y="5897563"/>
            <a:ext cx="8640762"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Considerando poi il comportamento incrudente delle strutture e definendo il rapporto di incrudimento come </a:t>
            </a:r>
            <a:r>
              <a:rPr lang="it-IT">
                <a:latin typeface="Symbol" pitchFamily="18" charset="2"/>
              </a:rPr>
              <a:t>a</a:t>
            </a:r>
            <a:r>
              <a:rPr lang="it-IT" baseline="-25000">
                <a:latin typeface="Comic Sans MS" pitchFamily="66" charset="0"/>
              </a:rPr>
              <a:t>u</a:t>
            </a:r>
            <a:r>
              <a:rPr lang="it-IT">
                <a:latin typeface="Comic Sans MS" pitchFamily="66" charset="0"/>
              </a:rPr>
              <a:t>/</a:t>
            </a:r>
            <a:r>
              <a:rPr lang="it-IT">
                <a:latin typeface="Symbol" pitchFamily="18" charset="2"/>
              </a:rPr>
              <a:t>a</a:t>
            </a:r>
            <a:r>
              <a:rPr lang="it-IT" baseline="-25000">
                <a:latin typeface="Comic Sans MS" pitchFamily="66" charset="0"/>
              </a:rPr>
              <a:t>y</a:t>
            </a:r>
            <a:r>
              <a:rPr lang="it-IT">
                <a:latin typeface="Comic Sans MS" pitchFamily="66" charset="0"/>
              </a:rPr>
              <a:t> si può definire il fattore di struttura previsto dalle norme.</a:t>
            </a:r>
          </a:p>
        </p:txBody>
      </p:sp>
      <p:graphicFrame>
        <p:nvGraphicFramePr>
          <p:cNvPr id="196618" name="Object 10"/>
          <p:cNvGraphicFramePr>
            <a:graphicFrameLocks noChangeAspect="1"/>
          </p:cNvGraphicFramePr>
          <p:nvPr/>
        </p:nvGraphicFramePr>
        <p:xfrm>
          <a:off x="6804025" y="3068638"/>
          <a:ext cx="1912938" cy="744537"/>
        </p:xfrm>
        <a:graphic>
          <a:graphicData uri="http://schemas.openxmlformats.org/presentationml/2006/ole">
            <mc:AlternateContent xmlns:mc="http://schemas.openxmlformats.org/markup-compatibility/2006">
              <mc:Choice xmlns:v="urn:schemas-microsoft-com:vml" Requires="v">
                <p:oleObj spid="_x0000_s13417" name="Equation" r:id="rId7" imgW="1066800" imgH="419100" progId="Equation.DSMT4">
                  <p:embed/>
                </p:oleObj>
              </mc:Choice>
              <mc:Fallback>
                <p:oleObj name="Equation" r:id="rId7" imgW="1066800" imgH="4191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4025" y="3068638"/>
                        <a:ext cx="1912938" cy="744537"/>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6619" name="Object 11"/>
          <p:cNvGraphicFramePr>
            <a:graphicFrameLocks noChangeAspect="1"/>
          </p:cNvGraphicFramePr>
          <p:nvPr/>
        </p:nvGraphicFramePr>
        <p:xfrm>
          <a:off x="1071563" y="4737100"/>
          <a:ext cx="1208087" cy="768350"/>
        </p:xfrm>
        <a:graphic>
          <a:graphicData uri="http://schemas.openxmlformats.org/presentationml/2006/ole">
            <mc:AlternateContent xmlns:mc="http://schemas.openxmlformats.org/markup-compatibility/2006">
              <mc:Choice xmlns:v="urn:schemas-microsoft-com:vml" Requires="v">
                <p:oleObj spid="_x0000_s13418" name="Equation" r:id="rId9" imgW="672808" imgH="431613" progId="Equation.DSMT4">
                  <p:embed/>
                </p:oleObj>
              </mc:Choice>
              <mc:Fallback>
                <p:oleObj name="Equation" r:id="rId9" imgW="672808" imgH="431613"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1563" y="4737100"/>
                        <a:ext cx="1208087" cy="76835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6620" name="Line 12"/>
          <p:cNvSpPr>
            <a:spLocks noChangeShapeType="1"/>
          </p:cNvSpPr>
          <p:nvPr/>
        </p:nvSpPr>
        <p:spPr bwMode="auto">
          <a:xfrm>
            <a:off x="684213" y="4221163"/>
            <a:ext cx="1800225" cy="0"/>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6614"/>
                                        </p:tgtEl>
                                        <p:attrNameLst>
                                          <p:attrName>style.visibility</p:attrName>
                                        </p:attrNameLst>
                                      </p:cBhvr>
                                      <p:to>
                                        <p:strVal val="visible"/>
                                      </p:to>
                                    </p:set>
                                    <p:animEffect transition="in" filter="dissolve">
                                      <p:cBhvr>
                                        <p:cTn id="7" dur="500"/>
                                        <p:tgtEl>
                                          <p:spTgt spid="196614"/>
                                        </p:tgtEl>
                                      </p:cBhvr>
                                    </p:animEffect>
                                  </p:childTnLst>
                                </p:cTn>
                              </p:par>
                              <p:par>
                                <p:cTn id="8" presetID="9" presetClass="entr" presetSubtype="0" fill="hold" nodeType="withEffect">
                                  <p:stCondLst>
                                    <p:cond delay="0"/>
                                  </p:stCondLst>
                                  <p:childTnLst>
                                    <p:set>
                                      <p:cBhvr>
                                        <p:cTn id="9" dur="1" fill="hold">
                                          <p:stCondLst>
                                            <p:cond delay="0"/>
                                          </p:stCondLst>
                                        </p:cTn>
                                        <p:tgtEl>
                                          <p:spTgt spid="196615"/>
                                        </p:tgtEl>
                                        <p:attrNameLst>
                                          <p:attrName>style.visibility</p:attrName>
                                        </p:attrNameLst>
                                      </p:cBhvr>
                                      <p:to>
                                        <p:strVal val="visible"/>
                                      </p:to>
                                    </p:set>
                                    <p:animEffect transition="in" filter="dissolve">
                                      <p:cBhvr>
                                        <p:cTn id="10" dur="500"/>
                                        <p:tgtEl>
                                          <p:spTgt spid="19661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96616"/>
                                        </p:tgtEl>
                                        <p:attrNameLst>
                                          <p:attrName>style.visibility</p:attrName>
                                        </p:attrNameLst>
                                      </p:cBhvr>
                                      <p:to>
                                        <p:strVal val="visible"/>
                                      </p:to>
                                    </p:set>
                                    <p:animEffect transition="in" filter="dissolve">
                                      <p:cBhvr>
                                        <p:cTn id="15" dur="500"/>
                                        <p:tgtEl>
                                          <p:spTgt spid="196616"/>
                                        </p:tgtEl>
                                      </p:cBhvr>
                                    </p:animEffect>
                                  </p:childTnLst>
                                </p:cTn>
                              </p:par>
                              <p:par>
                                <p:cTn id="16" presetID="9" presetClass="entr" presetSubtype="0" fill="hold" nodeType="withEffect">
                                  <p:stCondLst>
                                    <p:cond delay="0"/>
                                  </p:stCondLst>
                                  <p:childTnLst>
                                    <p:set>
                                      <p:cBhvr>
                                        <p:cTn id="17" dur="1" fill="hold">
                                          <p:stCondLst>
                                            <p:cond delay="0"/>
                                          </p:stCondLst>
                                        </p:cTn>
                                        <p:tgtEl>
                                          <p:spTgt spid="196618"/>
                                        </p:tgtEl>
                                        <p:attrNameLst>
                                          <p:attrName>style.visibility</p:attrName>
                                        </p:attrNameLst>
                                      </p:cBhvr>
                                      <p:to>
                                        <p:strVal val="visible"/>
                                      </p:to>
                                    </p:set>
                                    <p:animEffect transition="in" filter="dissolve">
                                      <p:cBhvr>
                                        <p:cTn id="18" dur="500"/>
                                        <p:tgtEl>
                                          <p:spTgt spid="19661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196620"/>
                                        </p:tgtEl>
                                        <p:attrNameLst>
                                          <p:attrName>style.visibility</p:attrName>
                                        </p:attrNameLst>
                                      </p:cBhvr>
                                      <p:to>
                                        <p:strVal val="visible"/>
                                      </p:to>
                                    </p:set>
                                    <p:animEffect transition="in" filter="strips(downRight)">
                                      <p:cBhvr>
                                        <p:cTn id="23" dur="500"/>
                                        <p:tgtEl>
                                          <p:spTgt spid="196620"/>
                                        </p:tgtEl>
                                      </p:cBhvr>
                                    </p:animEffect>
                                  </p:childTnLst>
                                </p:cTn>
                              </p:par>
                              <p:par>
                                <p:cTn id="24" presetID="9" presetClass="entr" presetSubtype="0" fill="hold" nodeType="withEffect">
                                  <p:stCondLst>
                                    <p:cond delay="0"/>
                                  </p:stCondLst>
                                  <p:childTnLst>
                                    <p:set>
                                      <p:cBhvr>
                                        <p:cTn id="25" dur="1" fill="hold">
                                          <p:stCondLst>
                                            <p:cond delay="0"/>
                                          </p:stCondLst>
                                        </p:cTn>
                                        <p:tgtEl>
                                          <p:spTgt spid="196619"/>
                                        </p:tgtEl>
                                        <p:attrNameLst>
                                          <p:attrName>style.visibility</p:attrName>
                                        </p:attrNameLst>
                                      </p:cBhvr>
                                      <p:to>
                                        <p:strVal val="visible"/>
                                      </p:to>
                                    </p:set>
                                    <p:animEffect transition="in" filter="dissolve">
                                      <p:cBhvr>
                                        <p:cTn id="26" dur="500"/>
                                        <p:tgtEl>
                                          <p:spTgt spid="19661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96617"/>
                                        </p:tgtEl>
                                        <p:attrNameLst>
                                          <p:attrName>style.visibility</p:attrName>
                                        </p:attrNameLst>
                                      </p:cBhvr>
                                      <p:to>
                                        <p:strVal val="visible"/>
                                      </p:to>
                                    </p:set>
                                    <p:animEffect transition="in" filter="dissolve">
                                      <p:cBhvr>
                                        <p:cTn id="29" dur="500"/>
                                        <p:tgtEl>
                                          <p:spTgt spid="196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4" grpId="0"/>
      <p:bldOleChart spid="196616" grpId="0"/>
      <p:bldP spid="196617" grpId="0"/>
      <p:bldP spid="1966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14339" name="Object 3"/>
          <p:cNvGraphicFramePr>
            <a:graphicFrameLocks noChangeAspect="1"/>
          </p:cNvGraphicFramePr>
          <p:nvPr/>
        </p:nvGraphicFramePr>
        <p:xfrm>
          <a:off x="469900" y="2774950"/>
          <a:ext cx="2230438" cy="739775"/>
        </p:xfrm>
        <a:graphic>
          <a:graphicData uri="http://schemas.openxmlformats.org/presentationml/2006/ole">
            <mc:AlternateContent xmlns:mc="http://schemas.openxmlformats.org/markup-compatibility/2006">
              <mc:Choice xmlns:v="urn:schemas-microsoft-com:vml" Requires="v">
                <p:oleObj spid="_x0000_s14515" name="Equation" r:id="rId3" imgW="1218671" imgH="406224" progId="Equation.DSMT4">
                  <p:embed/>
                </p:oleObj>
              </mc:Choice>
              <mc:Fallback>
                <p:oleObj name="Equation" r:id="rId3" imgW="1218671" imgH="406224"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900" y="2774950"/>
                        <a:ext cx="2230438" cy="7397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0000"/>
                            </a:solidFill>
                          </a14:hiddenFill>
                        </a:ext>
                      </a:extLst>
                    </p:spPr>
                  </p:pic>
                </p:oleObj>
              </mc:Fallback>
            </mc:AlternateContent>
          </a:graphicData>
        </a:graphic>
      </p:graphicFrame>
      <p:sp>
        <p:nvSpPr>
          <p:cNvPr id="14340" name="Rectangle 4"/>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14341" name="Object 5"/>
          <p:cNvGraphicFramePr>
            <a:graphicFrameLocks noChangeAspect="1"/>
          </p:cNvGraphicFramePr>
          <p:nvPr/>
        </p:nvGraphicFramePr>
        <p:xfrm>
          <a:off x="2916238" y="2898775"/>
          <a:ext cx="647700" cy="361950"/>
        </p:xfrm>
        <a:graphic>
          <a:graphicData uri="http://schemas.openxmlformats.org/presentationml/2006/ole">
            <mc:AlternateContent xmlns:mc="http://schemas.openxmlformats.org/markup-compatibility/2006">
              <mc:Choice xmlns:v="urn:schemas-microsoft-com:vml" Requires="v">
                <p:oleObj spid="_x0000_s14516" name="Equation" r:id="rId5" imgW="406224" imgH="228501" progId="Equation.DSMT4">
                  <p:embed/>
                </p:oleObj>
              </mc:Choice>
              <mc:Fallback>
                <p:oleObj name="Equation" r:id="rId5" imgW="406224" imgH="228501"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6238" y="2898775"/>
                        <a:ext cx="6477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2"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14343" name="Object 7"/>
          <p:cNvGraphicFramePr>
            <a:graphicFrameLocks noChangeAspect="1"/>
          </p:cNvGraphicFramePr>
          <p:nvPr/>
        </p:nvGraphicFramePr>
        <p:xfrm>
          <a:off x="468313" y="4037013"/>
          <a:ext cx="790575" cy="403225"/>
        </p:xfrm>
        <a:graphic>
          <a:graphicData uri="http://schemas.openxmlformats.org/presentationml/2006/ole">
            <mc:AlternateContent xmlns:mc="http://schemas.openxmlformats.org/markup-compatibility/2006">
              <mc:Choice xmlns:v="urn:schemas-microsoft-com:vml" Requires="v">
                <p:oleObj spid="_x0000_s14517" name="Equation" r:id="rId7" imgW="469696" imgH="241195" progId="Equation.DSMT4">
                  <p:embed/>
                </p:oleObj>
              </mc:Choice>
              <mc:Fallback>
                <p:oleObj name="Equation" r:id="rId7" imgW="469696" imgH="241195"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313" y="4037013"/>
                        <a:ext cx="790575" cy="403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4" name="Rectangle 8"/>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14345" name="Rectangle 9"/>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14346" name="Object 10"/>
          <p:cNvGraphicFramePr>
            <a:graphicFrameLocks noChangeAspect="1"/>
          </p:cNvGraphicFramePr>
          <p:nvPr/>
        </p:nvGraphicFramePr>
        <p:xfrm>
          <a:off x="1692275" y="4872038"/>
          <a:ext cx="863600" cy="427037"/>
        </p:xfrm>
        <a:graphic>
          <a:graphicData uri="http://schemas.openxmlformats.org/presentationml/2006/ole">
            <mc:AlternateContent xmlns:mc="http://schemas.openxmlformats.org/markup-compatibility/2006">
              <mc:Choice xmlns:v="urn:schemas-microsoft-com:vml" Requires="v">
                <p:oleObj spid="_x0000_s14518" name="Equation" r:id="rId9" imgW="457200" imgH="228600" progId="Equation.DSMT4">
                  <p:embed/>
                </p:oleObj>
              </mc:Choice>
              <mc:Fallback>
                <p:oleObj name="Equation" r:id="rId9" imgW="457200" imgH="228600"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2275" y="4872038"/>
                        <a:ext cx="8636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347" name="Object 11"/>
          <p:cNvGraphicFramePr>
            <a:graphicFrameLocks noChangeAspect="1"/>
          </p:cNvGraphicFramePr>
          <p:nvPr/>
        </p:nvGraphicFramePr>
        <p:xfrm>
          <a:off x="2844800" y="4079875"/>
          <a:ext cx="647700" cy="354013"/>
        </p:xfrm>
        <a:graphic>
          <a:graphicData uri="http://schemas.openxmlformats.org/presentationml/2006/ole">
            <mc:AlternateContent xmlns:mc="http://schemas.openxmlformats.org/markup-compatibility/2006">
              <mc:Choice xmlns:v="urn:schemas-microsoft-com:vml" Requires="v">
                <p:oleObj spid="_x0000_s14519" name="Equation" r:id="rId11" imgW="419100" imgH="228600" progId="Equation.DSMT4">
                  <p:embed/>
                </p:oleObj>
              </mc:Choice>
              <mc:Fallback>
                <p:oleObj name="Equation" r:id="rId11" imgW="419100" imgH="228600" progId="Equation.DSMT4">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44800" y="4079875"/>
                        <a:ext cx="6477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348" name="Object 12"/>
          <p:cNvGraphicFramePr>
            <a:graphicFrameLocks noGrp="1" noChangeAspect="1"/>
          </p:cNvGraphicFramePr>
          <p:nvPr>
            <p:ph sz="half" idx="2"/>
          </p:nvPr>
        </p:nvGraphicFramePr>
        <p:xfrm>
          <a:off x="3995738" y="2565400"/>
          <a:ext cx="5095875" cy="3597275"/>
        </p:xfrm>
        <a:graphic>
          <a:graphicData uri="http://schemas.openxmlformats.org/presentationml/2006/ole">
            <mc:AlternateContent xmlns:mc="http://schemas.openxmlformats.org/markup-compatibility/2006">
              <mc:Choice xmlns:v="urn:schemas-microsoft-com:vml" Requires="v">
                <p:oleObj spid="_x0000_s14520" name="Grafico" r:id="rId13" imgW="7096125" imgH="5010150" progId="Excel.Chart.8">
                  <p:embed/>
                </p:oleObj>
              </mc:Choice>
              <mc:Fallback>
                <p:oleObj name="Grafico" r:id="rId13" imgW="7096125" imgH="5010150" progId="Excel.Chart.8">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95738" y="2565400"/>
                        <a:ext cx="5095875"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7646" name="Rectangle 14"/>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Spettri di Risposta Inelastici</a:t>
            </a:r>
          </a:p>
        </p:txBody>
      </p:sp>
      <p:sp>
        <p:nvSpPr>
          <p:cNvPr id="197647" name="Rectangle 15"/>
          <p:cNvSpPr>
            <a:spLocks noChangeArrowheads="1"/>
          </p:cNvSpPr>
          <p:nvPr/>
        </p:nvSpPr>
        <p:spPr bwMode="auto">
          <a:xfrm>
            <a:off x="179388" y="1089025"/>
            <a:ext cx="84963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eaLnBrk="0" hangingPunct="0">
              <a:lnSpc>
                <a:spcPct val="140000"/>
              </a:lnSpc>
              <a:spcBef>
                <a:spcPct val="20000"/>
              </a:spcBef>
              <a:buFont typeface="Arial" charset="0"/>
              <a:buNone/>
              <a:defRPr/>
            </a:pPr>
            <a:r>
              <a:rPr lang="it-IT" sz="2000" u="sng">
                <a:effectLst>
                  <a:outerShdw blurRad="38100" dist="38100" dir="2700000" algn="tl">
                    <a:srgbClr val="C0C0C0"/>
                  </a:outerShdw>
                </a:effectLst>
                <a:latin typeface="Comic Sans MS" pitchFamily="66" charset="0"/>
              </a:rPr>
              <a:t>Spettri di progetto inelastici: proposta di Vidic et Al. (1997)</a:t>
            </a:r>
            <a:endParaRPr lang="it-IT" sz="2000" baseline="-25000">
              <a:effectLst>
                <a:outerShdw blurRad="38100" dist="38100" dir="2700000" algn="tl">
                  <a:srgbClr val="C0C0C0"/>
                </a:outerShdw>
              </a:effectLst>
              <a:latin typeface="Symbol" pitchFamily="18" charset="2"/>
            </a:endParaRPr>
          </a:p>
        </p:txBody>
      </p:sp>
      <p:sp>
        <p:nvSpPr>
          <p:cNvPr id="14351" name="Text Box 17"/>
          <p:cNvSpPr txBox="1">
            <a:spLocks noChangeArrowheads="1"/>
          </p:cNvSpPr>
          <p:nvPr/>
        </p:nvSpPr>
        <p:spPr bwMode="auto">
          <a:xfrm>
            <a:off x="158750" y="1662113"/>
            <a:ext cx="873442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La proposta di </a:t>
            </a:r>
            <a:r>
              <a:rPr lang="it-IT">
                <a:solidFill>
                  <a:schemeClr val="tx2"/>
                </a:solidFill>
                <a:latin typeface="Comic Sans MS" pitchFamily="66" charset="0"/>
              </a:rPr>
              <a:t>Vidic, Fajfar e Fischinger</a:t>
            </a:r>
            <a:r>
              <a:rPr lang="it-IT">
                <a:latin typeface="Comic Sans MS" pitchFamily="66" charset="0"/>
              </a:rPr>
              <a:t> (1997) conserva l’assunzione della cosiddetta Regola di Uguaglianza degli Spostamenti (Equal-Displacement Rule), ma adotta una diversa legge di riduzione per i bassi periodi.</a:t>
            </a:r>
          </a:p>
        </p:txBody>
      </p:sp>
      <p:sp>
        <p:nvSpPr>
          <p:cNvPr id="14352" name="Text Box 18"/>
          <p:cNvSpPr txBox="1">
            <a:spLocks noChangeArrowheads="1"/>
          </p:cNvSpPr>
          <p:nvPr/>
        </p:nvSpPr>
        <p:spPr bwMode="auto">
          <a:xfrm>
            <a:off x="250825" y="6027738"/>
            <a:ext cx="8734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La proposta in oggetto è stata recepita sia dalla Normativa Italiana che dall’Eurocodice 8.</a:t>
            </a:r>
          </a:p>
        </p:txBody>
      </p:sp>
      <p:graphicFrame>
        <p:nvGraphicFramePr>
          <p:cNvPr id="197651" name="Object 19"/>
          <p:cNvGraphicFramePr>
            <a:graphicFrameLocks noChangeAspect="1"/>
          </p:cNvGraphicFramePr>
          <p:nvPr/>
        </p:nvGraphicFramePr>
        <p:xfrm>
          <a:off x="4953000" y="2492375"/>
          <a:ext cx="4167188" cy="4318000"/>
        </p:xfrm>
        <a:graphic>
          <a:graphicData uri="http://schemas.openxmlformats.org/presentationml/2006/ole">
            <mc:AlternateContent xmlns:mc="http://schemas.openxmlformats.org/markup-compatibility/2006">
              <mc:Choice xmlns:v="urn:schemas-microsoft-com:vml" Requires="v">
                <p:oleObj spid="_x0000_s14521" name="Grafico" r:id="rId15" imgW="9715500" imgH="6305702" progId="Excel.Chart.8">
                  <p:embed/>
                </p:oleObj>
              </mc:Choice>
              <mc:Fallback>
                <p:oleObj name="Grafico" r:id="rId15" imgW="9715500" imgH="6305702" progId="Excel.Chart.8">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53000" y="2492375"/>
                        <a:ext cx="4167188" cy="43180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7651"/>
                                        </p:tgtEl>
                                        <p:attrNameLst>
                                          <p:attrName>style.visibility</p:attrName>
                                        </p:attrNameLst>
                                      </p:cBhvr>
                                      <p:to>
                                        <p:strVal val="visible"/>
                                      </p:to>
                                    </p:set>
                                    <p:animEffect transition="in" filter="dissolve">
                                      <p:cBhvr>
                                        <p:cTn id="7" dur="500"/>
                                        <p:tgtEl>
                                          <p:spTgt spid="197651"/>
                                        </p:tgtEl>
                                      </p:cBhvr>
                                    </p:animEffect>
                                  </p:childTnLst>
                                  <p:subTnLst>
                                    <p:set>
                                      <p:cBhvr override="childStyle">
                                        <p:cTn dur="1" fill="hold" display="0" masterRel="nextClick" afterEffect="1"/>
                                        <p:tgtEl>
                                          <p:spTgt spid="197651"/>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197651"/>
                                        </p:tgtEl>
                                        <p:attrNameLst>
                                          <p:attrName>style.visibility</p:attrName>
                                        </p:attrNameLst>
                                      </p:cBhvr>
                                      <p:to>
                                        <p:strVal val="visible"/>
                                      </p:to>
                                    </p:set>
                                    <p:animEffect transition="in" filter="checkerboard(across)">
                                      <p:cBhvr>
                                        <p:cTn id="12" dur="500"/>
                                        <p:tgtEl>
                                          <p:spTgt spid="19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97651" grpId="0"/>
      <p:bldOleChart spid="19765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ctrTitle"/>
          </p:nvPr>
        </p:nvSpPr>
        <p:spPr>
          <a:xfrm>
            <a:off x="971550" y="2922588"/>
            <a:ext cx="7056438" cy="434975"/>
          </a:xfrm>
        </p:spPr>
        <p:txBody>
          <a:bodyPr/>
          <a:lstStyle/>
          <a:p>
            <a:r>
              <a:rPr lang="it-IT" b="1" dirty="0" smtClean="0">
                <a:latin typeface="Comic Sans MS" pitchFamily="66" charset="0"/>
              </a:rPr>
              <a:t>Metodi di analisi sismica delle strutture</a:t>
            </a:r>
          </a:p>
        </p:txBody>
      </p:sp>
      <p:sp>
        <p:nvSpPr>
          <p:cNvPr id="15363"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extLst>
      <p:ext uri="{BB962C8B-B14F-4D97-AF65-F5344CB8AC3E}">
        <p14:creationId xmlns:p14="http://schemas.microsoft.com/office/powerpoint/2010/main" val="11859591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468313" y="692150"/>
            <a:ext cx="80645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a:t>D.M. 14/01/2008 – Analisi Statica Lineare</a:t>
            </a:r>
          </a:p>
        </p:txBody>
      </p:sp>
      <p:sp>
        <p:nvSpPr>
          <p:cNvPr id="23560" name="Text Box 11"/>
          <p:cNvSpPr txBox="1">
            <a:spLocks noChangeArrowheads="1"/>
          </p:cNvSpPr>
          <p:nvPr/>
        </p:nvSpPr>
        <p:spPr bwMode="auto">
          <a:xfrm>
            <a:off x="323850" y="1125538"/>
            <a:ext cx="8496300"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L’analisi sismica delle strutture può essere condotta secondo una delle seguenti metodologie alternative:</a:t>
            </a:r>
          </a:p>
        </p:txBody>
      </p:sp>
      <p:sp>
        <p:nvSpPr>
          <p:cNvPr id="23561" name="Text Box 11"/>
          <p:cNvSpPr txBox="1">
            <a:spLocks noChangeArrowheads="1"/>
          </p:cNvSpPr>
          <p:nvPr/>
        </p:nvSpPr>
        <p:spPr bwMode="auto">
          <a:xfrm>
            <a:off x="73025" y="3789363"/>
            <a:ext cx="172720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Analisi Sismica</a:t>
            </a:r>
          </a:p>
        </p:txBody>
      </p:sp>
      <p:sp>
        <p:nvSpPr>
          <p:cNvPr id="2" name="Parentesi graffa aperta 1"/>
          <p:cNvSpPr/>
          <p:nvPr/>
        </p:nvSpPr>
        <p:spPr>
          <a:xfrm>
            <a:off x="1728788" y="2454275"/>
            <a:ext cx="215900" cy="309721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it-IT"/>
          </a:p>
        </p:txBody>
      </p:sp>
      <p:sp>
        <p:nvSpPr>
          <p:cNvPr id="23563" name="Text Box 11"/>
          <p:cNvSpPr txBox="1">
            <a:spLocks noChangeArrowheads="1"/>
          </p:cNvSpPr>
          <p:nvPr/>
        </p:nvSpPr>
        <p:spPr bwMode="auto">
          <a:xfrm>
            <a:off x="1871663" y="2492375"/>
            <a:ext cx="17287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Statica</a:t>
            </a:r>
          </a:p>
        </p:txBody>
      </p:sp>
      <p:sp>
        <p:nvSpPr>
          <p:cNvPr id="23564" name="Text Box 11"/>
          <p:cNvSpPr txBox="1">
            <a:spLocks noChangeArrowheads="1"/>
          </p:cNvSpPr>
          <p:nvPr/>
        </p:nvSpPr>
        <p:spPr bwMode="auto">
          <a:xfrm>
            <a:off x="1871663" y="5084763"/>
            <a:ext cx="172878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Dinamica</a:t>
            </a:r>
          </a:p>
        </p:txBody>
      </p:sp>
      <p:sp>
        <p:nvSpPr>
          <p:cNvPr id="13" name="Parentesi graffa aperta 12"/>
          <p:cNvSpPr/>
          <p:nvPr/>
        </p:nvSpPr>
        <p:spPr>
          <a:xfrm>
            <a:off x="4500563" y="2095500"/>
            <a:ext cx="215900" cy="126206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it-IT"/>
          </a:p>
        </p:txBody>
      </p:sp>
      <p:sp>
        <p:nvSpPr>
          <p:cNvPr id="23566" name="Text Box 11"/>
          <p:cNvSpPr txBox="1">
            <a:spLocks noChangeArrowheads="1"/>
          </p:cNvSpPr>
          <p:nvPr/>
        </p:nvSpPr>
        <p:spPr bwMode="auto">
          <a:xfrm>
            <a:off x="4749800" y="2095500"/>
            <a:ext cx="1727200" cy="38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Lineare</a:t>
            </a:r>
          </a:p>
        </p:txBody>
      </p:sp>
      <p:sp>
        <p:nvSpPr>
          <p:cNvPr id="23567" name="Text Box 11"/>
          <p:cNvSpPr txBox="1">
            <a:spLocks noChangeArrowheads="1"/>
          </p:cNvSpPr>
          <p:nvPr/>
        </p:nvSpPr>
        <p:spPr bwMode="auto">
          <a:xfrm>
            <a:off x="4754563" y="2973388"/>
            <a:ext cx="17272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Non Lineare</a:t>
            </a:r>
          </a:p>
        </p:txBody>
      </p:sp>
      <p:sp>
        <p:nvSpPr>
          <p:cNvPr id="16" name="Parentesi graffa aperta 15"/>
          <p:cNvSpPr/>
          <p:nvPr/>
        </p:nvSpPr>
        <p:spPr>
          <a:xfrm>
            <a:off x="4502150" y="4652963"/>
            <a:ext cx="215900" cy="126206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it-IT"/>
          </a:p>
        </p:txBody>
      </p:sp>
      <p:sp>
        <p:nvSpPr>
          <p:cNvPr id="23569" name="Text Box 11"/>
          <p:cNvSpPr txBox="1">
            <a:spLocks noChangeArrowheads="1"/>
          </p:cNvSpPr>
          <p:nvPr/>
        </p:nvSpPr>
        <p:spPr bwMode="auto">
          <a:xfrm>
            <a:off x="4749800" y="4652963"/>
            <a:ext cx="17272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Lineare</a:t>
            </a:r>
          </a:p>
        </p:txBody>
      </p:sp>
      <p:sp>
        <p:nvSpPr>
          <p:cNvPr id="23570" name="Text Box 11"/>
          <p:cNvSpPr txBox="1">
            <a:spLocks noChangeArrowheads="1"/>
          </p:cNvSpPr>
          <p:nvPr/>
        </p:nvSpPr>
        <p:spPr bwMode="auto">
          <a:xfrm>
            <a:off x="4756150" y="5530850"/>
            <a:ext cx="17272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just" eaLnBrk="1" hangingPunct="1">
              <a:lnSpc>
                <a:spcPct val="130000"/>
              </a:lnSpc>
            </a:pPr>
            <a:r>
              <a:rPr lang="it-IT" altLang="it-IT" sz="1600"/>
              <a:t>Non Lineare</a:t>
            </a:r>
          </a:p>
        </p:txBody>
      </p:sp>
      <p:sp>
        <p:nvSpPr>
          <p:cNvPr id="23571" name="CasellaDiTesto 2"/>
          <p:cNvSpPr txBox="1">
            <a:spLocks noChangeArrowheads="1"/>
          </p:cNvSpPr>
          <p:nvPr/>
        </p:nvSpPr>
        <p:spPr bwMode="auto">
          <a:xfrm>
            <a:off x="1944688" y="2852738"/>
            <a:ext cx="23764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r>
              <a:rPr lang="it-IT" altLang="it-IT" sz="1200">
                <a:solidFill>
                  <a:srgbClr val="FF0000"/>
                </a:solidFill>
              </a:rPr>
              <a:t>Consiste nell’applicazione di un sistema di azioni statiche (forze) i cui effetti sulla struttura si ritengono equivalenti a quelli indotti dallo scuotimento sismico atteso</a:t>
            </a:r>
          </a:p>
        </p:txBody>
      </p:sp>
      <p:sp>
        <p:nvSpPr>
          <p:cNvPr id="23572" name="CasellaDiTesto 19"/>
          <p:cNvSpPr txBox="1">
            <a:spLocks noChangeArrowheads="1"/>
          </p:cNvSpPr>
          <p:nvPr/>
        </p:nvSpPr>
        <p:spPr bwMode="auto">
          <a:xfrm>
            <a:off x="6084888" y="2128838"/>
            <a:ext cx="30210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r>
              <a:rPr lang="it-IT" altLang="it-IT" sz="1200">
                <a:solidFill>
                  <a:srgbClr val="FF0000"/>
                </a:solidFill>
              </a:rPr>
              <a:t>Viene condotta su un modello strutturale di tipo elastico lineare</a:t>
            </a:r>
          </a:p>
        </p:txBody>
      </p:sp>
      <p:sp>
        <p:nvSpPr>
          <p:cNvPr id="4" name="Rettangolo 3"/>
          <p:cNvSpPr/>
          <p:nvPr/>
        </p:nvSpPr>
        <p:spPr>
          <a:xfrm>
            <a:off x="1728788" y="2287588"/>
            <a:ext cx="2592387" cy="343535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p>
        </p:txBody>
      </p:sp>
      <p:sp>
        <p:nvSpPr>
          <p:cNvPr id="23574" name="CasellaDiTesto 21"/>
          <p:cNvSpPr txBox="1">
            <a:spLocks noChangeArrowheads="1"/>
          </p:cNvSpPr>
          <p:nvPr/>
        </p:nvSpPr>
        <p:spPr bwMode="auto">
          <a:xfrm>
            <a:off x="1724025" y="5722938"/>
            <a:ext cx="23764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r>
              <a:rPr lang="it-IT" altLang="it-IT" sz="1200">
                <a:solidFill>
                  <a:srgbClr val="FF0000"/>
                </a:solidFill>
              </a:rPr>
              <a:t>In base al modo in cui sono riprodotte le azioni sismiche</a:t>
            </a:r>
          </a:p>
        </p:txBody>
      </p:sp>
      <p:sp>
        <p:nvSpPr>
          <p:cNvPr id="23" name="Rettangolo 22"/>
          <p:cNvSpPr/>
          <p:nvPr/>
        </p:nvSpPr>
        <p:spPr>
          <a:xfrm>
            <a:off x="4457700" y="1916113"/>
            <a:ext cx="1630363" cy="403701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p>
        </p:txBody>
      </p:sp>
      <p:sp>
        <p:nvSpPr>
          <p:cNvPr id="23576" name="CasellaDiTesto 23"/>
          <p:cNvSpPr txBox="1">
            <a:spLocks noChangeArrowheads="1"/>
          </p:cNvSpPr>
          <p:nvPr/>
        </p:nvSpPr>
        <p:spPr bwMode="auto">
          <a:xfrm>
            <a:off x="4457700" y="5953125"/>
            <a:ext cx="25161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r>
              <a:rPr lang="it-IT" altLang="it-IT" sz="1200">
                <a:solidFill>
                  <a:srgbClr val="FF0000"/>
                </a:solidFill>
              </a:rPr>
              <a:t>In base alle caratteristiche del modello numerico considerato nelle analisi</a:t>
            </a:r>
          </a:p>
        </p:txBody>
      </p:sp>
      <p:sp>
        <p:nvSpPr>
          <p:cNvPr id="5" name="Rettangolo 4"/>
          <p:cNvSpPr/>
          <p:nvPr/>
        </p:nvSpPr>
        <p:spPr>
          <a:xfrm>
            <a:off x="123825" y="3789363"/>
            <a:ext cx="1474788" cy="41275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p>
        </p:txBody>
      </p:sp>
      <p:sp>
        <p:nvSpPr>
          <p:cNvPr id="26" name="Rettangolo 25"/>
          <p:cNvSpPr/>
          <p:nvPr/>
        </p:nvSpPr>
        <p:spPr>
          <a:xfrm>
            <a:off x="1946275" y="2540000"/>
            <a:ext cx="2303463" cy="1465263"/>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p>
        </p:txBody>
      </p:sp>
      <p:sp>
        <p:nvSpPr>
          <p:cNvPr id="27" name="Rettangolo 26"/>
          <p:cNvSpPr/>
          <p:nvPr/>
        </p:nvSpPr>
        <p:spPr>
          <a:xfrm>
            <a:off x="4787900" y="2133600"/>
            <a:ext cx="4248150" cy="4572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a:p>
        </p:txBody>
      </p:sp>
    </p:spTree>
    <p:extLst>
      <p:ext uri="{BB962C8B-B14F-4D97-AF65-F5344CB8AC3E}">
        <p14:creationId xmlns:p14="http://schemas.microsoft.com/office/powerpoint/2010/main" val="9889713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468313" y="692150"/>
            <a:ext cx="80645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elastico (C8.7.2.4)</a:t>
            </a:r>
            <a:endParaRPr lang="it-IT" altLang="it-IT" dirty="0"/>
          </a:p>
        </p:txBody>
      </p:sp>
      <p:sp>
        <p:nvSpPr>
          <p:cNvPr id="3" name="Rettangolo 2"/>
          <p:cNvSpPr/>
          <p:nvPr/>
        </p:nvSpPr>
        <p:spPr>
          <a:xfrm>
            <a:off x="107504" y="1311146"/>
            <a:ext cx="8856984" cy="4278094"/>
          </a:xfrm>
          <a:prstGeom prst="rect">
            <a:avLst/>
          </a:prstGeom>
        </p:spPr>
        <p:txBody>
          <a:bodyPr wrap="square">
            <a:spAutoFit/>
          </a:bodyPr>
          <a:lstStyle/>
          <a:p>
            <a:pPr algn="just">
              <a:spcBef>
                <a:spcPts val="600"/>
              </a:spcBef>
              <a:spcAft>
                <a:spcPts val="600"/>
              </a:spcAft>
            </a:pPr>
            <a:r>
              <a:rPr lang="it-IT" i="1" dirty="0"/>
              <a:t>L’analisi statica lineare può essere effettuata secondo due differenti modalità: </a:t>
            </a:r>
            <a:r>
              <a:rPr lang="it-IT" i="1" u="sng" dirty="0"/>
              <a:t>nella prima</a:t>
            </a:r>
            <a:r>
              <a:rPr lang="it-IT" i="1" dirty="0"/>
              <a:t> lo </a:t>
            </a:r>
            <a:r>
              <a:rPr lang="it-IT" i="1" dirty="0" smtClean="0"/>
              <a:t>spettro di </a:t>
            </a:r>
            <a:r>
              <a:rPr lang="it-IT" i="1" dirty="0"/>
              <a:t>risposta da impiegare è quello elastico di cui al § 3.2.3 delle NTC, da applicare secondo </a:t>
            </a:r>
            <a:r>
              <a:rPr lang="it-IT" i="1" dirty="0" smtClean="0"/>
              <a:t>quanto esposto </a:t>
            </a:r>
            <a:r>
              <a:rPr lang="it-IT" i="1" dirty="0"/>
              <a:t>al § 7.3.3.2 delle NTC, con le seguenti indicazioni </a:t>
            </a:r>
            <a:r>
              <a:rPr lang="it-IT" i="1" dirty="0" smtClean="0"/>
              <a:t>aggiuntive:</a:t>
            </a:r>
            <a:endParaRPr lang="it-IT" i="1" dirty="0"/>
          </a:p>
          <a:p>
            <a:pPr algn="just">
              <a:spcBef>
                <a:spcPts val="600"/>
              </a:spcBef>
              <a:spcAft>
                <a:spcPts val="600"/>
              </a:spcAft>
            </a:pPr>
            <a:r>
              <a:rPr lang="it-IT" i="1" dirty="0"/>
              <a:t>- indicando con </a:t>
            </a:r>
            <a:r>
              <a:rPr lang="it-IT" i="1" dirty="0" err="1" smtClean="0">
                <a:latin typeface="Symbol" panose="05050102010706020507" pitchFamily="18" charset="2"/>
              </a:rPr>
              <a:t>r</a:t>
            </a:r>
            <a:r>
              <a:rPr lang="it-IT" i="1" baseline="-25000" dirty="0" err="1" smtClean="0"/>
              <a:t>i</a:t>
            </a:r>
            <a:r>
              <a:rPr lang="it-IT" i="1" dirty="0" smtClean="0"/>
              <a:t>=D</a:t>
            </a:r>
            <a:r>
              <a:rPr lang="it-IT" i="1" baseline="-25000" dirty="0" smtClean="0"/>
              <a:t>i</a:t>
            </a:r>
            <a:r>
              <a:rPr lang="it-IT" i="1" dirty="0" smtClean="0"/>
              <a:t>/C</a:t>
            </a:r>
            <a:r>
              <a:rPr lang="it-IT" i="1" baseline="-25000" dirty="0" smtClean="0"/>
              <a:t>i</a:t>
            </a:r>
            <a:r>
              <a:rPr lang="it-IT" i="1" dirty="0" smtClean="0"/>
              <a:t> </a:t>
            </a:r>
            <a:r>
              <a:rPr lang="it-IT" i="1" dirty="0"/>
              <a:t>il rapporto tra il momento flettente D</a:t>
            </a:r>
            <a:r>
              <a:rPr lang="it-IT" i="1" baseline="-25000" dirty="0"/>
              <a:t>i</a:t>
            </a:r>
            <a:r>
              <a:rPr lang="it-IT" i="1" dirty="0"/>
              <a:t> fornito dall’analisi della </a:t>
            </a:r>
            <a:r>
              <a:rPr lang="it-IT" i="1" dirty="0" smtClean="0"/>
              <a:t>struttura soggetta </a:t>
            </a:r>
            <a:r>
              <a:rPr lang="it-IT" i="1" dirty="0"/>
              <a:t>alla combinazione di carico sismica, e il corrispondente momento resistente C</a:t>
            </a:r>
            <a:r>
              <a:rPr lang="it-IT" i="1" baseline="-25000" dirty="0"/>
              <a:t>i</a:t>
            </a:r>
            <a:r>
              <a:rPr lang="it-IT" i="1" dirty="0"/>
              <a:t> (</a:t>
            </a:r>
            <a:r>
              <a:rPr lang="it-IT" i="1" dirty="0" smtClean="0"/>
              <a:t>valutato con </a:t>
            </a:r>
            <a:r>
              <a:rPr lang="it-IT" i="1" dirty="0"/>
              <a:t>lo sforzo normale relativo alle condizioni di carico gravitazionali) dell’i-esimo </a:t>
            </a:r>
            <a:r>
              <a:rPr lang="it-IT" i="1" dirty="0" smtClean="0"/>
              <a:t>elemento primario </a:t>
            </a:r>
            <a:r>
              <a:rPr lang="it-IT" i="1" dirty="0"/>
              <a:t>della struttura, e con </a:t>
            </a:r>
            <a:r>
              <a:rPr lang="it-IT" i="1" dirty="0" err="1" smtClean="0">
                <a:latin typeface="Symbol" panose="05050102010706020507" pitchFamily="18" charset="2"/>
              </a:rPr>
              <a:t>r</a:t>
            </a:r>
            <a:r>
              <a:rPr lang="it-IT" i="1" baseline="-25000" dirty="0" err="1" smtClean="0"/>
              <a:t>max</a:t>
            </a:r>
            <a:r>
              <a:rPr lang="it-IT" i="1" dirty="0" smtClean="0"/>
              <a:t> </a:t>
            </a:r>
            <a:r>
              <a:rPr lang="it-IT" i="1" dirty="0"/>
              <a:t>e </a:t>
            </a:r>
            <a:r>
              <a:rPr lang="it-IT" i="1" dirty="0" err="1" smtClean="0">
                <a:latin typeface="Symbol" panose="05050102010706020507" pitchFamily="18" charset="2"/>
              </a:rPr>
              <a:t>r</a:t>
            </a:r>
            <a:r>
              <a:rPr lang="it-IT" i="1" baseline="-25000" dirty="0" err="1" smtClean="0"/>
              <a:t>min</a:t>
            </a:r>
            <a:r>
              <a:rPr lang="it-IT" i="1" dirty="0" smtClean="0"/>
              <a:t> </a:t>
            </a:r>
            <a:r>
              <a:rPr lang="it-IT" i="1" dirty="0"/>
              <a:t>rispettivamente i valori massimo e minimo di tutti </a:t>
            </a:r>
            <a:r>
              <a:rPr lang="it-IT" i="1" dirty="0" smtClean="0"/>
              <a:t>i </a:t>
            </a:r>
            <a:r>
              <a:rPr lang="it-IT" i="1" dirty="0" err="1" smtClean="0">
                <a:latin typeface="Symbol" panose="05050102010706020507" pitchFamily="18" charset="2"/>
              </a:rPr>
              <a:t>r</a:t>
            </a:r>
            <a:r>
              <a:rPr lang="it-IT" i="1" baseline="-25000" dirty="0" err="1" smtClean="0"/>
              <a:t>i</a:t>
            </a:r>
            <a:r>
              <a:rPr lang="it-IT" i="1" dirty="0" smtClean="0"/>
              <a:t> ≥ </a:t>
            </a:r>
            <a:r>
              <a:rPr lang="it-IT" i="1" dirty="0"/>
              <a:t>2 considerando tutti gli elementi primari della struttura, </a:t>
            </a:r>
            <a:r>
              <a:rPr lang="it-IT" i="1" u="sng" dirty="0"/>
              <a:t>il rapporto </a:t>
            </a:r>
            <a:r>
              <a:rPr lang="it-IT" i="1" u="sng" dirty="0" err="1" smtClean="0">
                <a:latin typeface="Symbol" panose="05050102010706020507" pitchFamily="18" charset="2"/>
              </a:rPr>
              <a:t>r</a:t>
            </a:r>
            <a:r>
              <a:rPr lang="it-IT" i="1" u="sng" baseline="-25000" dirty="0" err="1" smtClean="0"/>
              <a:t>max</a:t>
            </a:r>
            <a:r>
              <a:rPr lang="it-IT" i="1" u="sng" dirty="0" smtClean="0"/>
              <a:t>/</a:t>
            </a:r>
            <a:r>
              <a:rPr lang="it-IT" i="1" u="sng" dirty="0" err="1" smtClean="0">
                <a:latin typeface="Symbol" panose="05050102010706020507" pitchFamily="18" charset="2"/>
              </a:rPr>
              <a:t>r</a:t>
            </a:r>
            <a:r>
              <a:rPr lang="it-IT" i="1" u="sng" baseline="-25000" dirty="0" err="1" smtClean="0"/>
              <a:t>min</a:t>
            </a:r>
            <a:r>
              <a:rPr lang="it-IT" i="1" u="sng" dirty="0" smtClean="0"/>
              <a:t> </a:t>
            </a:r>
            <a:r>
              <a:rPr lang="it-IT" i="1" u="sng" dirty="0"/>
              <a:t>non supera </a:t>
            </a:r>
            <a:r>
              <a:rPr lang="it-IT" i="1" u="sng" dirty="0" smtClean="0"/>
              <a:t>il valore </a:t>
            </a:r>
            <a:r>
              <a:rPr lang="it-IT" i="1" u="sng" dirty="0"/>
              <a:t>2,5</a:t>
            </a:r>
            <a:r>
              <a:rPr lang="it-IT" i="1" dirty="0"/>
              <a:t>;</a:t>
            </a:r>
          </a:p>
          <a:p>
            <a:pPr algn="just">
              <a:spcBef>
                <a:spcPts val="600"/>
              </a:spcBef>
              <a:spcAft>
                <a:spcPts val="600"/>
              </a:spcAft>
            </a:pPr>
            <a:r>
              <a:rPr lang="it-IT" i="1" dirty="0"/>
              <a:t>- la capacità C</a:t>
            </a:r>
            <a:r>
              <a:rPr lang="it-IT" i="1" baseline="-25000" dirty="0"/>
              <a:t>i</a:t>
            </a:r>
            <a:r>
              <a:rPr lang="it-IT" i="1" dirty="0"/>
              <a:t> degli </a:t>
            </a:r>
            <a:r>
              <a:rPr lang="it-IT" i="1" u="sng" dirty="0"/>
              <a:t>elementi/meccanismi fragili</a:t>
            </a:r>
            <a:r>
              <a:rPr lang="it-IT" i="1" dirty="0"/>
              <a:t> è maggiore della corrispondente domanda </a:t>
            </a:r>
            <a:r>
              <a:rPr lang="it-IT" i="1" dirty="0" smtClean="0"/>
              <a:t>D</a:t>
            </a:r>
            <a:r>
              <a:rPr lang="it-IT" i="1" baseline="-25000" dirty="0" smtClean="0"/>
              <a:t>i</a:t>
            </a:r>
            <a:r>
              <a:rPr lang="it-IT" i="1" dirty="0" smtClean="0"/>
              <a:t>, quest’ultima </a:t>
            </a:r>
            <a:r>
              <a:rPr lang="it-IT" i="1" dirty="0"/>
              <a:t>calcolata sulla base della resistenza degli elementi duttili adiacenti, se </a:t>
            </a:r>
            <a:r>
              <a:rPr lang="it-IT" i="1" dirty="0" smtClean="0"/>
              <a:t>il</a:t>
            </a:r>
            <a:r>
              <a:rPr lang="it-IT" i="1" dirty="0">
                <a:latin typeface="Symbol" panose="05050102010706020507" pitchFamily="18" charset="2"/>
              </a:rPr>
              <a:t> </a:t>
            </a:r>
            <a:r>
              <a:rPr lang="it-IT" i="1" dirty="0" err="1">
                <a:latin typeface="Symbol" panose="05050102010706020507" pitchFamily="18" charset="2"/>
              </a:rPr>
              <a:t>r</a:t>
            </a:r>
            <a:r>
              <a:rPr lang="it-IT" i="1" baseline="-25000" dirty="0" err="1"/>
              <a:t>i</a:t>
            </a:r>
            <a:r>
              <a:rPr lang="it-IT" i="1" dirty="0" smtClean="0"/>
              <a:t> degli elementi/meccanismi </a:t>
            </a:r>
            <a:r>
              <a:rPr lang="it-IT" i="1" dirty="0"/>
              <a:t>fragili è maggiore di 1, oppure sulla base dei risultati dell’analisi se il </a:t>
            </a:r>
            <a:r>
              <a:rPr lang="it-IT" i="1" dirty="0" err="1">
                <a:latin typeface="Symbol" panose="05050102010706020507" pitchFamily="18" charset="2"/>
              </a:rPr>
              <a:t>r</a:t>
            </a:r>
            <a:r>
              <a:rPr lang="it-IT" i="1" baseline="-25000" dirty="0" err="1"/>
              <a:t>i</a:t>
            </a:r>
            <a:r>
              <a:rPr lang="it-IT" i="1" dirty="0" smtClean="0"/>
              <a:t> elementi/meccanismi </a:t>
            </a:r>
            <a:r>
              <a:rPr lang="it-IT" i="1" dirty="0"/>
              <a:t>fragili è minore di 1.</a:t>
            </a:r>
          </a:p>
        </p:txBody>
      </p:sp>
    </p:spTree>
    <p:extLst>
      <p:ext uri="{BB962C8B-B14F-4D97-AF65-F5344CB8AC3E}">
        <p14:creationId xmlns:p14="http://schemas.microsoft.com/office/powerpoint/2010/main" val="37313059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468313" y="692150"/>
            <a:ext cx="80645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elastico (C8.7.2.4)</a:t>
            </a:r>
            <a:endParaRPr lang="it-IT" altLang="it-IT" dirty="0"/>
          </a:p>
        </p:txBody>
      </p:sp>
      <p:sp>
        <p:nvSpPr>
          <p:cNvPr id="2" name="Rettangolo 1"/>
          <p:cNvSpPr/>
          <p:nvPr/>
        </p:nvSpPr>
        <p:spPr>
          <a:xfrm>
            <a:off x="107504" y="1556792"/>
            <a:ext cx="8928992" cy="3754874"/>
          </a:xfrm>
          <a:prstGeom prst="rect">
            <a:avLst/>
          </a:prstGeom>
        </p:spPr>
        <p:txBody>
          <a:bodyPr wrap="square">
            <a:spAutoFit/>
          </a:bodyPr>
          <a:lstStyle/>
          <a:p>
            <a:pPr>
              <a:spcBef>
                <a:spcPts val="600"/>
              </a:spcBef>
              <a:spcAft>
                <a:spcPts val="600"/>
              </a:spcAft>
            </a:pPr>
            <a:r>
              <a:rPr lang="it-IT" i="1" dirty="0"/>
              <a:t>La verifica degli </a:t>
            </a:r>
            <a:r>
              <a:rPr lang="it-IT" i="1" u="sng" dirty="0"/>
              <a:t>elementi “duttili”</a:t>
            </a:r>
            <a:r>
              <a:rPr lang="it-IT" i="1" dirty="0"/>
              <a:t> viene eseguita confrontando gli effetti indotti dalle </a:t>
            </a:r>
            <a:r>
              <a:rPr lang="it-IT" i="1" dirty="0" smtClean="0"/>
              <a:t>azioni sismiche </a:t>
            </a:r>
            <a:r>
              <a:rPr lang="it-IT" i="1" u="sng" dirty="0"/>
              <a:t>in termini di deformazioni</a:t>
            </a:r>
            <a:r>
              <a:rPr lang="it-IT" i="1" dirty="0"/>
              <a:t> con i rispettivi limiti di deformazione.</a:t>
            </a:r>
          </a:p>
          <a:p>
            <a:pPr>
              <a:spcBef>
                <a:spcPts val="600"/>
              </a:spcBef>
              <a:spcAft>
                <a:spcPts val="600"/>
              </a:spcAft>
            </a:pPr>
            <a:r>
              <a:rPr lang="it-IT" i="1" dirty="0"/>
              <a:t>La verifica degli </a:t>
            </a:r>
            <a:r>
              <a:rPr lang="it-IT" i="1" u="sng" dirty="0"/>
              <a:t>elementi “fragili”</a:t>
            </a:r>
            <a:r>
              <a:rPr lang="it-IT" i="1" dirty="0"/>
              <a:t> viene eseguita confrontando gli effetti indotti </a:t>
            </a:r>
            <a:r>
              <a:rPr lang="it-IT" i="1" dirty="0" smtClean="0"/>
              <a:t>dalle azioni sismiche </a:t>
            </a:r>
            <a:r>
              <a:rPr lang="it-IT" i="1" u="sng" dirty="0"/>
              <a:t>in termini di forze</a:t>
            </a:r>
            <a:r>
              <a:rPr lang="it-IT" i="1" dirty="0"/>
              <a:t> con le rispettive resistenze. </a:t>
            </a:r>
            <a:r>
              <a:rPr lang="it-IT" i="1" u="sng" dirty="0"/>
              <a:t>Le sollecitazioni di verifica sono ottenute </a:t>
            </a:r>
            <a:r>
              <a:rPr lang="it-IT" i="1" u="sng" dirty="0" smtClean="0"/>
              <a:t>da condizioni </a:t>
            </a:r>
            <a:r>
              <a:rPr lang="it-IT" i="1" u="sng" dirty="0"/>
              <a:t>di equilibrio, in base alle sollecitazioni trasmesse dagli elementi/meccanismi duttili</a:t>
            </a:r>
            <a:r>
              <a:rPr lang="it-IT" i="1" dirty="0"/>
              <a:t>.</a:t>
            </a:r>
          </a:p>
          <a:p>
            <a:pPr>
              <a:spcBef>
                <a:spcPts val="600"/>
              </a:spcBef>
              <a:spcAft>
                <a:spcPts val="600"/>
              </a:spcAft>
            </a:pPr>
            <a:r>
              <a:rPr lang="it-IT" i="1" dirty="0"/>
              <a:t>Queste ultime possono essere prese uguali a:</a:t>
            </a:r>
          </a:p>
          <a:p>
            <a:pPr>
              <a:spcBef>
                <a:spcPts val="600"/>
              </a:spcBef>
              <a:spcAft>
                <a:spcPts val="600"/>
              </a:spcAft>
            </a:pPr>
            <a:r>
              <a:rPr lang="it-IT" i="1" dirty="0"/>
              <a:t>c) il valore D ottenuto dall’analisi, se la capacità C dell’elemento duttile, valutata usando i </a:t>
            </a:r>
            <a:r>
              <a:rPr lang="it-IT" i="1" dirty="0" smtClean="0"/>
              <a:t>valori medi </a:t>
            </a:r>
            <a:r>
              <a:rPr lang="it-IT" i="1" dirty="0"/>
              <a:t>delle proprietà dei materiali, soddisfa </a:t>
            </a:r>
            <a:r>
              <a:rPr lang="it-IT" i="1" dirty="0" smtClean="0">
                <a:latin typeface="Symbol" panose="05050102010706020507" pitchFamily="18" charset="2"/>
              </a:rPr>
              <a:t>r</a:t>
            </a:r>
            <a:r>
              <a:rPr lang="it-IT" i="1" dirty="0" smtClean="0"/>
              <a:t> </a:t>
            </a:r>
            <a:r>
              <a:rPr lang="it-IT" i="1" dirty="0"/>
              <a:t>= D/C </a:t>
            </a:r>
            <a:r>
              <a:rPr lang="it-IT" i="1" dirty="0" smtClean="0">
                <a:latin typeface="Calibri"/>
              </a:rPr>
              <a:t>≤</a:t>
            </a:r>
            <a:r>
              <a:rPr lang="it-IT" i="1" dirty="0" smtClean="0"/>
              <a:t> </a:t>
            </a:r>
            <a:r>
              <a:rPr lang="it-IT" i="1" dirty="0"/>
              <a:t>1;</a:t>
            </a:r>
          </a:p>
          <a:p>
            <a:pPr>
              <a:spcBef>
                <a:spcPts val="600"/>
              </a:spcBef>
              <a:spcAft>
                <a:spcPts val="600"/>
              </a:spcAft>
            </a:pPr>
            <a:r>
              <a:rPr lang="it-IT" i="1" dirty="0"/>
              <a:t>d) la capacità dell’elemento duttile, valutata usando i valori medi delle proprietà dei </a:t>
            </a:r>
            <a:r>
              <a:rPr lang="it-IT" i="1" dirty="0" smtClean="0"/>
              <a:t>materiali moltiplicati </a:t>
            </a:r>
            <a:r>
              <a:rPr lang="it-IT" i="1" dirty="0"/>
              <a:t>per il fattore di confidenza, se </a:t>
            </a:r>
            <a:r>
              <a:rPr lang="it-IT" i="1" dirty="0">
                <a:latin typeface="Symbol" panose="05050102010706020507" pitchFamily="18" charset="2"/>
              </a:rPr>
              <a:t>r</a:t>
            </a:r>
            <a:r>
              <a:rPr lang="it-IT" i="1" dirty="0" smtClean="0"/>
              <a:t> </a:t>
            </a:r>
            <a:r>
              <a:rPr lang="it-IT" i="1" dirty="0"/>
              <a:t>= D/C &gt; 1, con D e C definiti in a).</a:t>
            </a:r>
          </a:p>
        </p:txBody>
      </p:sp>
    </p:spTree>
    <p:extLst>
      <p:ext uri="{BB962C8B-B14F-4D97-AF65-F5344CB8AC3E}">
        <p14:creationId xmlns:p14="http://schemas.microsoft.com/office/powerpoint/2010/main" val="34325182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415925"/>
            <a:ext cx="7772400" cy="727075"/>
          </a:xfrm>
        </p:spPr>
        <p:txBody>
          <a:bodyPr rtlCol="0">
            <a:normAutofit fontScale="90000"/>
          </a:bodyPr>
          <a:lstStyle/>
          <a:p>
            <a:pPr eaLnBrk="1" fontAlgn="auto" hangingPunct="1">
              <a:spcAft>
                <a:spcPts val="0"/>
              </a:spcAft>
              <a:defRPr/>
            </a:pPr>
            <a:r>
              <a:rPr lang="it-IT" b="1" dirty="0" smtClean="0">
                <a:solidFill>
                  <a:srgbClr val="0070C0"/>
                </a:solidFill>
                <a:latin typeface="Comic Sans MS" pitchFamily="66" charset="0"/>
              </a:rPr>
              <a:t>Moduli</a:t>
            </a:r>
          </a:p>
        </p:txBody>
      </p:sp>
      <p:sp>
        <p:nvSpPr>
          <p:cNvPr id="2051" name="Sottotitolo 2"/>
          <p:cNvSpPr>
            <a:spLocks noGrp="1"/>
          </p:cNvSpPr>
          <p:nvPr>
            <p:ph type="subTitle" idx="1"/>
          </p:nvPr>
        </p:nvSpPr>
        <p:spPr>
          <a:xfrm>
            <a:off x="0" y="1341438"/>
            <a:ext cx="9144000" cy="4038600"/>
          </a:xfrm>
        </p:spPr>
        <p:txBody>
          <a:bodyPr/>
          <a:lstStyle/>
          <a:p>
            <a:pPr eaLnBrk="1" hangingPunct="1">
              <a:lnSpc>
                <a:spcPct val="140000"/>
              </a:lnSpc>
            </a:pPr>
            <a:r>
              <a:rPr lang="it-IT" dirty="0" smtClean="0">
                <a:solidFill>
                  <a:srgbClr val="0070C0"/>
                </a:solidFill>
                <a:latin typeface="Comic Sans MS" pitchFamily="66" charset="0"/>
              </a:rPr>
              <a:t>1. Definizioni e indagini sull’esistente</a:t>
            </a:r>
          </a:p>
          <a:p>
            <a:pPr eaLnBrk="1" hangingPunct="1">
              <a:lnSpc>
                <a:spcPct val="140000"/>
              </a:lnSpc>
            </a:pPr>
            <a:r>
              <a:rPr lang="it-IT" dirty="0" smtClean="0">
                <a:solidFill>
                  <a:srgbClr val="0070C0"/>
                </a:solidFill>
                <a:latin typeface="Comic Sans MS" pitchFamily="66" charset="0"/>
              </a:rPr>
              <a:t>2. Modelli di capacità </a:t>
            </a:r>
            <a:r>
              <a:rPr lang="it-IT" smtClean="0">
                <a:solidFill>
                  <a:srgbClr val="0070C0"/>
                </a:solidFill>
                <a:latin typeface="Comic Sans MS" pitchFamily="66" charset="0"/>
              </a:rPr>
              <a:t>per elementi in </a:t>
            </a:r>
            <a:r>
              <a:rPr lang="it-IT" dirty="0" smtClean="0">
                <a:solidFill>
                  <a:srgbClr val="0070C0"/>
                </a:solidFill>
                <a:latin typeface="Comic Sans MS" pitchFamily="66" charset="0"/>
              </a:rPr>
              <a:t>c.a.</a:t>
            </a:r>
          </a:p>
          <a:p>
            <a:pPr eaLnBrk="1" hangingPunct="1">
              <a:lnSpc>
                <a:spcPct val="140000"/>
              </a:lnSpc>
            </a:pPr>
            <a:r>
              <a:rPr lang="it-IT" b="1" dirty="0" smtClean="0">
                <a:solidFill>
                  <a:srgbClr val="0070C0"/>
                </a:solidFill>
                <a:latin typeface="Comic Sans MS" pitchFamily="66" charset="0"/>
              </a:rPr>
              <a:t>3. Metodologie di analisi sismica di strutture</a:t>
            </a:r>
          </a:p>
          <a:p>
            <a:pPr eaLnBrk="1" hangingPunct="1">
              <a:lnSpc>
                <a:spcPct val="140000"/>
              </a:lnSpc>
            </a:pPr>
            <a:r>
              <a:rPr lang="it-IT" dirty="0" smtClean="0">
                <a:solidFill>
                  <a:srgbClr val="0070C0"/>
                </a:solidFill>
                <a:latin typeface="Comic Sans MS" pitchFamily="66" charset="0"/>
              </a:rPr>
              <a:t>4. Caso studio: una struttura ospedaliera</a:t>
            </a:r>
          </a:p>
          <a:p>
            <a:pPr eaLnBrk="1" hangingPunct="1">
              <a:lnSpc>
                <a:spcPct val="140000"/>
              </a:lnSpc>
            </a:pPr>
            <a:r>
              <a:rPr lang="it-IT" dirty="0" smtClean="0">
                <a:solidFill>
                  <a:srgbClr val="0070C0"/>
                </a:solidFill>
                <a:latin typeface="Comic Sans MS" pitchFamily="66" charset="0"/>
              </a:rPr>
              <a:t>5. </a:t>
            </a:r>
            <a:r>
              <a:rPr lang="it-IT" dirty="0">
                <a:solidFill>
                  <a:srgbClr val="0070C0"/>
                </a:solidFill>
                <a:latin typeface="Comic Sans MS" pitchFamily="66" charset="0"/>
              </a:rPr>
              <a:t>Caso studio: </a:t>
            </a:r>
            <a:r>
              <a:rPr lang="it-IT" dirty="0" smtClean="0">
                <a:solidFill>
                  <a:srgbClr val="0070C0"/>
                </a:solidFill>
                <a:latin typeface="Comic Sans MS" pitchFamily="66" charset="0"/>
              </a:rPr>
              <a:t>un edificio scolastico</a:t>
            </a:r>
          </a:p>
          <a:p>
            <a:pPr eaLnBrk="1" hangingPunct="1">
              <a:lnSpc>
                <a:spcPct val="140000"/>
              </a:lnSpc>
            </a:pPr>
            <a:endParaRPr lang="it-IT" dirty="0" smtClean="0">
              <a:solidFill>
                <a:srgbClr val="0070C0"/>
              </a:solidFill>
              <a:latin typeface="Comic Sans MS" pitchFamily="66" charset="0"/>
            </a:endParaRPr>
          </a:p>
          <a:p>
            <a:pPr eaLnBrk="1" hangingPunct="1">
              <a:lnSpc>
                <a:spcPct val="140000"/>
              </a:lnSpc>
            </a:pPr>
            <a:endParaRPr lang="it-IT" dirty="0" smtClean="0">
              <a:solidFill>
                <a:srgbClr val="0070C0"/>
              </a:solidFill>
              <a:latin typeface="Comic Sans MS" pitchFamily="66" charset="0"/>
            </a:endParaRPr>
          </a:p>
        </p:txBody>
      </p:sp>
    </p:spTree>
    <p:extLst>
      <p:ext uri="{BB962C8B-B14F-4D97-AF65-F5344CB8AC3E}">
        <p14:creationId xmlns:p14="http://schemas.microsoft.com/office/powerpoint/2010/main" val="30986469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468313" y="692150"/>
            <a:ext cx="80645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elastico (C8.7.2.4)</a:t>
            </a:r>
            <a:endParaRPr lang="it-IT" altLang="it-IT" dirty="0"/>
          </a:p>
        </p:txBody>
      </p:sp>
      <p:sp>
        <p:nvSpPr>
          <p:cNvPr id="3" name="Rettangolo 2"/>
          <p:cNvSpPr/>
          <p:nvPr/>
        </p:nvSpPr>
        <p:spPr>
          <a:xfrm>
            <a:off x="165657" y="1268760"/>
            <a:ext cx="8856984" cy="1200329"/>
          </a:xfrm>
          <a:prstGeom prst="rect">
            <a:avLst/>
          </a:prstGeom>
        </p:spPr>
        <p:txBody>
          <a:bodyPr wrap="square">
            <a:spAutoFit/>
          </a:bodyPr>
          <a:lstStyle/>
          <a:p>
            <a:pPr algn="just"/>
            <a:r>
              <a:rPr lang="it-IT" i="1" dirty="0"/>
              <a:t>Per il calcolo della capacità di elementi/meccanismi duttili o fragili si impiegano le proprietà </a:t>
            </a:r>
            <a:r>
              <a:rPr lang="it-IT" i="1" dirty="0" smtClean="0"/>
              <a:t>dei materiali </a:t>
            </a:r>
            <a:r>
              <a:rPr lang="it-IT" i="1" dirty="0"/>
              <a:t>esistenti direttamente ottenute da prove in sito e da eventuali informazioni aggiuntive</a:t>
            </a:r>
            <a:r>
              <a:rPr lang="it-IT" i="1" dirty="0" smtClean="0"/>
              <a:t>, divise </a:t>
            </a:r>
            <a:r>
              <a:rPr lang="it-IT" i="1" dirty="0"/>
              <a:t>per i fattori di confidenza. Per i materiali nuovi o aggiunti si impiegano le proprietà nominali.</a:t>
            </a:r>
          </a:p>
        </p:txBody>
      </p:sp>
      <p:sp>
        <p:nvSpPr>
          <p:cNvPr id="4" name="Rettangolo 3"/>
          <p:cNvSpPr/>
          <p:nvPr/>
        </p:nvSpPr>
        <p:spPr>
          <a:xfrm>
            <a:off x="165657" y="2690336"/>
            <a:ext cx="8856984" cy="923330"/>
          </a:xfrm>
          <a:prstGeom prst="rect">
            <a:avLst/>
          </a:prstGeom>
        </p:spPr>
        <p:txBody>
          <a:bodyPr wrap="square">
            <a:spAutoFit/>
          </a:bodyPr>
          <a:lstStyle/>
          <a:p>
            <a:pPr algn="just"/>
            <a:r>
              <a:rPr lang="it-IT" i="1" dirty="0"/>
              <a:t>Per il calcolo della capacità di resistenza degli elementi fragili primari, le resistenze dei materiali </a:t>
            </a:r>
            <a:r>
              <a:rPr lang="it-IT" i="1" dirty="0" smtClean="0"/>
              <a:t>si dividono </a:t>
            </a:r>
            <a:r>
              <a:rPr lang="it-IT" i="1" dirty="0"/>
              <a:t>per i corrispondenti coefficienti parziali e per i fattori di confidenza.</a:t>
            </a:r>
          </a:p>
        </p:txBody>
      </p:sp>
    </p:spTree>
    <p:extLst>
      <p:ext uri="{BB962C8B-B14F-4D97-AF65-F5344CB8AC3E}">
        <p14:creationId xmlns:p14="http://schemas.microsoft.com/office/powerpoint/2010/main" val="24101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395163" y="692150"/>
            <a:ext cx="842530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inelastico (C8.7.2.4)</a:t>
            </a:r>
            <a:endParaRPr lang="it-IT" altLang="it-IT" dirty="0"/>
          </a:p>
        </p:txBody>
      </p:sp>
      <p:sp>
        <p:nvSpPr>
          <p:cNvPr id="2" name="Rettangolo 1"/>
          <p:cNvSpPr/>
          <p:nvPr/>
        </p:nvSpPr>
        <p:spPr>
          <a:xfrm>
            <a:off x="251520" y="1196752"/>
            <a:ext cx="8712968" cy="2862322"/>
          </a:xfrm>
          <a:prstGeom prst="rect">
            <a:avLst/>
          </a:prstGeom>
        </p:spPr>
        <p:txBody>
          <a:bodyPr wrap="square">
            <a:spAutoFit/>
          </a:bodyPr>
          <a:lstStyle/>
          <a:p>
            <a:r>
              <a:rPr lang="it-IT" i="1" dirty="0"/>
              <a:t>Nella seconda modalità è possibile utilizzare lo spettro di progetto, definito in § 3.2.3 delle NTC</a:t>
            </a:r>
            <a:r>
              <a:rPr lang="it-IT" i="1" dirty="0" smtClean="0"/>
              <a:t>, che </a:t>
            </a:r>
            <a:r>
              <a:rPr lang="it-IT" i="1" dirty="0"/>
              <a:t>si ottiene dallo </a:t>
            </a:r>
            <a:r>
              <a:rPr lang="it-IT" i="1" u="sng" dirty="0"/>
              <a:t>spettro elastico</a:t>
            </a:r>
            <a:r>
              <a:rPr lang="it-IT" i="1" dirty="0"/>
              <a:t> riducendone le ordinate </a:t>
            </a:r>
            <a:r>
              <a:rPr lang="it-IT" i="1" u="sng" dirty="0"/>
              <a:t>con l’uso del fattore di struttura q, il </a:t>
            </a:r>
            <a:r>
              <a:rPr lang="it-IT" i="1" u="sng" dirty="0" smtClean="0"/>
              <a:t>cui valore </a:t>
            </a:r>
            <a:r>
              <a:rPr lang="it-IT" i="1" u="sng" dirty="0"/>
              <a:t>è scelto nel campo fra 1,5 e 3,0</a:t>
            </a:r>
            <a:r>
              <a:rPr lang="it-IT" i="1" dirty="0"/>
              <a:t> sulla base della regolarità nonché dei tassi di lavoro </a:t>
            </a:r>
            <a:r>
              <a:rPr lang="it-IT" i="1" dirty="0" smtClean="0"/>
              <a:t>dei materiali </a:t>
            </a:r>
            <a:r>
              <a:rPr lang="it-IT" i="1" dirty="0"/>
              <a:t>sotto le azioni statiche. Valori superiori a quelli indicati devono essere </a:t>
            </a:r>
            <a:r>
              <a:rPr lang="it-IT" i="1" dirty="0" smtClean="0"/>
              <a:t>adeguatamente giustificati </a:t>
            </a:r>
            <a:r>
              <a:rPr lang="it-IT" i="1" dirty="0"/>
              <a:t>con riferimento alla duttilità disponibile a livello locale e globale. In particolare, nel </a:t>
            </a:r>
            <a:r>
              <a:rPr lang="it-IT" i="1" dirty="0" smtClean="0"/>
              <a:t>caso in </a:t>
            </a:r>
            <a:r>
              <a:rPr lang="it-IT" i="1" dirty="0"/>
              <a:t>cui il sistema strutturale resistente all’azione orizzontale sia integralmente costituito da </a:t>
            </a:r>
            <a:r>
              <a:rPr lang="it-IT" i="1" dirty="0" smtClean="0"/>
              <a:t>nuovi elementi </a:t>
            </a:r>
            <a:r>
              <a:rPr lang="it-IT" i="1" dirty="0"/>
              <a:t>strutturali, si possono adottare i valori dei fattori di struttura validi per le </a:t>
            </a:r>
            <a:r>
              <a:rPr lang="it-IT" i="1" dirty="0" smtClean="0"/>
              <a:t>nuove costruzioni</a:t>
            </a:r>
            <a:r>
              <a:rPr lang="it-IT" i="1" dirty="0"/>
              <a:t>, fatta salva la verifica della compatibilità degli spostamenti delle strutture esistenti</a:t>
            </a:r>
            <a:r>
              <a:rPr lang="it-IT" i="1" dirty="0" smtClean="0"/>
              <a:t>.</a:t>
            </a:r>
            <a:endParaRPr lang="it-IT" i="1" dirty="0"/>
          </a:p>
        </p:txBody>
      </p:sp>
    </p:spTree>
    <p:extLst>
      <p:ext uri="{BB962C8B-B14F-4D97-AF65-F5344CB8AC3E}">
        <p14:creationId xmlns:p14="http://schemas.microsoft.com/office/powerpoint/2010/main" val="4260872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395163" y="692150"/>
            <a:ext cx="842530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inelastico (C8.7.2.4)</a:t>
            </a:r>
            <a:endParaRPr lang="it-IT" altLang="it-IT" dirty="0"/>
          </a:p>
        </p:txBody>
      </p:sp>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42" y="1671064"/>
            <a:ext cx="8773046" cy="334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Oggetto 2"/>
          <p:cNvGraphicFramePr>
            <a:graphicFrameLocks noChangeAspect="1"/>
          </p:cNvGraphicFramePr>
          <p:nvPr>
            <p:extLst>
              <p:ext uri="{D42A27DB-BD31-4B8C-83A1-F6EECF244321}">
                <p14:modId xmlns:p14="http://schemas.microsoft.com/office/powerpoint/2010/main" val="1340644343"/>
              </p:ext>
            </p:extLst>
          </p:nvPr>
        </p:nvGraphicFramePr>
        <p:xfrm>
          <a:off x="683568" y="5085184"/>
          <a:ext cx="3260362" cy="1440160"/>
        </p:xfrm>
        <a:graphic>
          <a:graphicData uri="http://schemas.openxmlformats.org/presentationml/2006/ole">
            <mc:AlternateContent xmlns:mc="http://schemas.openxmlformats.org/markup-compatibility/2006">
              <mc:Choice xmlns:v="urn:schemas-microsoft-com:vml" Requires="v">
                <p:oleObj spid="_x0000_s74778" name="Equation" r:id="rId4" imgW="2070000" imgH="914400" progId="Equation.DSMT4">
                  <p:embed/>
                </p:oleObj>
              </mc:Choice>
              <mc:Fallback>
                <p:oleObj name="Equation" r:id="rId4" imgW="2070000" imgH="914400" progId="Equation.DSMT4">
                  <p:embed/>
                  <p:pic>
                    <p:nvPicPr>
                      <p:cNvPr id="0" name=""/>
                      <p:cNvPicPr/>
                      <p:nvPr/>
                    </p:nvPicPr>
                    <p:blipFill>
                      <a:blip r:embed="rId5"/>
                      <a:stretch>
                        <a:fillRect/>
                      </a:stretch>
                    </p:blipFill>
                    <p:spPr>
                      <a:xfrm>
                        <a:off x="683568" y="5085184"/>
                        <a:ext cx="3260362" cy="1440160"/>
                      </a:xfrm>
                      <a:prstGeom prst="rect">
                        <a:avLst/>
                      </a:prstGeom>
                    </p:spPr>
                  </p:pic>
                </p:oleObj>
              </mc:Fallback>
            </mc:AlternateContent>
          </a:graphicData>
        </a:graphic>
      </p:graphicFrame>
      <p:graphicFrame>
        <p:nvGraphicFramePr>
          <p:cNvPr id="4" name="Oggetto 3"/>
          <p:cNvGraphicFramePr>
            <a:graphicFrameLocks noChangeAspect="1"/>
          </p:cNvGraphicFramePr>
          <p:nvPr>
            <p:extLst>
              <p:ext uri="{D42A27DB-BD31-4B8C-83A1-F6EECF244321}">
                <p14:modId xmlns:p14="http://schemas.microsoft.com/office/powerpoint/2010/main" val="3225032168"/>
              </p:ext>
            </p:extLst>
          </p:nvPr>
        </p:nvGraphicFramePr>
        <p:xfrm>
          <a:off x="6153150" y="5697091"/>
          <a:ext cx="960438" cy="358775"/>
        </p:xfrm>
        <a:graphic>
          <a:graphicData uri="http://schemas.openxmlformats.org/presentationml/2006/ole">
            <mc:AlternateContent xmlns:mc="http://schemas.openxmlformats.org/markup-compatibility/2006">
              <mc:Choice xmlns:v="urn:schemas-microsoft-com:vml" Requires="v">
                <p:oleObj spid="_x0000_s74779" name="Equation" r:id="rId6" imgW="609480" imgH="228600" progId="Equation.DSMT4">
                  <p:embed/>
                </p:oleObj>
              </mc:Choice>
              <mc:Fallback>
                <p:oleObj name="Equation" r:id="rId6" imgW="609480" imgH="228600" progId="Equation.DSMT4">
                  <p:embed/>
                  <p:pic>
                    <p:nvPicPr>
                      <p:cNvPr id="0" name="Oggetto 2"/>
                      <p:cNvPicPr>
                        <a:picLocks noChangeAspect="1" noChangeArrowheads="1"/>
                      </p:cNvPicPr>
                      <p:nvPr/>
                    </p:nvPicPr>
                    <p:blipFill>
                      <a:blip r:embed="rId7"/>
                      <a:srcRect/>
                      <a:stretch>
                        <a:fillRect/>
                      </a:stretch>
                    </p:blipFill>
                    <p:spPr bwMode="auto">
                      <a:xfrm>
                        <a:off x="6153150" y="5697091"/>
                        <a:ext cx="96043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 Box 11"/>
          <p:cNvSpPr txBox="1">
            <a:spLocks noChangeArrowheads="1"/>
          </p:cNvSpPr>
          <p:nvPr/>
        </p:nvSpPr>
        <p:spPr bwMode="auto">
          <a:xfrm>
            <a:off x="-976" y="1266518"/>
            <a:ext cx="8425309" cy="38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sz="1600" u="sng" dirty="0">
                <a:solidFill>
                  <a:srgbClr val="FF0000"/>
                </a:solidFill>
              </a:rPr>
              <a:t>D.M. 14/01/2008 – </a:t>
            </a:r>
            <a:r>
              <a:rPr lang="it-IT" altLang="it-IT" sz="1600" u="sng" dirty="0" smtClean="0">
                <a:solidFill>
                  <a:srgbClr val="FF0000"/>
                </a:solidFill>
              </a:rPr>
              <a:t>Punto 7.4.4:</a:t>
            </a:r>
            <a:endParaRPr lang="it-IT" altLang="it-IT" sz="1600" u="sng" dirty="0">
              <a:solidFill>
                <a:srgbClr val="FF0000"/>
              </a:solidFill>
            </a:endParaRPr>
          </a:p>
        </p:txBody>
      </p:sp>
    </p:spTree>
    <p:extLst>
      <p:ext uri="{BB962C8B-B14F-4D97-AF65-F5344CB8AC3E}">
        <p14:creationId xmlns:p14="http://schemas.microsoft.com/office/powerpoint/2010/main" val="5132579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323528" y="692150"/>
            <a:ext cx="849617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inelastico (C8.7.2.4)</a:t>
            </a:r>
            <a:endParaRPr lang="it-IT" altLang="it-IT" dirty="0"/>
          </a:p>
        </p:txBody>
      </p:sp>
      <p:sp>
        <p:nvSpPr>
          <p:cNvPr id="2" name="Rettangolo 1"/>
          <p:cNvSpPr/>
          <p:nvPr/>
        </p:nvSpPr>
        <p:spPr>
          <a:xfrm>
            <a:off x="251520" y="1297791"/>
            <a:ext cx="8712968" cy="3970318"/>
          </a:xfrm>
          <a:prstGeom prst="rect">
            <a:avLst/>
          </a:prstGeom>
        </p:spPr>
        <p:txBody>
          <a:bodyPr wrap="square">
            <a:spAutoFit/>
          </a:bodyPr>
          <a:lstStyle/>
          <a:p>
            <a:r>
              <a:rPr lang="it-IT" i="1" dirty="0" smtClean="0"/>
              <a:t>Nel </a:t>
            </a:r>
            <a:r>
              <a:rPr lang="it-IT" i="1" dirty="0"/>
              <a:t>caso di uso del fattore di struttura, tutti gli </a:t>
            </a:r>
            <a:r>
              <a:rPr lang="it-IT" i="1" u="sng" dirty="0"/>
              <a:t>elementi strutturali duttili</a:t>
            </a:r>
            <a:r>
              <a:rPr lang="it-IT" i="1" dirty="0"/>
              <a:t> devono soddisfare </a:t>
            </a:r>
            <a:r>
              <a:rPr lang="it-IT" i="1" dirty="0" smtClean="0"/>
              <a:t>la condizione </a:t>
            </a:r>
            <a:r>
              <a:rPr lang="it-IT" i="1" dirty="0"/>
              <a:t>che </a:t>
            </a:r>
            <a:r>
              <a:rPr lang="it-IT" i="1" u="sng" dirty="0"/>
              <a:t>la sollecitazione indotta dall’azione sismica ridotta sia inferiore o uguale </a:t>
            </a:r>
            <a:r>
              <a:rPr lang="it-IT" i="1" u="sng" dirty="0" smtClean="0"/>
              <a:t>alla corrispondente </a:t>
            </a:r>
            <a:r>
              <a:rPr lang="it-IT" i="1" u="sng" dirty="0"/>
              <a:t>resistenza</a:t>
            </a:r>
            <a:r>
              <a:rPr lang="it-IT" i="1" dirty="0"/>
              <a:t>. Tutti gli elementi strutturali "fragili" devono, invece, soddisfare </a:t>
            </a:r>
            <a:r>
              <a:rPr lang="it-IT" i="1" dirty="0" smtClean="0"/>
              <a:t>la condizione </a:t>
            </a:r>
            <a:r>
              <a:rPr lang="it-IT" i="1" dirty="0"/>
              <a:t>che la sollecitazione indotta dall'azione sismica ridotta per q = 1,5 sia inferiore o </a:t>
            </a:r>
            <a:r>
              <a:rPr lang="it-IT" i="1" dirty="0" smtClean="0"/>
              <a:t>uguale alla </a:t>
            </a:r>
            <a:r>
              <a:rPr lang="it-IT" i="1" dirty="0"/>
              <a:t>corrispondente resistenza.</a:t>
            </a:r>
          </a:p>
          <a:p>
            <a:endParaRPr lang="it-IT" i="1" dirty="0" smtClean="0"/>
          </a:p>
          <a:p>
            <a:endParaRPr lang="it-IT" i="1" dirty="0"/>
          </a:p>
          <a:p>
            <a:r>
              <a:rPr lang="it-IT" i="1" dirty="0" smtClean="0"/>
              <a:t>Per </a:t>
            </a:r>
            <a:r>
              <a:rPr lang="it-IT" i="1" dirty="0"/>
              <a:t>il calcolo della resistenza di elementi/meccanismi duttili o fragili, si impiegano le proprietà </a:t>
            </a:r>
            <a:r>
              <a:rPr lang="it-IT" i="1" dirty="0" smtClean="0"/>
              <a:t>dei materiali </a:t>
            </a:r>
            <a:r>
              <a:rPr lang="it-IT" i="1" dirty="0"/>
              <a:t>esistenti direttamente ottenute da prove in sito e da eventuali informazioni aggiuntive</a:t>
            </a:r>
            <a:r>
              <a:rPr lang="it-IT" i="1" dirty="0" smtClean="0"/>
              <a:t>, divise </a:t>
            </a:r>
            <a:r>
              <a:rPr lang="it-IT" i="1" dirty="0"/>
              <a:t>per i fattori di confidenza. Per i materiali nuovi o aggiunti si impiegano le proprietà nominali</a:t>
            </a:r>
            <a:r>
              <a:rPr lang="it-IT" i="1" dirty="0" smtClean="0"/>
              <a:t>.</a:t>
            </a:r>
          </a:p>
          <a:p>
            <a:endParaRPr lang="it-IT" i="1" dirty="0"/>
          </a:p>
          <a:p>
            <a:endParaRPr lang="it-IT" i="1" dirty="0" smtClean="0"/>
          </a:p>
          <a:p>
            <a:endParaRPr lang="it-IT" i="1" dirty="0" smtClean="0"/>
          </a:p>
        </p:txBody>
      </p:sp>
    </p:spTree>
    <p:extLst>
      <p:ext uri="{BB962C8B-B14F-4D97-AF65-F5344CB8AC3E}">
        <p14:creationId xmlns:p14="http://schemas.microsoft.com/office/powerpoint/2010/main" val="16675825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smtClean="0">
                <a:latin typeface="Comic Sans MS" pitchFamily="66" charset="0"/>
              </a:rPr>
              <a:t>Analisi strutturale</a:t>
            </a:r>
          </a:p>
        </p:txBody>
      </p:sp>
      <p:sp>
        <p:nvSpPr>
          <p:cNvPr id="23559" name="Text Box 11"/>
          <p:cNvSpPr txBox="1">
            <a:spLocks noChangeArrowheads="1"/>
          </p:cNvSpPr>
          <p:nvPr/>
        </p:nvSpPr>
        <p:spPr bwMode="auto">
          <a:xfrm>
            <a:off x="323528" y="692150"/>
            <a:ext cx="849617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a:t>D.M. 14/01/2008 – Analisi Statica </a:t>
            </a:r>
            <a:r>
              <a:rPr lang="it-IT" altLang="it-IT" dirty="0" smtClean="0"/>
              <a:t>con spettro inelastico (C8.7.2.4)</a:t>
            </a:r>
            <a:endParaRPr lang="it-IT" altLang="it-IT" dirty="0"/>
          </a:p>
        </p:txBody>
      </p:sp>
      <p:sp>
        <p:nvSpPr>
          <p:cNvPr id="2" name="Rettangolo 1"/>
          <p:cNvSpPr/>
          <p:nvPr/>
        </p:nvSpPr>
        <p:spPr>
          <a:xfrm>
            <a:off x="251520" y="1297791"/>
            <a:ext cx="8712968" cy="3139321"/>
          </a:xfrm>
          <a:prstGeom prst="rect">
            <a:avLst/>
          </a:prstGeom>
        </p:spPr>
        <p:txBody>
          <a:bodyPr wrap="square">
            <a:spAutoFit/>
          </a:bodyPr>
          <a:lstStyle/>
          <a:p>
            <a:r>
              <a:rPr lang="it-IT" i="1" u="sng" dirty="0"/>
              <a:t>Tale metodo di analisi è applicabile secondo quanto indicato al § 7.3.3.1 delle NTC, alle </a:t>
            </a:r>
            <a:r>
              <a:rPr lang="it-IT" i="1" u="sng" dirty="0" smtClean="0"/>
              <a:t>medesime condizioni </a:t>
            </a:r>
            <a:r>
              <a:rPr lang="it-IT" i="1" u="sng" dirty="0"/>
              <a:t>di cui ai punti precedenti. </a:t>
            </a:r>
            <a:endParaRPr lang="it-IT" i="1" u="sng" dirty="0" smtClean="0"/>
          </a:p>
          <a:p>
            <a:endParaRPr lang="it-IT" i="1" dirty="0"/>
          </a:p>
          <a:p>
            <a:r>
              <a:rPr lang="it-IT" i="1" dirty="0" smtClean="0"/>
              <a:t>La </a:t>
            </a:r>
            <a:r>
              <a:rPr lang="it-IT" i="1" dirty="0"/>
              <a:t>prima modalità prevede che lo spettro di risposta </a:t>
            </a:r>
            <a:r>
              <a:rPr lang="it-IT" i="1" dirty="0" smtClean="0"/>
              <a:t>da impiegare </a:t>
            </a:r>
            <a:r>
              <a:rPr lang="it-IT" i="1" dirty="0"/>
              <a:t>sia quello </a:t>
            </a:r>
            <a:r>
              <a:rPr lang="it-IT" i="1" u="sng" dirty="0"/>
              <a:t>elastico</a:t>
            </a:r>
            <a:r>
              <a:rPr lang="it-IT" i="1" dirty="0"/>
              <a:t> di cui al § 3.2.3 delle NTC; la seconda che si faccia riferimento ad </a:t>
            </a:r>
            <a:r>
              <a:rPr lang="it-IT" i="1" dirty="0" smtClean="0"/>
              <a:t>uno spettro </a:t>
            </a:r>
            <a:r>
              <a:rPr lang="it-IT" i="1" dirty="0"/>
              <a:t>di progetto, definito nel § 3.2.3 delle NTC, </a:t>
            </a:r>
            <a:endParaRPr lang="it-IT" i="1" dirty="0" smtClean="0"/>
          </a:p>
          <a:p>
            <a:endParaRPr lang="it-IT" i="1" dirty="0"/>
          </a:p>
          <a:p>
            <a:r>
              <a:rPr lang="it-IT" i="1" dirty="0" smtClean="0"/>
              <a:t>Per </a:t>
            </a:r>
            <a:r>
              <a:rPr lang="it-IT" i="1" dirty="0"/>
              <a:t>quest’ultimo valgono le precisazioni </a:t>
            </a:r>
            <a:r>
              <a:rPr lang="it-IT" i="1" dirty="0" smtClean="0"/>
              <a:t>già riportate </a:t>
            </a:r>
            <a:r>
              <a:rPr lang="it-IT" i="1" dirty="0"/>
              <a:t>per l’analisi statica lineare </a:t>
            </a:r>
            <a:r>
              <a:rPr lang="it-IT" i="1" u="sng" dirty="0"/>
              <a:t>con fattore q</a:t>
            </a:r>
            <a:r>
              <a:rPr lang="it-IT" i="1" dirty="0"/>
              <a:t>.</a:t>
            </a:r>
          </a:p>
          <a:p>
            <a:endParaRPr lang="it-IT" i="1" dirty="0" smtClean="0"/>
          </a:p>
          <a:p>
            <a:endParaRPr lang="it-IT" i="1" dirty="0" smtClean="0"/>
          </a:p>
        </p:txBody>
      </p:sp>
    </p:spTree>
    <p:extLst>
      <p:ext uri="{BB962C8B-B14F-4D97-AF65-F5344CB8AC3E}">
        <p14:creationId xmlns:p14="http://schemas.microsoft.com/office/powerpoint/2010/main" val="33695321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ctrTitle"/>
          </p:nvPr>
        </p:nvSpPr>
        <p:spPr>
          <a:xfrm>
            <a:off x="827584" y="3209925"/>
            <a:ext cx="7632848" cy="434975"/>
          </a:xfrm>
        </p:spPr>
        <p:txBody>
          <a:bodyPr/>
          <a:lstStyle/>
          <a:p>
            <a:r>
              <a:rPr lang="it-IT" sz="4800" b="1" dirty="0" smtClean="0">
                <a:latin typeface="Comic Sans MS" pitchFamily="66" charset="0"/>
              </a:rPr>
              <a:t>Un metodo semplificato di analisi lineare</a:t>
            </a:r>
          </a:p>
        </p:txBody>
      </p:sp>
      <p:sp>
        <p:nvSpPr>
          <p:cNvPr id="19459"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460" name="Text Box 4"/>
          <p:cNvSpPr txBox="1">
            <a:spLocks noChangeArrowheads="1"/>
          </p:cNvSpPr>
          <p:nvPr/>
        </p:nvSpPr>
        <p:spPr bwMode="auto">
          <a:xfrm>
            <a:off x="34925" y="5373688"/>
            <a:ext cx="90201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400" dirty="0">
                <a:latin typeface="Comic Sans MS" pitchFamily="66" charset="0"/>
                <a:hlinkClick r:id="rId2"/>
              </a:rPr>
              <a:t>http://www.crisbasilicata.it/admin/allegatidocumenti/upload/LG_Vuln-Basilicata_finale213482038764.pdf</a:t>
            </a:r>
            <a:endParaRPr lang="it-IT" sz="1400" dirty="0">
              <a:latin typeface="Comic Sans MS" pitchFamily="66"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ChangeArrowheads="1"/>
          </p:cNvSpPr>
          <p:nvPr/>
        </p:nvSpPr>
        <p:spPr bwMode="auto">
          <a:xfrm rot="16200000">
            <a:off x="-3035299" y="3211512"/>
            <a:ext cx="68580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Una Metodologia lineare</a:t>
            </a:r>
            <a:endParaRPr lang="it-IT" sz="3600" b="1" baseline="-25000">
              <a:effectLst>
                <a:outerShdw blurRad="38100" dist="38100" dir="2700000" algn="tl">
                  <a:srgbClr val="C0C0C0"/>
                </a:outerShdw>
              </a:effectLst>
              <a:latin typeface="Comic Sans MS" pitchFamily="66" charset="0"/>
            </a:endParaRPr>
          </a:p>
        </p:txBody>
      </p:sp>
      <p:sp>
        <p:nvSpPr>
          <p:cNvPr id="20483" name="Text Box 3"/>
          <p:cNvSpPr txBox="1">
            <a:spLocks noChangeArrowheads="1"/>
          </p:cNvSpPr>
          <p:nvPr/>
        </p:nvSpPr>
        <p:spPr bwMode="auto">
          <a:xfrm rot="-5400000">
            <a:off x="-2561431" y="3245644"/>
            <a:ext cx="6858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a:latin typeface="Comic Sans MS" pitchFamily="66" charset="0"/>
              </a:rPr>
              <a:t>Modelli di comportamento: in assenza di tamponatura</a:t>
            </a:r>
          </a:p>
        </p:txBody>
      </p:sp>
      <p:sp>
        <p:nvSpPr>
          <p:cNvPr id="20484" name="Text Box 4"/>
          <p:cNvSpPr txBox="1">
            <a:spLocks noChangeArrowheads="1"/>
          </p:cNvSpPr>
          <p:nvPr/>
        </p:nvSpPr>
        <p:spPr bwMode="auto">
          <a:xfrm rot="-5400000">
            <a:off x="-983456" y="3367882"/>
            <a:ext cx="43894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1. Determinazione della rigidezza dei pilastri</a:t>
            </a:r>
          </a:p>
        </p:txBody>
      </p:sp>
      <p:pic>
        <p:nvPicPr>
          <p:cNvPr id="20485" name="Picture 5" descr="L03_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333375"/>
            <a:ext cx="6875463" cy="639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Line 6"/>
          <p:cNvSpPr>
            <a:spLocks noChangeShapeType="1"/>
          </p:cNvSpPr>
          <p:nvPr/>
        </p:nvSpPr>
        <p:spPr bwMode="auto">
          <a:xfrm>
            <a:off x="4284663" y="6165850"/>
            <a:ext cx="4032250"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487" name="Line 7"/>
          <p:cNvSpPr>
            <a:spLocks noChangeShapeType="1"/>
          </p:cNvSpPr>
          <p:nvPr/>
        </p:nvSpPr>
        <p:spPr bwMode="auto">
          <a:xfrm>
            <a:off x="2700338" y="6453188"/>
            <a:ext cx="5616575"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488" name="Line 8"/>
          <p:cNvSpPr>
            <a:spLocks noChangeShapeType="1"/>
          </p:cNvSpPr>
          <p:nvPr/>
        </p:nvSpPr>
        <p:spPr bwMode="auto">
          <a:xfrm>
            <a:off x="2627313" y="6742113"/>
            <a:ext cx="649287"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1187450" y="144463"/>
            <a:ext cx="68580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dirty="0" smtClean="0">
                <a:effectLst>
                  <a:outerShdw blurRad="38100" dist="38100" dir="2700000" algn="tl">
                    <a:srgbClr val="C0C0C0"/>
                  </a:outerShdw>
                </a:effectLst>
                <a:latin typeface="Comic Sans MS" pitchFamily="66" charset="0"/>
              </a:rPr>
              <a:t>Un metodo lineare</a:t>
            </a:r>
            <a:endParaRPr lang="it-IT" sz="3600" b="1" baseline="-25000" dirty="0">
              <a:effectLst>
                <a:outerShdw blurRad="38100" dist="38100" dir="2700000" algn="tl">
                  <a:srgbClr val="C0C0C0"/>
                </a:outerShdw>
              </a:effectLst>
              <a:latin typeface="Comic Sans MS" pitchFamily="66" charset="0"/>
            </a:endParaRPr>
          </a:p>
        </p:txBody>
      </p:sp>
      <p:sp>
        <p:nvSpPr>
          <p:cNvPr id="21507" name="Text Box 3"/>
          <p:cNvSpPr txBox="1">
            <a:spLocks noChangeArrowheads="1"/>
          </p:cNvSpPr>
          <p:nvPr/>
        </p:nvSpPr>
        <p:spPr bwMode="auto">
          <a:xfrm>
            <a:off x="1331913" y="758825"/>
            <a:ext cx="685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a:latin typeface="Comic Sans MS" pitchFamily="66" charset="0"/>
              </a:rPr>
              <a:t>Modelli di comportamento: in assenza di tamponatura</a:t>
            </a:r>
          </a:p>
        </p:txBody>
      </p:sp>
      <p:sp>
        <p:nvSpPr>
          <p:cNvPr id="21508" name="Text Box 4"/>
          <p:cNvSpPr txBox="1">
            <a:spLocks noChangeArrowheads="1"/>
          </p:cNvSpPr>
          <p:nvPr/>
        </p:nvSpPr>
        <p:spPr bwMode="auto">
          <a:xfrm>
            <a:off x="1042988" y="1289050"/>
            <a:ext cx="6985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La rigidezza K</a:t>
            </a:r>
            <a:r>
              <a:rPr lang="it-IT" sz="1600" baseline="-25000">
                <a:latin typeface="Comic Sans MS" pitchFamily="66" charset="0"/>
              </a:rPr>
              <a:t>pil,i,j</a:t>
            </a:r>
            <a:r>
              <a:rPr lang="it-IT" sz="1600">
                <a:latin typeface="Comic Sans MS" pitchFamily="66" charset="0"/>
              </a:rPr>
              <a:t> rappresenta la rigidezza traslante del pilastro i-esimo al piano j-esimo.</a:t>
            </a:r>
          </a:p>
        </p:txBody>
      </p:sp>
      <p:graphicFrame>
        <p:nvGraphicFramePr>
          <p:cNvPr id="245765" name="Object 5"/>
          <p:cNvGraphicFramePr>
            <a:graphicFrameLocks noGrp="1" noChangeAspect="1"/>
          </p:cNvGraphicFramePr>
          <p:nvPr>
            <p:ph sz="half" idx="1"/>
            <p:extLst>
              <p:ext uri="{D42A27DB-BD31-4B8C-83A1-F6EECF244321}">
                <p14:modId xmlns:p14="http://schemas.microsoft.com/office/powerpoint/2010/main" val="403835034"/>
              </p:ext>
            </p:extLst>
          </p:nvPr>
        </p:nvGraphicFramePr>
        <p:xfrm>
          <a:off x="3385344" y="2856050"/>
          <a:ext cx="2462212" cy="646113"/>
        </p:xfrm>
        <a:graphic>
          <a:graphicData uri="http://schemas.openxmlformats.org/presentationml/2006/ole">
            <mc:AlternateContent xmlns:mc="http://schemas.openxmlformats.org/markup-compatibility/2006">
              <mc:Choice xmlns:v="urn:schemas-microsoft-com:vml" Requires="v">
                <p:oleObj spid="_x0000_s21560" name="Equation" r:id="rId3" imgW="1307532" imgH="342751" progId="Equation.DSMT4">
                  <p:embed/>
                </p:oleObj>
              </mc:Choice>
              <mc:Fallback>
                <p:oleObj name="Equation" r:id="rId3" imgW="1307532" imgH="342751"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5344" y="2856050"/>
                        <a:ext cx="2462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graphicFrame>
        <p:nvGraphicFramePr>
          <p:cNvPr id="245766" name="Object 6"/>
          <p:cNvGraphicFramePr>
            <a:graphicFrameLocks noGrp="1" noChangeAspect="1"/>
          </p:cNvGraphicFramePr>
          <p:nvPr>
            <p:ph sz="quarter" idx="2"/>
            <p:extLst>
              <p:ext uri="{D42A27DB-BD31-4B8C-83A1-F6EECF244321}">
                <p14:modId xmlns:p14="http://schemas.microsoft.com/office/powerpoint/2010/main" val="1621370706"/>
              </p:ext>
            </p:extLst>
          </p:nvPr>
        </p:nvGraphicFramePr>
        <p:xfrm>
          <a:off x="2483644" y="4464844"/>
          <a:ext cx="4103687" cy="498475"/>
        </p:xfrm>
        <a:graphic>
          <a:graphicData uri="http://schemas.openxmlformats.org/presentationml/2006/ole">
            <mc:AlternateContent xmlns:mc="http://schemas.openxmlformats.org/markup-compatibility/2006">
              <mc:Choice xmlns:v="urn:schemas-microsoft-com:vml" Requires="v">
                <p:oleObj spid="_x0000_s21561" name="Equation" r:id="rId5" imgW="1879600" imgH="228600" progId="Equation.DSMT4">
                  <p:embed/>
                </p:oleObj>
              </mc:Choice>
              <mc:Fallback>
                <p:oleObj name="Equation" r:id="rId5" imgW="1879600" imgH="2286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3644" y="4464844"/>
                        <a:ext cx="41036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sp>
        <p:nvSpPr>
          <p:cNvPr id="21511" name="Text Box 7"/>
          <p:cNvSpPr txBox="1">
            <a:spLocks noChangeArrowheads="1"/>
          </p:cNvSpPr>
          <p:nvPr/>
        </p:nvSpPr>
        <p:spPr bwMode="auto">
          <a:xfrm>
            <a:off x="1042988" y="2003425"/>
            <a:ext cx="6985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dirty="0">
                <a:latin typeface="Comic Sans MS" pitchFamily="66" charset="0"/>
              </a:rPr>
              <a:t>La rigidezza </a:t>
            </a:r>
            <a:r>
              <a:rPr lang="it-IT" sz="1600" dirty="0" err="1">
                <a:latin typeface="Comic Sans MS" pitchFamily="66" charset="0"/>
              </a:rPr>
              <a:t>K</a:t>
            </a:r>
            <a:r>
              <a:rPr lang="it-IT" sz="1600" baseline="-25000" dirty="0" err="1">
                <a:latin typeface="Comic Sans MS" pitchFamily="66" charset="0"/>
              </a:rPr>
              <a:t>,j</a:t>
            </a:r>
            <a:r>
              <a:rPr lang="it-IT" sz="1600" dirty="0">
                <a:latin typeface="Comic Sans MS" pitchFamily="66" charset="0"/>
              </a:rPr>
              <a:t> del piano j-esimo dovuta ai vari pilastri presenti a quel piano </a:t>
            </a:r>
            <a:r>
              <a:rPr lang="it-IT" sz="1600" dirty="0" smtClean="0">
                <a:latin typeface="Comic Sans MS" pitchFamily="66" charset="0"/>
              </a:rPr>
              <a:t>concorre a determinare la somma dei tagli nei pilastri a quel piano in corrispondenza dello SL di DL:</a:t>
            </a:r>
            <a:endParaRPr lang="it-IT" sz="1600" dirty="0">
              <a:latin typeface="Comic Sans MS" pitchFamily="66" charset="0"/>
            </a:endParaRPr>
          </a:p>
        </p:txBody>
      </p:sp>
      <p:sp>
        <p:nvSpPr>
          <p:cNvPr id="21512" name="Text Box 8"/>
          <p:cNvSpPr txBox="1">
            <a:spLocks noChangeArrowheads="1"/>
          </p:cNvSpPr>
          <p:nvPr/>
        </p:nvSpPr>
        <p:spPr bwMode="auto">
          <a:xfrm>
            <a:off x="1042988" y="3378200"/>
            <a:ext cx="69850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Per la valutazione della resistenza allo </a:t>
            </a:r>
            <a:r>
              <a:rPr lang="it-IT" sz="1600" b="1">
                <a:solidFill>
                  <a:srgbClr val="FF0000"/>
                </a:solidFill>
                <a:latin typeface="Comic Sans MS" pitchFamily="66" charset="0"/>
              </a:rPr>
              <a:t>Stato Limite di Danno Limitato</a:t>
            </a:r>
            <a:r>
              <a:rPr lang="it-IT" sz="1600">
                <a:latin typeface="Comic Sans MS" pitchFamily="66" charset="0"/>
              </a:rPr>
              <a:t> è sufficiente determinare il tagliente di piano V</a:t>
            </a:r>
            <a:r>
              <a:rPr lang="it-IT" sz="1600" baseline="-25000">
                <a:latin typeface="Comic Sans MS" pitchFamily="66" charset="0"/>
              </a:rPr>
              <a:t>j</a:t>
            </a:r>
            <a:r>
              <a:rPr lang="it-IT" sz="1600">
                <a:latin typeface="Comic Sans MS" pitchFamily="66" charset="0"/>
              </a:rPr>
              <a:t> che determina uno spostamento pari allo 0.5%:</a:t>
            </a:r>
          </a:p>
        </p:txBody>
      </p:sp>
      <p:sp>
        <p:nvSpPr>
          <p:cNvPr id="21513" name="Text Box 9"/>
          <p:cNvSpPr txBox="1">
            <a:spLocks noChangeArrowheads="1"/>
          </p:cNvSpPr>
          <p:nvPr/>
        </p:nvSpPr>
        <p:spPr bwMode="auto">
          <a:xfrm>
            <a:off x="1057275" y="5224463"/>
            <a:ext cx="69850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dirty="0">
                <a:latin typeface="Comic Sans MS" pitchFamily="66" charset="0"/>
              </a:rPr>
              <a:t>Per lo </a:t>
            </a:r>
            <a:r>
              <a:rPr lang="it-IT" sz="1600" b="1" dirty="0">
                <a:solidFill>
                  <a:srgbClr val="FF0000"/>
                </a:solidFill>
                <a:latin typeface="Comic Sans MS" pitchFamily="66" charset="0"/>
              </a:rPr>
              <a:t>Stato Limite di Danno Severo</a:t>
            </a:r>
            <a:r>
              <a:rPr lang="it-IT" sz="1600" dirty="0">
                <a:latin typeface="Comic Sans MS" pitchFamily="66" charset="0"/>
              </a:rPr>
              <a:t> si possono fare due ipotesi in merito al fatto che la rottura possa essere duttile o fragile determinandosi una crisi per pressoflessione o per taglio.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45765"/>
                                        </p:tgtEl>
                                        <p:attrNameLst>
                                          <p:attrName>style.visibility</p:attrName>
                                        </p:attrNameLst>
                                      </p:cBhvr>
                                      <p:to>
                                        <p:strVal val="visible"/>
                                      </p:to>
                                    </p:set>
                                    <p:animEffect transition="in" filter="fade">
                                      <p:cBhvr>
                                        <p:cTn id="7" dur="2000"/>
                                        <p:tgtEl>
                                          <p:spTgt spid="245765"/>
                                        </p:tgtEl>
                                      </p:cBhvr>
                                    </p:animEffect>
                                  </p:childTnLst>
                                </p:cTn>
                              </p:par>
                              <p:par>
                                <p:cTn id="8" presetID="10" presetClass="entr" presetSubtype="0" fill="hold" nodeType="withEffect">
                                  <p:stCondLst>
                                    <p:cond delay="0"/>
                                  </p:stCondLst>
                                  <p:childTnLst>
                                    <p:set>
                                      <p:cBhvr>
                                        <p:cTn id="9" dur="1" fill="hold">
                                          <p:stCondLst>
                                            <p:cond delay="0"/>
                                          </p:stCondLst>
                                        </p:cTn>
                                        <p:tgtEl>
                                          <p:spTgt spid="245766"/>
                                        </p:tgtEl>
                                        <p:attrNameLst>
                                          <p:attrName>style.visibility</p:attrName>
                                        </p:attrNameLst>
                                      </p:cBhvr>
                                      <p:to>
                                        <p:strVal val="visible"/>
                                      </p:to>
                                    </p:set>
                                    <p:animEffect transition="in" filter="fade">
                                      <p:cBhvr>
                                        <p:cTn id="10" dur="2000"/>
                                        <p:tgtEl>
                                          <p:spTgt spid="245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2531"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2532"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2533"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2534"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46791"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46792"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pic>
        <p:nvPicPr>
          <p:cNvPr id="22537" name="Picture 9" descr="L03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947738"/>
            <a:ext cx="6769100" cy="586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 Box 10"/>
          <p:cNvSpPr txBox="1">
            <a:spLocks noChangeArrowheads="1"/>
          </p:cNvSpPr>
          <p:nvPr/>
        </p:nvSpPr>
        <p:spPr bwMode="auto">
          <a:xfrm rot="-5400000">
            <a:off x="-2226468" y="3350419"/>
            <a:ext cx="5580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Taglio in corrispondenza della crisi per pressoflessione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3555"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3556"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3557"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3558"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47815"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47816"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23561" name="Text Box 10"/>
          <p:cNvSpPr txBox="1">
            <a:spLocks noChangeArrowheads="1"/>
          </p:cNvSpPr>
          <p:nvPr/>
        </p:nvSpPr>
        <p:spPr bwMode="auto">
          <a:xfrm rot="-5400000">
            <a:off x="-1031081" y="3461544"/>
            <a:ext cx="31892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Taglio resistente dell’elemento</a:t>
            </a:r>
          </a:p>
        </p:txBody>
      </p:sp>
      <p:pic>
        <p:nvPicPr>
          <p:cNvPr id="23562"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557338"/>
            <a:ext cx="6985000" cy="433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415925"/>
            <a:ext cx="7772400" cy="727075"/>
          </a:xfrm>
        </p:spPr>
        <p:txBody>
          <a:bodyPr rtlCol="0">
            <a:normAutofit fontScale="90000"/>
          </a:bodyPr>
          <a:lstStyle/>
          <a:p>
            <a:pPr eaLnBrk="1" fontAlgn="auto" hangingPunct="1">
              <a:spcAft>
                <a:spcPts val="0"/>
              </a:spcAft>
              <a:defRPr/>
            </a:pPr>
            <a:r>
              <a:rPr lang="it-IT" b="1" dirty="0" smtClean="0">
                <a:latin typeface="Comic Sans MS" pitchFamily="66" charset="0"/>
              </a:rPr>
              <a:t>Sommario</a:t>
            </a:r>
          </a:p>
        </p:txBody>
      </p:sp>
      <p:sp>
        <p:nvSpPr>
          <p:cNvPr id="2051" name="Sottotitolo 2"/>
          <p:cNvSpPr>
            <a:spLocks noGrp="1"/>
          </p:cNvSpPr>
          <p:nvPr>
            <p:ph type="subTitle" idx="1"/>
          </p:nvPr>
        </p:nvSpPr>
        <p:spPr>
          <a:xfrm>
            <a:off x="0" y="1341438"/>
            <a:ext cx="9144000" cy="4038600"/>
          </a:xfrm>
        </p:spPr>
        <p:txBody>
          <a:bodyPr/>
          <a:lstStyle/>
          <a:p>
            <a:pPr eaLnBrk="1" hangingPunct="1">
              <a:lnSpc>
                <a:spcPct val="140000"/>
              </a:lnSpc>
            </a:pPr>
            <a:r>
              <a:rPr lang="it-IT" sz="2800" smtClean="0">
                <a:solidFill>
                  <a:schemeClr val="tx1"/>
                </a:solidFill>
                <a:latin typeface="Comic Sans MS" pitchFamily="66" charset="0"/>
              </a:rPr>
              <a:t>1. Definizioni e concetti di base;</a:t>
            </a:r>
          </a:p>
          <a:p>
            <a:pPr eaLnBrk="1" hangingPunct="1">
              <a:lnSpc>
                <a:spcPct val="140000"/>
              </a:lnSpc>
            </a:pPr>
            <a:r>
              <a:rPr lang="it-IT" sz="2800" smtClean="0">
                <a:solidFill>
                  <a:schemeClr val="tx1"/>
                </a:solidFill>
                <a:latin typeface="Comic Sans MS" pitchFamily="66" charset="0"/>
              </a:rPr>
              <a:t>2. Comportamento non lineare delle membrature;</a:t>
            </a:r>
          </a:p>
          <a:p>
            <a:pPr eaLnBrk="1" hangingPunct="1">
              <a:lnSpc>
                <a:spcPct val="140000"/>
              </a:lnSpc>
            </a:pPr>
            <a:r>
              <a:rPr lang="it-IT" sz="2800" smtClean="0">
                <a:solidFill>
                  <a:schemeClr val="tx1"/>
                </a:solidFill>
                <a:latin typeface="Comic Sans MS" pitchFamily="66" charset="0"/>
              </a:rPr>
              <a:t>3. Approcci alternativi per l’analisi non-lineare;</a:t>
            </a:r>
          </a:p>
          <a:p>
            <a:pPr eaLnBrk="1" hangingPunct="1">
              <a:lnSpc>
                <a:spcPct val="140000"/>
              </a:lnSpc>
            </a:pPr>
            <a:r>
              <a:rPr lang="it-IT" sz="2800" smtClean="0">
                <a:solidFill>
                  <a:schemeClr val="tx1"/>
                </a:solidFill>
                <a:latin typeface="Comic Sans MS" pitchFamily="66" charset="0"/>
              </a:rPr>
              <a:t>4. Le analisi pushover ed il Metodo N2;</a:t>
            </a:r>
          </a:p>
          <a:p>
            <a:pPr eaLnBrk="1" hangingPunct="1">
              <a:lnSpc>
                <a:spcPct val="140000"/>
              </a:lnSpc>
            </a:pPr>
            <a:r>
              <a:rPr lang="it-IT" sz="2800" smtClean="0">
                <a:solidFill>
                  <a:schemeClr val="tx1"/>
                </a:solidFill>
                <a:latin typeface="Comic Sans MS" pitchFamily="66" charset="0"/>
              </a:rPr>
              <a:t>5. Prime applicazioni di confronto.</a:t>
            </a:r>
          </a:p>
          <a:p>
            <a:pPr eaLnBrk="1" hangingPunct="1">
              <a:lnSpc>
                <a:spcPct val="140000"/>
              </a:lnSpc>
            </a:pPr>
            <a:endParaRPr lang="it-IT" sz="2800" smtClean="0">
              <a:solidFill>
                <a:schemeClr val="tx1"/>
              </a:solidFill>
              <a:latin typeface="Comic Sans MS" pitchFamily="66" charset="0"/>
            </a:endParaRPr>
          </a:p>
          <a:p>
            <a:pPr eaLnBrk="1" hangingPunct="1">
              <a:lnSpc>
                <a:spcPct val="140000"/>
              </a:lnSpc>
            </a:pPr>
            <a:endParaRPr lang="it-IT" sz="2800" smtClean="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6627"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6628"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6629"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6630"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51911"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51912"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26633" name="Text Box 10"/>
          <p:cNvSpPr txBox="1">
            <a:spLocks noChangeArrowheads="1"/>
          </p:cNvSpPr>
          <p:nvPr/>
        </p:nvSpPr>
        <p:spPr bwMode="auto">
          <a:xfrm>
            <a:off x="1617663" y="836613"/>
            <a:ext cx="5978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Determinazione del taglio resistente – SL di Danno Severo</a:t>
            </a:r>
          </a:p>
        </p:txBody>
      </p:sp>
      <p:sp>
        <p:nvSpPr>
          <p:cNvPr id="26634" name="Sottotitolo 2"/>
          <p:cNvSpPr>
            <a:spLocks/>
          </p:cNvSpPr>
          <p:nvPr/>
        </p:nvSpPr>
        <p:spPr bwMode="auto">
          <a:xfrm>
            <a:off x="250825" y="1382713"/>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A questo punto è possibile, per ogni pilastro determinare il taglio resistente allo Stato Limite di </a:t>
            </a:r>
            <a:r>
              <a:rPr lang="it-IT" sz="1600" b="1">
                <a:latin typeface="Comic Sans MS" pitchFamily="66" charset="0"/>
              </a:rPr>
              <a:t>Danno Severo</a:t>
            </a:r>
            <a:r>
              <a:rPr lang="it-IT" sz="1600">
                <a:latin typeface="Comic Sans MS" pitchFamily="66" charset="0"/>
              </a:rPr>
              <a:t> (o di Salvaguardia della Vita) secondo la nomenclatura del più recente D.M. 14/01/2008 e stabilire che la resistenza da considerare nel calcolo è quella che deriva dal valor minimo derivante dalla crisi per taglio o per pressoflessione:</a:t>
            </a:r>
          </a:p>
        </p:txBody>
      </p:sp>
      <p:graphicFrame>
        <p:nvGraphicFramePr>
          <p:cNvPr id="26635" name="Object 12"/>
          <p:cNvGraphicFramePr>
            <a:graphicFrameLocks noChangeAspect="1"/>
          </p:cNvGraphicFramePr>
          <p:nvPr/>
        </p:nvGraphicFramePr>
        <p:xfrm>
          <a:off x="3779838" y="4071938"/>
          <a:ext cx="1509712" cy="581025"/>
        </p:xfrm>
        <a:graphic>
          <a:graphicData uri="http://schemas.openxmlformats.org/presentationml/2006/ole">
            <mc:AlternateContent xmlns:mc="http://schemas.openxmlformats.org/markup-compatibility/2006">
              <mc:Choice xmlns:v="urn:schemas-microsoft-com:vml" Requires="v">
                <p:oleObj spid="_x0000_s26685" name="Equation" r:id="rId3" imgW="888614" imgH="342751" progId="Equation.DSMT4">
                  <p:embed/>
                </p:oleObj>
              </mc:Choice>
              <mc:Fallback>
                <p:oleObj name="Equation" r:id="rId3" imgW="888614" imgH="342751"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4071938"/>
                        <a:ext cx="1509712"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636" name="Object 13"/>
          <p:cNvGraphicFramePr>
            <a:graphicFrameLocks noGrp="1" noChangeAspect="1"/>
          </p:cNvGraphicFramePr>
          <p:nvPr>
            <p:ph idx="1"/>
          </p:nvPr>
        </p:nvGraphicFramePr>
        <p:xfrm>
          <a:off x="2987675" y="2565400"/>
          <a:ext cx="2808288" cy="484188"/>
        </p:xfrm>
        <a:graphic>
          <a:graphicData uri="http://schemas.openxmlformats.org/presentationml/2006/ole">
            <mc:AlternateContent xmlns:mc="http://schemas.openxmlformats.org/markup-compatibility/2006">
              <mc:Choice xmlns:v="urn:schemas-microsoft-com:vml" Requires="v">
                <p:oleObj spid="_x0000_s26686" name="Equation" r:id="rId5" imgW="1764534" imgH="304668" progId="Equation.DSMT4">
                  <p:embed/>
                </p:oleObj>
              </mc:Choice>
              <mc:Fallback>
                <p:oleObj name="Equation" r:id="rId5" imgW="1764534" imgH="304668"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675" y="2565400"/>
                        <a:ext cx="2808288" cy="484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37" name="Sottotitolo 2"/>
          <p:cNvSpPr>
            <a:spLocks/>
          </p:cNvSpPr>
          <p:nvPr/>
        </p:nvSpPr>
        <p:spPr bwMode="auto">
          <a:xfrm>
            <a:off x="250825" y="33178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In definitiva, è possibile definire un </a:t>
            </a:r>
            <a:r>
              <a:rPr lang="it-IT" sz="1600" b="1">
                <a:latin typeface="Comic Sans MS" pitchFamily="66" charset="0"/>
              </a:rPr>
              <a:t>tagliante resistente di piano </a:t>
            </a:r>
            <a:r>
              <a:rPr lang="it-IT" sz="1600">
                <a:latin typeface="Comic Sans MS" pitchFamily="66" charset="0"/>
              </a:rPr>
              <a:t>secondo la relazione seguente:</a:t>
            </a:r>
          </a:p>
        </p:txBody>
      </p:sp>
      <p:sp>
        <p:nvSpPr>
          <p:cNvPr id="26638" name="Sottotitolo 2"/>
          <p:cNvSpPr>
            <a:spLocks/>
          </p:cNvSpPr>
          <p:nvPr/>
        </p:nvSpPr>
        <p:spPr bwMode="auto">
          <a:xfrm>
            <a:off x="250825" y="483552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Come precisato sopra, i valori della resistenza di piano non tengono conto della presenza di </a:t>
            </a:r>
            <a:r>
              <a:rPr lang="it-IT" sz="1600" b="1">
                <a:latin typeface="Comic Sans MS" pitchFamily="66" charset="0"/>
              </a:rPr>
              <a:t>tramezzi e tamponature </a:t>
            </a:r>
            <a:r>
              <a:rPr lang="it-IT" sz="1600">
                <a:latin typeface="Comic Sans MS" pitchFamily="66" charset="0"/>
              </a:rPr>
              <a:t>che pure possono avere un ruolo non trascurabile sia allo Stato Limite di Danno severo che, soprattutto allo Stato Limite di Danno Limitato modificando profondamente le caratteristiche di resistenza e rigidezza della struttura e, dunque, la sua risposta sismica.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4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027" y="2608756"/>
            <a:ext cx="4427984" cy="413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0"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7651"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7652"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7653"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7654"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52935"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52936"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27657" name="Text Box 9"/>
          <p:cNvSpPr txBox="1">
            <a:spLocks noChangeArrowheads="1"/>
          </p:cNvSpPr>
          <p:nvPr/>
        </p:nvSpPr>
        <p:spPr bwMode="auto">
          <a:xfrm>
            <a:off x="2813050" y="836613"/>
            <a:ext cx="2838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Modelli per la tamponatura</a:t>
            </a:r>
          </a:p>
        </p:txBody>
      </p:sp>
      <p:sp>
        <p:nvSpPr>
          <p:cNvPr id="27658" name="Sottotitolo 2"/>
          <p:cNvSpPr>
            <a:spLocks/>
          </p:cNvSpPr>
          <p:nvPr/>
        </p:nvSpPr>
        <p:spPr bwMode="auto">
          <a:xfrm>
            <a:off x="250825" y="11969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La presenza di tramezzi e tamponature e la sua influenza sulla risposta sismica della struttura può essere considerata secondo una delle due modalità seguenti:</a:t>
            </a:r>
          </a:p>
          <a:p>
            <a:pPr algn="just">
              <a:spcBef>
                <a:spcPct val="20000"/>
              </a:spcBef>
              <a:buFontTx/>
              <a:buChar char="-"/>
            </a:pPr>
            <a:r>
              <a:rPr lang="it-IT" sz="1600" b="1">
                <a:latin typeface="Comic Sans MS" pitchFamily="66" charset="0"/>
              </a:rPr>
              <a:t> esplicitamente</a:t>
            </a:r>
            <a:r>
              <a:rPr lang="it-IT" sz="1600">
                <a:latin typeface="Comic Sans MS" pitchFamily="66" charset="0"/>
              </a:rPr>
              <a:t>, valutando rigidezza e resistenza dei singoli pannelli mediante formule di comprovata affidabilità;</a:t>
            </a:r>
          </a:p>
          <a:p>
            <a:pPr algn="just">
              <a:spcBef>
                <a:spcPct val="20000"/>
              </a:spcBef>
              <a:buFontTx/>
              <a:buChar char="-"/>
            </a:pPr>
            <a:r>
              <a:rPr lang="it-IT" sz="1600">
                <a:latin typeface="Comic Sans MS" pitchFamily="66" charset="0"/>
              </a:rPr>
              <a:t> </a:t>
            </a:r>
            <a:r>
              <a:rPr lang="it-IT" sz="1600" b="1">
                <a:latin typeface="Comic Sans MS" pitchFamily="66" charset="0"/>
              </a:rPr>
              <a:t>implicitamente</a:t>
            </a:r>
            <a:r>
              <a:rPr lang="it-IT" sz="1600">
                <a:latin typeface="Comic Sans MS" pitchFamily="66" charset="0"/>
              </a:rPr>
              <a:t>, considerando soltanto un incremento forfettario della capacità dissipativa dell’edificio.</a:t>
            </a:r>
          </a:p>
        </p:txBody>
      </p:sp>
      <p:sp>
        <p:nvSpPr>
          <p:cNvPr id="252944" name="Sottotitolo 2"/>
          <p:cNvSpPr>
            <a:spLocks/>
          </p:cNvSpPr>
          <p:nvPr/>
        </p:nvSpPr>
        <p:spPr bwMode="auto">
          <a:xfrm>
            <a:off x="250825" y="3546475"/>
            <a:ext cx="31686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La rigidezza del pannello può essere valutata considerando l’ipotesi di puntone di larghezza pari ad </a:t>
            </a:r>
            <a:r>
              <a:rPr lang="it-IT" sz="1600" b="1">
                <a:latin typeface="Comic Sans MS" pitchFamily="66" charset="0"/>
              </a:rPr>
              <a:t>1/10 della lunghezza </a:t>
            </a:r>
            <a:r>
              <a:rPr lang="it-IT" sz="1600">
                <a:latin typeface="Comic Sans MS" pitchFamily="66" charset="0"/>
              </a:rPr>
              <a:t>del pannello stesso:</a:t>
            </a:r>
          </a:p>
        </p:txBody>
      </p:sp>
      <p:graphicFrame>
        <p:nvGraphicFramePr>
          <p:cNvPr id="252947" name="Object 19"/>
          <p:cNvGraphicFramePr>
            <a:graphicFrameLocks noGrp="1" noChangeAspect="1"/>
          </p:cNvGraphicFramePr>
          <p:nvPr>
            <p:ph idx="1"/>
          </p:nvPr>
        </p:nvGraphicFramePr>
        <p:xfrm>
          <a:off x="504825" y="4948238"/>
          <a:ext cx="2627313" cy="712787"/>
        </p:xfrm>
        <a:graphic>
          <a:graphicData uri="http://schemas.openxmlformats.org/presentationml/2006/ole">
            <mc:AlternateContent xmlns:mc="http://schemas.openxmlformats.org/markup-compatibility/2006">
              <mc:Choice xmlns:v="urn:schemas-microsoft-com:vml" Requires="v">
                <p:oleObj spid="_x0000_s27685" name="Equation" r:id="rId4" imgW="1497950" imgH="406224" progId="Equation.DSMT4">
                  <p:embed/>
                </p:oleObj>
              </mc:Choice>
              <mc:Fallback>
                <p:oleObj name="Equation" r:id="rId4" imgW="1497950" imgH="406224" progId="Equation.DSMT4">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825" y="4948238"/>
                        <a:ext cx="2627313" cy="712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2945"/>
                                        </p:tgtEl>
                                        <p:attrNameLst>
                                          <p:attrName>style.visibility</p:attrName>
                                        </p:attrNameLst>
                                      </p:cBhvr>
                                      <p:to>
                                        <p:strVal val="visible"/>
                                      </p:to>
                                    </p:set>
                                    <p:anim calcmode="lin" valueType="num">
                                      <p:cBhvr additive="base">
                                        <p:cTn id="7" dur="500" fill="hold"/>
                                        <p:tgtEl>
                                          <p:spTgt spid="252945"/>
                                        </p:tgtEl>
                                        <p:attrNameLst>
                                          <p:attrName>ppt_x</p:attrName>
                                        </p:attrNameLst>
                                      </p:cBhvr>
                                      <p:tavLst>
                                        <p:tav tm="0">
                                          <p:val>
                                            <p:strVal val="#ppt_x"/>
                                          </p:val>
                                        </p:tav>
                                        <p:tav tm="100000">
                                          <p:val>
                                            <p:strVal val="#ppt_x"/>
                                          </p:val>
                                        </p:tav>
                                      </p:tavLst>
                                    </p:anim>
                                    <p:anim calcmode="lin" valueType="num">
                                      <p:cBhvr additive="base">
                                        <p:cTn id="8" dur="500" fill="hold"/>
                                        <p:tgtEl>
                                          <p:spTgt spid="25294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52944"/>
                                        </p:tgtEl>
                                        <p:attrNameLst>
                                          <p:attrName>style.visibility</p:attrName>
                                        </p:attrNameLst>
                                      </p:cBhvr>
                                      <p:to>
                                        <p:strVal val="visible"/>
                                      </p:to>
                                    </p:set>
                                    <p:animEffect transition="in" filter="fade">
                                      <p:cBhvr>
                                        <p:cTn id="11" dur="500"/>
                                        <p:tgtEl>
                                          <p:spTgt spid="252944"/>
                                        </p:tgtEl>
                                      </p:cBhvr>
                                    </p:animEffect>
                                  </p:childTnLst>
                                </p:cTn>
                              </p:par>
                              <p:par>
                                <p:cTn id="12" presetID="7" presetClass="entr" presetSubtype="4" fill="hold" nodeType="withEffect">
                                  <p:stCondLst>
                                    <p:cond delay="0"/>
                                  </p:stCondLst>
                                  <p:childTnLst>
                                    <p:set>
                                      <p:cBhvr>
                                        <p:cTn id="13" dur="1" fill="hold">
                                          <p:stCondLst>
                                            <p:cond delay="0"/>
                                          </p:stCondLst>
                                        </p:cTn>
                                        <p:tgtEl>
                                          <p:spTgt spid="252947"/>
                                        </p:tgtEl>
                                        <p:attrNameLst>
                                          <p:attrName>style.visibility</p:attrName>
                                        </p:attrNameLst>
                                      </p:cBhvr>
                                      <p:to>
                                        <p:strVal val="visible"/>
                                      </p:to>
                                    </p:set>
                                    <p:anim calcmode="lin" valueType="num">
                                      <p:cBhvr additive="base">
                                        <p:cTn id="14" dur="1000" fill="hold"/>
                                        <p:tgtEl>
                                          <p:spTgt spid="252947"/>
                                        </p:tgtEl>
                                        <p:attrNameLst>
                                          <p:attrName>ppt_x</p:attrName>
                                        </p:attrNameLst>
                                      </p:cBhvr>
                                      <p:tavLst>
                                        <p:tav tm="0">
                                          <p:val>
                                            <p:strVal val="#ppt_x"/>
                                          </p:val>
                                        </p:tav>
                                        <p:tav tm="100000">
                                          <p:val>
                                            <p:strVal val="#ppt_x"/>
                                          </p:val>
                                        </p:tav>
                                      </p:tavLst>
                                    </p:anim>
                                    <p:anim calcmode="lin" valueType="num">
                                      <p:cBhvr additive="base">
                                        <p:cTn id="15" dur="1000" fill="hold"/>
                                        <p:tgtEl>
                                          <p:spTgt spid="2529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8675"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8676"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8677"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8678"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53959"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53960" name="Rectangle 8"/>
          <p:cNvSpPr>
            <a:spLocks noGrp="1"/>
          </p:cNvSpPr>
          <p:nvPr>
            <p:ph type="title"/>
          </p:nvPr>
        </p:nvSpPr>
        <p:spPr>
          <a:xfrm>
            <a:off x="457200" y="44450"/>
            <a:ext cx="8229600" cy="1143000"/>
          </a:xfrm>
        </p:spPr>
        <p:txBody>
          <a:bodyPr/>
          <a:lstStyle/>
          <a:p>
            <a:pPr>
              <a:defRPr/>
            </a:pPr>
            <a:r>
              <a:rPr lang="it-IT" sz="3600" b="1" dirty="0" smtClean="0">
                <a:effectLst>
                  <a:outerShdw blurRad="38100" dist="38100" dir="2700000" algn="tl">
                    <a:srgbClr val="C0C0C0"/>
                  </a:outerShdw>
                </a:effectLst>
                <a:latin typeface="Comic Sans MS" pitchFamily="66" charset="0"/>
              </a:rPr>
              <a:t>Un metodo lineare</a:t>
            </a:r>
          </a:p>
        </p:txBody>
      </p:sp>
      <p:graphicFrame>
        <p:nvGraphicFramePr>
          <p:cNvPr id="28681" name="Object 15"/>
          <p:cNvGraphicFramePr>
            <a:graphicFrameLocks noGrp="1" noChangeAspect="1"/>
          </p:cNvGraphicFramePr>
          <p:nvPr>
            <p:ph sz="half" idx="1"/>
          </p:nvPr>
        </p:nvGraphicFramePr>
        <p:xfrm>
          <a:off x="3492500" y="1773238"/>
          <a:ext cx="2663825" cy="741362"/>
        </p:xfrm>
        <a:graphic>
          <a:graphicData uri="http://schemas.openxmlformats.org/presentationml/2006/ole">
            <mc:AlternateContent xmlns:mc="http://schemas.openxmlformats.org/markup-compatibility/2006">
              <mc:Choice xmlns:v="urn:schemas-microsoft-com:vml" Requires="v">
                <p:oleObj spid="_x0000_s28762" name="Equation" r:id="rId3" imgW="1231366" imgH="342751" progId="Equation.DSMT4">
                  <p:embed/>
                </p:oleObj>
              </mc:Choice>
              <mc:Fallback>
                <p:oleObj name="Equation" r:id="rId3" imgW="1231366" imgH="342751" progId="Equation.DSMT4">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1773238"/>
                        <a:ext cx="2663825"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82" name="Text Box 9"/>
          <p:cNvSpPr txBox="1">
            <a:spLocks noChangeArrowheads="1"/>
          </p:cNvSpPr>
          <p:nvPr/>
        </p:nvSpPr>
        <p:spPr bwMode="auto">
          <a:xfrm>
            <a:off x="2813050" y="836613"/>
            <a:ext cx="2838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Modelli per la tamponatura</a:t>
            </a:r>
          </a:p>
        </p:txBody>
      </p:sp>
      <p:sp>
        <p:nvSpPr>
          <p:cNvPr id="28683" name="Sottotitolo 2"/>
          <p:cNvSpPr>
            <a:spLocks/>
          </p:cNvSpPr>
          <p:nvPr/>
        </p:nvSpPr>
        <p:spPr bwMode="auto">
          <a:xfrm>
            <a:off x="250825" y="11969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La rigidezza di piano, dunque, può modificarsi tenendo conto della rigidezza dei pannelli murari:</a:t>
            </a:r>
          </a:p>
        </p:txBody>
      </p:sp>
      <p:sp>
        <p:nvSpPr>
          <p:cNvPr id="28684" name="Sottotitolo 2"/>
          <p:cNvSpPr>
            <a:spLocks/>
          </p:cNvSpPr>
          <p:nvPr/>
        </p:nvSpPr>
        <p:spPr bwMode="auto">
          <a:xfrm>
            <a:off x="250825" y="2716213"/>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In termini di resistenza i due contributi non si ritengono completamente sommabili a causa della notevole differenza di duttilità che li contraddistingue. Pertanto la resistenza di piano si determina come segue:</a:t>
            </a:r>
          </a:p>
        </p:txBody>
      </p:sp>
      <p:graphicFrame>
        <p:nvGraphicFramePr>
          <p:cNvPr id="28685" name="Object 18"/>
          <p:cNvGraphicFramePr>
            <a:graphicFrameLocks noChangeAspect="1"/>
          </p:cNvGraphicFramePr>
          <p:nvPr/>
        </p:nvGraphicFramePr>
        <p:xfrm>
          <a:off x="2254250" y="3644900"/>
          <a:ext cx="3933825" cy="635000"/>
        </p:xfrm>
        <a:graphic>
          <a:graphicData uri="http://schemas.openxmlformats.org/presentationml/2006/ole">
            <mc:AlternateContent xmlns:mc="http://schemas.openxmlformats.org/markup-compatibility/2006">
              <mc:Choice xmlns:v="urn:schemas-microsoft-com:vml" Requires="v">
                <p:oleObj spid="_x0000_s28763" name="Equation" r:id="rId5" imgW="1892300" imgH="304800" progId="Equation.DSMT4">
                  <p:embed/>
                </p:oleObj>
              </mc:Choice>
              <mc:Fallback>
                <p:oleObj name="Equation" r:id="rId5" imgW="1892300" imgH="304800" progId="Equation.DSMT4">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4250" y="3644900"/>
                        <a:ext cx="3933825"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3971" name="Rectangle 19"/>
          <p:cNvSpPr>
            <a:spLocks noChangeArrowheads="1"/>
          </p:cNvSpPr>
          <p:nvPr/>
        </p:nvSpPr>
        <p:spPr bwMode="auto">
          <a:xfrm>
            <a:off x="3779838" y="3616325"/>
            <a:ext cx="719137" cy="72072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53972" name="Text Box 20"/>
          <p:cNvSpPr txBox="1">
            <a:spLocks noChangeArrowheads="1"/>
          </p:cNvSpPr>
          <p:nvPr/>
        </p:nvSpPr>
        <p:spPr bwMode="auto">
          <a:xfrm>
            <a:off x="293688" y="4629150"/>
            <a:ext cx="47831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solidFill>
                  <a:srgbClr val="FF0000"/>
                </a:solidFill>
                <a:latin typeface="Comic Sans MS" pitchFamily="66" charset="0"/>
              </a:rPr>
              <a:t>Somma delle resistenze di piano dei vari pannelli.</a:t>
            </a:r>
          </a:p>
        </p:txBody>
      </p:sp>
      <p:sp>
        <p:nvSpPr>
          <p:cNvPr id="28688" name="Sottotitolo 2"/>
          <p:cNvSpPr>
            <a:spLocks/>
          </p:cNvSpPr>
          <p:nvPr/>
        </p:nvSpPr>
        <p:spPr bwMode="auto">
          <a:xfrm>
            <a:off x="250825" y="5124450"/>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Il contributo alla resistenza di piano dovuto alla muratura può determinarsi come segue:</a:t>
            </a:r>
          </a:p>
        </p:txBody>
      </p:sp>
      <p:sp>
        <p:nvSpPr>
          <p:cNvPr id="253975" name="Text Box 23"/>
          <p:cNvSpPr txBox="1">
            <a:spLocks noChangeArrowheads="1"/>
          </p:cNvSpPr>
          <p:nvPr/>
        </p:nvSpPr>
        <p:spPr bwMode="auto">
          <a:xfrm>
            <a:off x="7432675" y="3733800"/>
            <a:ext cx="7604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solidFill>
                  <a:schemeClr val="hlink"/>
                </a:solidFill>
                <a:latin typeface="Symbol" pitchFamily="18" charset="2"/>
              </a:rPr>
              <a:t>b</a:t>
            </a:r>
            <a:r>
              <a:rPr lang="it-IT">
                <a:solidFill>
                  <a:schemeClr val="hlink"/>
                </a:solidFill>
              </a:rPr>
              <a:t>=0.8</a:t>
            </a:r>
          </a:p>
        </p:txBody>
      </p:sp>
      <p:sp>
        <p:nvSpPr>
          <p:cNvPr id="253976" name="Rectangle 24"/>
          <p:cNvSpPr>
            <a:spLocks noChangeArrowheads="1"/>
          </p:cNvSpPr>
          <p:nvPr/>
        </p:nvSpPr>
        <p:spPr bwMode="auto">
          <a:xfrm>
            <a:off x="4716463" y="3644900"/>
            <a:ext cx="215900" cy="576263"/>
          </a:xfrm>
          <a:prstGeom prst="rect">
            <a:avLst/>
          </a:prstGeom>
          <a:noFill/>
          <a:ln w="25400">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aphicFrame>
        <p:nvGraphicFramePr>
          <p:cNvPr id="28691" name="Object 31"/>
          <p:cNvGraphicFramePr>
            <a:graphicFrameLocks noGrp="1" noChangeAspect="1"/>
          </p:cNvGraphicFramePr>
          <p:nvPr>
            <p:ph sz="half" idx="2"/>
          </p:nvPr>
        </p:nvGraphicFramePr>
        <p:xfrm>
          <a:off x="1979613" y="5589588"/>
          <a:ext cx="4752975" cy="654050"/>
        </p:xfrm>
        <a:graphic>
          <a:graphicData uri="http://schemas.openxmlformats.org/presentationml/2006/ole">
            <mc:AlternateContent xmlns:mc="http://schemas.openxmlformats.org/markup-compatibility/2006">
              <mc:Choice xmlns:v="urn:schemas-microsoft-com:vml" Requires="v">
                <p:oleObj spid="_x0000_s28764" name="Equation" r:id="rId7" imgW="2489200" imgH="342900" progId="Equation.DSMT4">
                  <p:embed/>
                </p:oleObj>
              </mc:Choice>
              <mc:Fallback>
                <p:oleObj name="Equation" r:id="rId7" imgW="2489200" imgH="342900" progId="Equation.DSMT4">
                  <p:embed/>
                  <p:pic>
                    <p:nvPicPr>
                      <p:cNvPr id="0"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613" y="5589588"/>
                        <a:ext cx="4752975" cy="65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3985" name="Line 33"/>
          <p:cNvSpPr>
            <a:spLocks noChangeShapeType="1"/>
          </p:cNvSpPr>
          <p:nvPr/>
        </p:nvSpPr>
        <p:spPr bwMode="auto">
          <a:xfrm>
            <a:off x="4932363" y="5876925"/>
            <a:ext cx="17272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3972"/>
                                        </p:tgtEl>
                                        <p:attrNameLst>
                                          <p:attrName>style.visibility</p:attrName>
                                        </p:attrNameLst>
                                      </p:cBhvr>
                                      <p:to>
                                        <p:strVal val="visible"/>
                                      </p:to>
                                    </p:set>
                                    <p:anim calcmode="lin" valueType="num">
                                      <p:cBhvr additive="base">
                                        <p:cTn id="7" dur="500" fill="hold"/>
                                        <p:tgtEl>
                                          <p:spTgt spid="253972"/>
                                        </p:tgtEl>
                                        <p:attrNameLst>
                                          <p:attrName>ppt_x</p:attrName>
                                        </p:attrNameLst>
                                      </p:cBhvr>
                                      <p:tavLst>
                                        <p:tav tm="0">
                                          <p:val>
                                            <p:strVal val="#ppt_x"/>
                                          </p:val>
                                        </p:tav>
                                        <p:tav tm="100000">
                                          <p:val>
                                            <p:strVal val="#ppt_x"/>
                                          </p:val>
                                        </p:tav>
                                      </p:tavLst>
                                    </p:anim>
                                    <p:anim calcmode="lin" valueType="num">
                                      <p:cBhvr additive="base">
                                        <p:cTn id="8" dur="500" fill="hold"/>
                                        <p:tgtEl>
                                          <p:spTgt spid="2539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3971"/>
                                        </p:tgtEl>
                                        <p:attrNameLst>
                                          <p:attrName>style.visibility</p:attrName>
                                        </p:attrNameLst>
                                      </p:cBhvr>
                                      <p:to>
                                        <p:strVal val="visible"/>
                                      </p:to>
                                    </p:set>
                                    <p:anim calcmode="lin" valueType="num">
                                      <p:cBhvr additive="base">
                                        <p:cTn id="11" dur="500" fill="hold"/>
                                        <p:tgtEl>
                                          <p:spTgt spid="253971"/>
                                        </p:tgtEl>
                                        <p:attrNameLst>
                                          <p:attrName>ppt_x</p:attrName>
                                        </p:attrNameLst>
                                      </p:cBhvr>
                                      <p:tavLst>
                                        <p:tav tm="0">
                                          <p:val>
                                            <p:strVal val="#ppt_x"/>
                                          </p:val>
                                        </p:tav>
                                        <p:tav tm="100000">
                                          <p:val>
                                            <p:strVal val="#ppt_x"/>
                                          </p:val>
                                        </p:tav>
                                      </p:tavLst>
                                    </p:anim>
                                    <p:anim calcmode="lin" valueType="num">
                                      <p:cBhvr additive="base">
                                        <p:cTn id="12" dur="500" fill="hold"/>
                                        <p:tgtEl>
                                          <p:spTgt spid="25397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3976"/>
                                        </p:tgtEl>
                                        <p:attrNameLst>
                                          <p:attrName>style.visibility</p:attrName>
                                        </p:attrNameLst>
                                      </p:cBhvr>
                                      <p:to>
                                        <p:strVal val="visible"/>
                                      </p:to>
                                    </p:set>
                                    <p:anim calcmode="lin" valueType="num">
                                      <p:cBhvr additive="base">
                                        <p:cTn id="17" dur="500" fill="hold"/>
                                        <p:tgtEl>
                                          <p:spTgt spid="253976"/>
                                        </p:tgtEl>
                                        <p:attrNameLst>
                                          <p:attrName>ppt_x</p:attrName>
                                        </p:attrNameLst>
                                      </p:cBhvr>
                                      <p:tavLst>
                                        <p:tav tm="0">
                                          <p:val>
                                            <p:strVal val="#ppt_x"/>
                                          </p:val>
                                        </p:tav>
                                        <p:tav tm="100000">
                                          <p:val>
                                            <p:strVal val="#ppt_x"/>
                                          </p:val>
                                        </p:tav>
                                      </p:tavLst>
                                    </p:anim>
                                    <p:anim calcmode="lin" valueType="num">
                                      <p:cBhvr additive="base">
                                        <p:cTn id="18" dur="500" fill="hold"/>
                                        <p:tgtEl>
                                          <p:spTgt spid="25397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3975"/>
                                        </p:tgtEl>
                                        <p:attrNameLst>
                                          <p:attrName>style.visibility</p:attrName>
                                        </p:attrNameLst>
                                      </p:cBhvr>
                                      <p:to>
                                        <p:strVal val="visible"/>
                                      </p:to>
                                    </p:set>
                                    <p:anim calcmode="lin" valueType="num">
                                      <p:cBhvr additive="base">
                                        <p:cTn id="21" dur="500" fill="hold"/>
                                        <p:tgtEl>
                                          <p:spTgt spid="253975"/>
                                        </p:tgtEl>
                                        <p:attrNameLst>
                                          <p:attrName>ppt_x</p:attrName>
                                        </p:attrNameLst>
                                      </p:cBhvr>
                                      <p:tavLst>
                                        <p:tav tm="0">
                                          <p:val>
                                            <p:strVal val="#ppt_x"/>
                                          </p:val>
                                        </p:tav>
                                        <p:tav tm="100000">
                                          <p:val>
                                            <p:strVal val="#ppt_x"/>
                                          </p:val>
                                        </p:tav>
                                      </p:tavLst>
                                    </p:anim>
                                    <p:anim calcmode="lin" valueType="num">
                                      <p:cBhvr additive="base">
                                        <p:cTn id="22" dur="500" fill="hold"/>
                                        <p:tgtEl>
                                          <p:spTgt spid="25397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53985"/>
                                        </p:tgtEl>
                                        <p:attrNameLst>
                                          <p:attrName>style.visibility</p:attrName>
                                        </p:attrNameLst>
                                      </p:cBhvr>
                                      <p:to>
                                        <p:strVal val="visible"/>
                                      </p:to>
                                    </p:set>
                                    <p:animEffect transition="in" filter="strips(downRight)">
                                      <p:cBhvr>
                                        <p:cTn id="27" dur="500"/>
                                        <p:tgtEl>
                                          <p:spTgt spid="253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71" grpId="0" animBg="1"/>
      <p:bldP spid="253972" grpId="0"/>
      <p:bldP spid="253976" grpId="0" animBg="1"/>
      <p:bldP spid="25398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9699"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9700"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9701"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9702"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54983"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54984"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29705" name="Text Box 9"/>
          <p:cNvSpPr txBox="1">
            <a:spLocks noChangeArrowheads="1"/>
          </p:cNvSpPr>
          <p:nvPr/>
        </p:nvSpPr>
        <p:spPr bwMode="auto">
          <a:xfrm>
            <a:off x="2813050" y="836613"/>
            <a:ext cx="2838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Modelli per la tamponatura</a:t>
            </a:r>
          </a:p>
        </p:txBody>
      </p:sp>
      <p:sp>
        <p:nvSpPr>
          <p:cNvPr id="29706" name="Sottotitolo 2"/>
          <p:cNvSpPr>
            <a:spLocks/>
          </p:cNvSpPr>
          <p:nvPr/>
        </p:nvSpPr>
        <p:spPr bwMode="auto">
          <a:xfrm>
            <a:off x="250825" y="1524000"/>
            <a:ext cx="1800225"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Esistono </a:t>
            </a:r>
            <a:r>
              <a:rPr lang="it-IT" sz="1600" b="1">
                <a:latin typeface="Comic Sans MS" pitchFamily="66" charset="0"/>
              </a:rPr>
              <a:t>tre meccanismi</a:t>
            </a:r>
            <a:r>
              <a:rPr lang="it-IT" sz="1600">
                <a:latin typeface="Comic Sans MS" pitchFamily="66" charset="0"/>
              </a:rPr>
              <a:t> di crisi per il pannello:</a:t>
            </a:r>
          </a:p>
        </p:txBody>
      </p:sp>
      <p:pic>
        <p:nvPicPr>
          <p:cNvPr id="29707" name="Picture 14"/>
          <p:cNvPicPr>
            <a:picLocks noChangeAspect="1" noChangeArrowheads="1"/>
          </p:cNvPicPr>
          <p:nvPr/>
        </p:nvPicPr>
        <p:blipFill>
          <a:blip r:embed="rId3">
            <a:extLst>
              <a:ext uri="{28A0092B-C50C-407E-A947-70E740481C1C}">
                <a14:useLocalDpi xmlns:a14="http://schemas.microsoft.com/office/drawing/2010/main" val="0"/>
              </a:ext>
            </a:extLst>
          </a:blip>
          <a:srcRect l="6683"/>
          <a:stretch>
            <a:fillRect/>
          </a:stretch>
        </p:blipFill>
        <p:spPr bwMode="auto">
          <a:xfrm>
            <a:off x="179388" y="3910013"/>
            <a:ext cx="8748712" cy="282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498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1125538"/>
            <a:ext cx="6804025" cy="4637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499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63" y="3068638"/>
            <a:ext cx="2101850" cy="66357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4992" name="Rectangle 16"/>
          <p:cNvSpPr>
            <a:spLocks noChangeArrowheads="1"/>
          </p:cNvSpPr>
          <p:nvPr/>
        </p:nvSpPr>
        <p:spPr bwMode="auto">
          <a:xfrm>
            <a:off x="971550" y="3789363"/>
            <a:ext cx="287338" cy="4318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54993" name="Line 17"/>
          <p:cNvSpPr>
            <a:spLocks noChangeShapeType="1"/>
          </p:cNvSpPr>
          <p:nvPr/>
        </p:nvSpPr>
        <p:spPr bwMode="auto">
          <a:xfrm flipV="1">
            <a:off x="1258888" y="3429000"/>
            <a:ext cx="3241675" cy="576263"/>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aphicFrame>
        <p:nvGraphicFramePr>
          <p:cNvPr id="254994" name="Object 18"/>
          <p:cNvGraphicFramePr>
            <a:graphicFrameLocks noGrp="1" noChangeAspect="1"/>
          </p:cNvGraphicFramePr>
          <p:nvPr>
            <p:ph idx="1"/>
          </p:nvPr>
        </p:nvGraphicFramePr>
        <p:xfrm>
          <a:off x="4413250" y="5689600"/>
          <a:ext cx="4464050" cy="833438"/>
        </p:xfrm>
        <a:graphic>
          <a:graphicData uri="http://schemas.openxmlformats.org/presentationml/2006/ole">
            <mc:AlternateContent xmlns:mc="http://schemas.openxmlformats.org/markup-compatibility/2006">
              <mc:Choice xmlns:v="urn:schemas-microsoft-com:vml" Requires="v">
                <p:oleObj spid="_x0000_s29736" name="Equation" r:id="rId6" imgW="1498600" imgH="279400" progId="Equation.DSMT4">
                  <p:embed/>
                </p:oleObj>
              </mc:Choice>
              <mc:Fallback>
                <p:oleObj name="Equation" r:id="rId6" imgW="1498600" imgH="279400" progId="Equation.DSMT4">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3250" y="5689600"/>
                        <a:ext cx="4464050" cy="8334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54988"/>
                                        </p:tgtEl>
                                        <p:attrNameLst>
                                          <p:attrName>style.visibility</p:attrName>
                                        </p:attrNameLst>
                                      </p:cBhvr>
                                      <p:to>
                                        <p:strVal val="visible"/>
                                      </p:to>
                                    </p:set>
                                    <p:animEffect transition="in" filter="checkerboard(across)">
                                      <p:cBhvr>
                                        <p:cTn id="7" dur="500"/>
                                        <p:tgtEl>
                                          <p:spTgt spid="2549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4992"/>
                                        </p:tgtEl>
                                        <p:attrNameLst>
                                          <p:attrName>style.visibility</p:attrName>
                                        </p:attrNameLst>
                                      </p:cBhvr>
                                      <p:to>
                                        <p:strVal val="visible"/>
                                      </p:to>
                                    </p:set>
                                    <p:anim calcmode="lin" valueType="num">
                                      <p:cBhvr additive="base">
                                        <p:cTn id="12" dur="500" fill="hold"/>
                                        <p:tgtEl>
                                          <p:spTgt spid="254992"/>
                                        </p:tgtEl>
                                        <p:attrNameLst>
                                          <p:attrName>ppt_x</p:attrName>
                                        </p:attrNameLst>
                                      </p:cBhvr>
                                      <p:tavLst>
                                        <p:tav tm="0">
                                          <p:val>
                                            <p:strVal val="#ppt_x"/>
                                          </p:val>
                                        </p:tav>
                                        <p:tav tm="100000">
                                          <p:val>
                                            <p:strVal val="#ppt_x"/>
                                          </p:val>
                                        </p:tav>
                                      </p:tavLst>
                                    </p:anim>
                                    <p:anim calcmode="lin" valueType="num">
                                      <p:cBhvr additive="base">
                                        <p:cTn id="13" dur="500" fill="hold"/>
                                        <p:tgtEl>
                                          <p:spTgt spid="25499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4993"/>
                                        </p:tgtEl>
                                        <p:attrNameLst>
                                          <p:attrName>style.visibility</p:attrName>
                                        </p:attrNameLst>
                                      </p:cBhvr>
                                      <p:to>
                                        <p:strVal val="visible"/>
                                      </p:to>
                                    </p:set>
                                    <p:anim calcmode="lin" valueType="num">
                                      <p:cBhvr additive="base">
                                        <p:cTn id="16" dur="500" fill="hold"/>
                                        <p:tgtEl>
                                          <p:spTgt spid="254993"/>
                                        </p:tgtEl>
                                        <p:attrNameLst>
                                          <p:attrName>ppt_x</p:attrName>
                                        </p:attrNameLst>
                                      </p:cBhvr>
                                      <p:tavLst>
                                        <p:tav tm="0">
                                          <p:val>
                                            <p:strVal val="#ppt_x"/>
                                          </p:val>
                                        </p:tav>
                                        <p:tav tm="100000">
                                          <p:val>
                                            <p:strVal val="#ppt_x"/>
                                          </p:val>
                                        </p:tav>
                                      </p:tavLst>
                                    </p:anim>
                                    <p:anim calcmode="lin" valueType="num">
                                      <p:cBhvr additive="base">
                                        <p:cTn id="17" dur="500" fill="hold"/>
                                        <p:tgtEl>
                                          <p:spTgt spid="25499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54991"/>
                                        </p:tgtEl>
                                        <p:attrNameLst>
                                          <p:attrName>style.visibility</p:attrName>
                                        </p:attrNameLst>
                                      </p:cBhvr>
                                      <p:to>
                                        <p:strVal val="visible"/>
                                      </p:to>
                                    </p:set>
                                    <p:anim calcmode="lin" valueType="num">
                                      <p:cBhvr additive="base">
                                        <p:cTn id="20" dur="500" fill="hold"/>
                                        <p:tgtEl>
                                          <p:spTgt spid="254991"/>
                                        </p:tgtEl>
                                        <p:attrNameLst>
                                          <p:attrName>ppt_x</p:attrName>
                                        </p:attrNameLst>
                                      </p:cBhvr>
                                      <p:tavLst>
                                        <p:tav tm="0">
                                          <p:val>
                                            <p:strVal val="#ppt_x"/>
                                          </p:val>
                                        </p:tav>
                                        <p:tav tm="100000">
                                          <p:val>
                                            <p:strVal val="#ppt_x"/>
                                          </p:val>
                                        </p:tav>
                                      </p:tavLst>
                                    </p:anim>
                                    <p:anim calcmode="lin" valueType="num">
                                      <p:cBhvr additive="base">
                                        <p:cTn id="21" dur="500" fill="hold"/>
                                        <p:tgtEl>
                                          <p:spTgt spid="254991"/>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1" fill="hold" nodeType="clickEffect">
                                  <p:stCondLst>
                                    <p:cond delay="0"/>
                                  </p:stCondLst>
                                  <p:childTnLst>
                                    <p:set>
                                      <p:cBhvr>
                                        <p:cTn id="25" dur="1" fill="hold">
                                          <p:stCondLst>
                                            <p:cond delay="0"/>
                                          </p:stCondLst>
                                        </p:cTn>
                                        <p:tgtEl>
                                          <p:spTgt spid="254994"/>
                                        </p:tgtEl>
                                        <p:attrNameLst>
                                          <p:attrName>style.visibility</p:attrName>
                                        </p:attrNameLst>
                                      </p:cBhvr>
                                      <p:to>
                                        <p:strVal val="visible"/>
                                      </p:to>
                                    </p:set>
                                    <p:anim calcmode="lin" valueType="num">
                                      <p:cBhvr additive="base">
                                        <p:cTn id="26" dur="500" fill="hold"/>
                                        <p:tgtEl>
                                          <p:spTgt spid="254994"/>
                                        </p:tgtEl>
                                        <p:attrNameLst>
                                          <p:attrName>ppt_x</p:attrName>
                                        </p:attrNameLst>
                                      </p:cBhvr>
                                      <p:tavLst>
                                        <p:tav tm="0">
                                          <p:val>
                                            <p:strVal val="#ppt_x"/>
                                          </p:val>
                                        </p:tav>
                                        <p:tav tm="100000">
                                          <p:val>
                                            <p:strVal val="#ppt_x"/>
                                          </p:val>
                                        </p:tav>
                                      </p:tavLst>
                                    </p:anim>
                                    <p:anim calcmode="lin" valueType="num">
                                      <p:cBhvr additive="base">
                                        <p:cTn id="27" dur="500" fill="hold"/>
                                        <p:tgtEl>
                                          <p:spTgt spid="2549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92" grpId="0" animBg="1"/>
      <p:bldP spid="25499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3"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54984" name="Rectangle 8"/>
          <p:cNvSpPr>
            <a:spLocks noGrp="1"/>
          </p:cNvSpPr>
          <p:nvPr>
            <p:ph type="title"/>
          </p:nvPr>
        </p:nvSpPr>
        <p:spPr>
          <a:xfrm rot="16200000">
            <a:off x="-2077888" y="3130624"/>
            <a:ext cx="4789187"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29705" name="Text Box 9"/>
          <p:cNvSpPr txBox="1">
            <a:spLocks noChangeArrowheads="1"/>
          </p:cNvSpPr>
          <p:nvPr/>
        </p:nvSpPr>
        <p:spPr bwMode="auto">
          <a:xfrm rot="16200000">
            <a:off x="-733425" y="3279055"/>
            <a:ext cx="2838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dirty="0">
                <a:latin typeface="Comic Sans MS" pitchFamily="66" charset="0"/>
              </a:rPr>
              <a:t>Modelli per la tamponatura</a:t>
            </a:r>
          </a:p>
        </p:txBody>
      </p:sp>
      <p:pic>
        <p:nvPicPr>
          <p:cNvPr id="3" name="Immagine 2"/>
          <p:cNvPicPr>
            <a:picLocks noChangeAspect="1"/>
          </p:cNvPicPr>
          <p:nvPr/>
        </p:nvPicPr>
        <p:blipFill rotWithShape="1">
          <a:blip r:embed="rId2"/>
          <a:srcRect b="5371"/>
          <a:stretch/>
        </p:blipFill>
        <p:spPr>
          <a:xfrm>
            <a:off x="1179616" y="44377"/>
            <a:ext cx="6940440" cy="6642098"/>
          </a:xfrm>
          <a:prstGeom prst="rect">
            <a:avLst/>
          </a:prstGeom>
        </p:spPr>
      </p:pic>
    </p:spTree>
    <p:extLst>
      <p:ext uri="{BB962C8B-B14F-4D97-AF65-F5344CB8AC3E}">
        <p14:creationId xmlns:p14="http://schemas.microsoft.com/office/powerpoint/2010/main" val="28430776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7"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1128"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0724" name="Text Box 9"/>
          <p:cNvSpPr txBox="1">
            <a:spLocks noChangeArrowheads="1"/>
          </p:cNvSpPr>
          <p:nvPr/>
        </p:nvSpPr>
        <p:spPr bwMode="auto">
          <a:xfrm>
            <a:off x="3028950" y="836613"/>
            <a:ext cx="26939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Analisi delle sollecitazioni</a:t>
            </a:r>
          </a:p>
        </p:txBody>
      </p:sp>
      <p:sp>
        <p:nvSpPr>
          <p:cNvPr id="30725" name="Sottotitolo 2"/>
          <p:cNvSpPr>
            <a:spLocks/>
          </p:cNvSpPr>
          <p:nvPr/>
        </p:nvSpPr>
        <p:spPr bwMode="auto">
          <a:xfrm>
            <a:off x="250825" y="11969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Assumendo una pseudo-accelerazione unitaria alla struttura possiamo considerare forze orizzontali F</a:t>
            </a:r>
            <a:r>
              <a:rPr lang="it-IT" sz="1600" baseline="-25000">
                <a:latin typeface="Comic Sans MS" pitchFamily="66" charset="0"/>
              </a:rPr>
              <a:t>h</a:t>
            </a:r>
            <a:r>
              <a:rPr lang="it-IT" sz="1600">
                <a:latin typeface="Comic Sans MS" pitchFamily="66" charset="0"/>
              </a:rPr>
              <a:t> uguali al peso sismico W.</a:t>
            </a:r>
          </a:p>
        </p:txBody>
      </p:sp>
      <p:sp>
        <p:nvSpPr>
          <p:cNvPr id="30726" name="Sottotitolo 2"/>
          <p:cNvSpPr>
            <a:spLocks/>
          </p:cNvSpPr>
          <p:nvPr/>
        </p:nvSpPr>
        <p:spPr bwMode="auto">
          <a:xfrm>
            <a:off x="250825" y="18446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Sulla base di questa assunzione è pure possibile determinare le forze di piano distribuite secondo quanto previsto nell’analisi statica lineare nella vigente normativa:</a:t>
            </a:r>
          </a:p>
        </p:txBody>
      </p:sp>
      <p:graphicFrame>
        <p:nvGraphicFramePr>
          <p:cNvPr id="30727" name="Object 21"/>
          <p:cNvGraphicFramePr>
            <a:graphicFrameLocks noGrp="1" noChangeAspect="1"/>
          </p:cNvGraphicFramePr>
          <p:nvPr>
            <p:ph idx="1"/>
          </p:nvPr>
        </p:nvGraphicFramePr>
        <p:xfrm>
          <a:off x="3563938" y="2613025"/>
          <a:ext cx="1800225" cy="1112838"/>
        </p:xfrm>
        <a:graphic>
          <a:graphicData uri="http://schemas.openxmlformats.org/presentationml/2006/ole">
            <mc:AlternateContent xmlns:mc="http://schemas.openxmlformats.org/markup-compatibility/2006">
              <mc:Choice xmlns:v="urn:schemas-microsoft-com:vml" Requires="v">
                <p:oleObj spid="_x0000_s30776" name="Equation" r:id="rId3" imgW="965200" imgH="596900" progId="Equation.DSMT4">
                  <p:embed/>
                </p:oleObj>
              </mc:Choice>
              <mc:Fallback>
                <p:oleObj name="Equation" r:id="rId3" imgW="965200" imgH="59690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2613025"/>
                        <a:ext cx="1800225" cy="11128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8" name="Sottotitolo 2"/>
          <p:cNvSpPr>
            <a:spLocks/>
          </p:cNvSpPr>
          <p:nvPr/>
        </p:nvSpPr>
        <p:spPr bwMode="auto">
          <a:xfrm>
            <a:off x="250825" y="3779838"/>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Ottenendo facilmente il taglio agente al piano j-esimo:</a:t>
            </a:r>
          </a:p>
        </p:txBody>
      </p:sp>
      <p:graphicFrame>
        <p:nvGraphicFramePr>
          <p:cNvPr id="30729" name="Object 23"/>
          <p:cNvGraphicFramePr>
            <a:graphicFrameLocks noChangeAspect="1"/>
          </p:cNvGraphicFramePr>
          <p:nvPr/>
        </p:nvGraphicFramePr>
        <p:xfrm>
          <a:off x="3776663" y="4352925"/>
          <a:ext cx="1374775" cy="947738"/>
        </p:xfrm>
        <a:graphic>
          <a:graphicData uri="http://schemas.openxmlformats.org/presentationml/2006/ole">
            <mc:AlternateContent xmlns:mc="http://schemas.openxmlformats.org/markup-compatibility/2006">
              <mc:Choice xmlns:v="urn:schemas-microsoft-com:vml" Requires="v">
                <p:oleObj spid="_x0000_s30777" name="Equation" r:id="rId5" imgW="736600" imgH="508000" progId="Equation.DSMT4">
                  <p:embed/>
                </p:oleObj>
              </mc:Choice>
              <mc:Fallback>
                <p:oleObj name="Equation" r:id="rId5" imgW="736600" imgH="50800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6663" y="4352925"/>
                        <a:ext cx="1374775" cy="947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3171" name="Rectangle 3"/>
          <p:cNvSpPr>
            <a:spLocks noGrp="1"/>
          </p:cNvSpPr>
          <p:nvPr>
            <p:ph type="title"/>
          </p:nvPr>
        </p:nvSpPr>
        <p:spPr>
          <a:xfrm>
            <a:off x="457200" y="274638"/>
            <a:ext cx="8229600" cy="706437"/>
          </a:xfrm>
        </p:spPr>
        <p:txBody>
          <a:bodyPr/>
          <a:lstStyle/>
          <a:p>
            <a:pPr>
              <a:defRPr/>
            </a:pPr>
            <a:r>
              <a:rPr lang="it-IT" sz="3600" b="1" dirty="0" smtClean="0">
                <a:effectLst>
                  <a:outerShdw blurRad="38100" dist="38100" dir="2700000" algn="tl">
                    <a:srgbClr val="C0C0C0"/>
                  </a:outerShdw>
                </a:effectLst>
                <a:latin typeface="Comic Sans MS" pitchFamily="66" charset="0"/>
              </a:rPr>
              <a:t>Un metodo lineare</a:t>
            </a:r>
          </a:p>
        </p:txBody>
      </p:sp>
      <p:graphicFrame>
        <p:nvGraphicFramePr>
          <p:cNvPr id="31748" name="Object 7"/>
          <p:cNvGraphicFramePr>
            <a:graphicFrameLocks noGrp="1" noChangeAspect="1"/>
          </p:cNvGraphicFramePr>
          <p:nvPr>
            <p:ph sz="half" idx="1"/>
          </p:nvPr>
        </p:nvGraphicFramePr>
        <p:xfrm>
          <a:off x="3276600" y="2492375"/>
          <a:ext cx="1727200" cy="949325"/>
        </p:xfrm>
        <a:graphic>
          <a:graphicData uri="http://schemas.openxmlformats.org/presentationml/2006/ole">
            <mc:AlternateContent xmlns:mc="http://schemas.openxmlformats.org/markup-compatibility/2006">
              <mc:Choice xmlns:v="urn:schemas-microsoft-com:vml" Requires="v">
                <p:oleObj spid="_x0000_s31849" name="Equation" r:id="rId3" imgW="901309" imgH="495085" progId="Equation.DSMT4">
                  <p:embed/>
                </p:oleObj>
              </mc:Choice>
              <mc:Fallback>
                <p:oleObj name="Equation" r:id="rId3" imgW="901309" imgH="495085"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492375"/>
                        <a:ext cx="1727200" cy="9493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749" name="Object 16"/>
          <p:cNvGraphicFramePr>
            <a:graphicFrameLocks noGrp="1" noChangeAspect="1"/>
          </p:cNvGraphicFramePr>
          <p:nvPr>
            <p:ph sz="quarter" idx="2"/>
          </p:nvPr>
        </p:nvGraphicFramePr>
        <p:xfrm>
          <a:off x="5581650" y="5559425"/>
          <a:ext cx="1511300" cy="693738"/>
        </p:xfrm>
        <a:graphic>
          <a:graphicData uri="http://schemas.openxmlformats.org/presentationml/2006/ole">
            <mc:AlternateContent xmlns:mc="http://schemas.openxmlformats.org/markup-compatibility/2006">
              <mc:Choice xmlns:v="urn:schemas-microsoft-com:vml" Requires="v">
                <p:oleObj spid="_x0000_s31850" name="Equation" r:id="rId5" imgW="1079032" imgH="495085" progId="Equation.DSMT4">
                  <p:embed/>
                </p:oleObj>
              </mc:Choice>
              <mc:Fallback>
                <p:oleObj name="Equation" r:id="rId5" imgW="1079032" imgH="495085" progId="Equation.DSMT4">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1650" y="5559425"/>
                        <a:ext cx="1511300" cy="693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750" name="Text Box 4"/>
          <p:cNvSpPr txBox="1">
            <a:spLocks noChangeArrowheads="1"/>
          </p:cNvSpPr>
          <p:nvPr/>
        </p:nvSpPr>
        <p:spPr bwMode="auto">
          <a:xfrm>
            <a:off x="2555875" y="836613"/>
            <a:ext cx="3962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Determinazione dei livelli prestazionali</a:t>
            </a:r>
          </a:p>
        </p:txBody>
      </p:sp>
      <p:sp>
        <p:nvSpPr>
          <p:cNvPr id="31751" name="Sottotitolo 2"/>
          <p:cNvSpPr>
            <a:spLocks/>
          </p:cNvSpPr>
          <p:nvPr/>
        </p:nvSpPr>
        <p:spPr bwMode="auto">
          <a:xfrm>
            <a:off x="250825" y="11969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Con riferimento allo Stato Limite di Danno Limitato è possibile derivare parametri rappresentativi della prestazione strutturale dividendo le resistenze per le azioni corrispondenti.</a:t>
            </a:r>
          </a:p>
        </p:txBody>
      </p:sp>
      <p:sp>
        <p:nvSpPr>
          <p:cNvPr id="31752" name="Sottotitolo 2"/>
          <p:cNvSpPr>
            <a:spLocks/>
          </p:cNvSpPr>
          <p:nvPr/>
        </p:nvSpPr>
        <p:spPr bwMode="auto">
          <a:xfrm>
            <a:off x="250825" y="2133600"/>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b="1">
                <a:latin typeface="Comic Sans MS" pitchFamily="66" charset="0"/>
              </a:rPr>
              <a:t>Danno Limitato:</a:t>
            </a:r>
          </a:p>
        </p:txBody>
      </p:sp>
      <p:graphicFrame>
        <p:nvGraphicFramePr>
          <p:cNvPr id="31753" name="Object 11"/>
          <p:cNvGraphicFramePr>
            <a:graphicFrameLocks noChangeAspect="1"/>
          </p:cNvGraphicFramePr>
          <p:nvPr/>
        </p:nvGraphicFramePr>
        <p:xfrm>
          <a:off x="2627313" y="4024313"/>
          <a:ext cx="2840037" cy="989012"/>
        </p:xfrm>
        <a:graphic>
          <a:graphicData uri="http://schemas.openxmlformats.org/presentationml/2006/ole">
            <mc:AlternateContent xmlns:mc="http://schemas.openxmlformats.org/markup-compatibility/2006">
              <mc:Choice xmlns:v="urn:schemas-microsoft-com:vml" Requires="v">
                <p:oleObj spid="_x0000_s31851" name="Equation" r:id="rId7" imgW="1422400" imgH="495300" progId="Equation.DSMT4">
                  <p:embed/>
                </p:oleObj>
              </mc:Choice>
              <mc:Fallback>
                <p:oleObj name="Equation" r:id="rId7" imgW="1422400" imgH="495300"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7313" y="4024313"/>
                        <a:ext cx="2840037" cy="989012"/>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754" name="Sottotitolo 2"/>
          <p:cNvSpPr>
            <a:spLocks/>
          </p:cNvSpPr>
          <p:nvPr/>
        </p:nvSpPr>
        <p:spPr bwMode="auto">
          <a:xfrm>
            <a:off x="250825" y="3592513"/>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b="1">
                <a:latin typeface="Comic Sans MS" pitchFamily="66" charset="0"/>
              </a:rPr>
              <a:t>Danno Severo (o Collasso):</a:t>
            </a:r>
          </a:p>
        </p:txBody>
      </p:sp>
      <p:sp>
        <p:nvSpPr>
          <p:cNvPr id="31755" name="Sottotitolo 2"/>
          <p:cNvSpPr>
            <a:spLocks/>
          </p:cNvSpPr>
          <p:nvPr/>
        </p:nvSpPr>
        <p:spPr bwMode="auto">
          <a:xfrm>
            <a:off x="250825" y="5053013"/>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essendo:</a:t>
            </a:r>
          </a:p>
        </p:txBody>
      </p:sp>
      <p:graphicFrame>
        <p:nvGraphicFramePr>
          <p:cNvPr id="31756" name="Object 18"/>
          <p:cNvGraphicFramePr>
            <a:graphicFrameLocks noGrp="1" noChangeAspect="1"/>
          </p:cNvGraphicFramePr>
          <p:nvPr>
            <p:ph sz="quarter" idx="3"/>
          </p:nvPr>
        </p:nvGraphicFramePr>
        <p:xfrm>
          <a:off x="1619250" y="5464175"/>
          <a:ext cx="1584325" cy="908050"/>
        </p:xfrm>
        <a:graphic>
          <a:graphicData uri="http://schemas.openxmlformats.org/presentationml/2006/ole">
            <mc:AlternateContent xmlns:mc="http://schemas.openxmlformats.org/markup-compatibility/2006">
              <mc:Choice xmlns:v="urn:schemas-microsoft-com:vml" Requires="v">
                <p:oleObj spid="_x0000_s31852" name="Equation" r:id="rId9" imgW="863225" imgH="495085" progId="Equation.DSMT4">
                  <p:embed/>
                </p:oleObj>
              </mc:Choice>
              <mc:Fallback>
                <p:oleObj name="Equation" r:id="rId9" imgW="863225" imgH="495085" progId="Equation.DSMT4">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19250" y="5464175"/>
                        <a:ext cx="1584325" cy="9080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7267" name="Rectangle 3"/>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2772" name="Text Box 4"/>
          <p:cNvSpPr txBox="1">
            <a:spLocks noChangeArrowheads="1"/>
          </p:cNvSpPr>
          <p:nvPr/>
        </p:nvSpPr>
        <p:spPr bwMode="auto">
          <a:xfrm>
            <a:off x="2700338" y="836613"/>
            <a:ext cx="3489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Calcolo della Vulnerabilità sismica</a:t>
            </a:r>
          </a:p>
        </p:txBody>
      </p:sp>
      <p:sp>
        <p:nvSpPr>
          <p:cNvPr id="32773" name="Sottotitolo 2"/>
          <p:cNvSpPr>
            <a:spLocks/>
          </p:cNvSpPr>
          <p:nvPr/>
        </p:nvSpPr>
        <p:spPr bwMode="auto">
          <a:xfrm>
            <a:off x="250825" y="119697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Noto che sia il fattore S</a:t>
            </a:r>
            <a:r>
              <a:rPr lang="it-IT" sz="1600" baseline="-25000">
                <a:latin typeface="Comic Sans MS" pitchFamily="66" charset="0"/>
              </a:rPr>
              <a:t>SL,j</a:t>
            </a:r>
            <a:r>
              <a:rPr lang="it-IT" sz="1600">
                <a:latin typeface="Comic Sans MS" pitchFamily="66" charset="0"/>
              </a:rPr>
              <a:t>  ai vari piani, è possibile risalire alla massima PGA al suolo o alla corrispondente accelerazione massima su suolo rigido agj rispetto alla resistenza del piano j-esimo e con riferimento ai vari Stati Limite secondo una relazione del tipo:</a:t>
            </a:r>
          </a:p>
        </p:txBody>
      </p:sp>
      <p:graphicFrame>
        <p:nvGraphicFramePr>
          <p:cNvPr id="32774" name="Object 6"/>
          <p:cNvGraphicFramePr>
            <a:graphicFrameLocks noGrp="1" noChangeAspect="1"/>
          </p:cNvGraphicFramePr>
          <p:nvPr>
            <p:ph sz="half" idx="1"/>
          </p:nvPr>
        </p:nvGraphicFramePr>
        <p:xfrm>
          <a:off x="1547813" y="2184400"/>
          <a:ext cx="5688012" cy="877888"/>
        </p:xfrm>
        <a:graphic>
          <a:graphicData uri="http://schemas.openxmlformats.org/presentationml/2006/ole">
            <mc:AlternateContent xmlns:mc="http://schemas.openxmlformats.org/markup-compatibility/2006">
              <mc:Choice xmlns:v="urn:schemas-microsoft-com:vml" Requires="v">
                <p:oleObj spid="_x0000_s32800" name="Equation" r:id="rId3" imgW="3200400" imgH="495300" progId="Equation.DSMT4">
                  <p:embed/>
                </p:oleObj>
              </mc:Choice>
              <mc:Fallback>
                <p:oleObj name="Equation" r:id="rId3" imgW="3200400" imgH="4953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2184400"/>
                        <a:ext cx="5688012" cy="87788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7271" name="Sottotitolo 2"/>
          <p:cNvSpPr>
            <a:spLocks/>
          </p:cNvSpPr>
          <p:nvPr/>
        </p:nvSpPr>
        <p:spPr bwMode="auto">
          <a:xfrm>
            <a:off x="250825" y="3108325"/>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In cui i parametri sono presentati nel seguito:</a:t>
            </a:r>
          </a:p>
        </p:txBody>
      </p:sp>
      <p:pic>
        <p:nvPicPr>
          <p:cNvPr id="26727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3789363"/>
            <a:ext cx="8497888" cy="236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7271"/>
                                        </p:tgtEl>
                                        <p:attrNameLst>
                                          <p:attrName>style.visibility</p:attrName>
                                        </p:attrNameLst>
                                      </p:cBhvr>
                                      <p:to>
                                        <p:strVal val="visible"/>
                                      </p:to>
                                    </p:set>
                                    <p:anim calcmode="lin" valueType="num">
                                      <p:cBhvr additive="base">
                                        <p:cTn id="7" dur="500" fill="hold"/>
                                        <p:tgtEl>
                                          <p:spTgt spid="267271"/>
                                        </p:tgtEl>
                                        <p:attrNameLst>
                                          <p:attrName>ppt_x</p:attrName>
                                        </p:attrNameLst>
                                      </p:cBhvr>
                                      <p:tavLst>
                                        <p:tav tm="0">
                                          <p:val>
                                            <p:strVal val="#ppt_x"/>
                                          </p:val>
                                        </p:tav>
                                        <p:tav tm="100000">
                                          <p:val>
                                            <p:strVal val="#ppt_x"/>
                                          </p:val>
                                        </p:tav>
                                      </p:tavLst>
                                    </p:anim>
                                    <p:anim calcmode="lin" valueType="num">
                                      <p:cBhvr additive="base">
                                        <p:cTn id="8" dur="500" fill="hold"/>
                                        <p:tgtEl>
                                          <p:spTgt spid="26727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7272"/>
                                        </p:tgtEl>
                                        <p:attrNameLst>
                                          <p:attrName>style.visibility</p:attrName>
                                        </p:attrNameLst>
                                      </p:cBhvr>
                                      <p:to>
                                        <p:strVal val="visible"/>
                                      </p:to>
                                    </p:set>
                                    <p:anim calcmode="lin" valueType="num">
                                      <p:cBhvr additive="base">
                                        <p:cTn id="11" dur="500" fill="hold"/>
                                        <p:tgtEl>
                                          <p:spTgt spid="267272"/>
                                        </p:tgtEl>
                                        <p:attrNameLst>
                                          <p:attrName>ppt_x</p:attrName>
                                        </p:attrNameLst>
                                      </p:cBhvr>
                                      <p:tavLst>
                                        <p:tav tm="0">
                                          <p:val>
                                            <p:strVal val="#ppt_x"/>
                                          </p:val>
                                        </p:tav>
                                        <p:tav tm="100000">
                                          <p:val>
                                            <p:strVal val="#ppt_x"/>
                                          </p:val>
                                        </p:tav>
                                      </p:tavLst>
                                    </p:anim>
                                    <p:anim calcmode="lin" valueType="num">
                                      <p:cBhvr additive="base">
                                        <p:cTn id="12" dur="500" fill="hold"/>
                                        <p:tgtEl>
                                          <p:spTgt spid="2672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2147" name="Rectangle 3"/>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3796" name="Text Box 4"/>
          <p:cNvSpPr txBox="1">
            <a:spLocks noChangeArrowheads="1"/>
          </p:cNvSpPr>
          <p:nvPr/>
        </p:nvSpPr>
        <p:spPr bwMode="auto">
          <a:xfrm>
            <a:off x="2411413" y="812800"/>
            <a:ext cx="37417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Calcolo della Vulnerabilità sismica</a:t>
            </a:r>
          </a:p>
        </p:txBody>
      </p:sp>
      <p:pic>
        <p:nvPicPr>
          <p:cNvPr id="33797" name="Picture 11"/>
          <p:cNvPicPr>
            <a:picLocks noChangeAspect="1" noChangeArrowheads="1"/>
          </p:cNvPicPr>
          <p:nvPr/>
        </p:nvPicPr>
        <p:blipFill>
          <a:blip r:embed="rId2">
            <a:extLst>
              <a:ext uri="{28A0092B-C50C-407E-A947-70E740481C1C}">
                <a14:useLocalDpi xmlns:a14="http://schemas.microsoft.com/office/drawing/2010/main" val="0"/>
              </a:ext>
            </a:extLst>
          </a:blip>
          <a:srcRect l="928"/>
          <a:stretch>
            <a:fillRect/>
          </a:stretch>
        </p:blipFill>
        <p:spPr bwMode="auto">
          <a:xfrm>
            <a:off x="539750" y="1268413"/>
            <a:ext cx="78486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8538" y="2587625"/>
            <a:ext cx="6875462" cy="427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9" name="Line 16"/>
          <p:cNvSpPr>
            <a:spLocks noChangeShapeType="1"/>
          </p:cNvSpPr>
          <p:nvPr/>
        </p:nvSpPr>
        <p:spPr bwMode="auto">
          <a:xfrm flipV="1">
            <a:off x="4211638" y="4149725"/>
            <a:ext cx="0" cy="194310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3800" name="Line 17"/>
          <p:cNvSpPr>
            <a:spLocks noChangeShapeType="1"/>
          </p:cNvSpPr>
          <p:nvPr/>
        </p:nvSpPr>
        <p:spPr bwMode="auto">
          <a:xfrm flipV="1">
            <a:off x="3132138" y="4899025"/>
            <a:ext cx="0" cy="118745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9315" name="Rectangle 3"/>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4820" name="Text Box 4"/>
          <p:cNvSpPr txBox="1">
            <a:spLocks noChangeArrowheads="1"/>
          </p:cNvSpPr>
          <p:nvPr/>
        </p:nvSpPr>
        <p:spPr bwMode="auto">
          <a:xfrm>
            <a:off x="2843213" y="836613"/>
            <a:ext cx="3451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Calcolo della vulnerabilità sismica</a:t>
            </a:r>
          </a:p>
        </p:txBody>
      </p:sp>
      <p:pic>
        <p:nvPicPr>
          <p:cNvPr id="3482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589088"/>
            <a:ext cx="8675687" cy="450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2" name="Rectangle 10"/>
          <p:cNvSpPr>
            <a:spLocks noChangeArrowheads="1"/>
          </p:cNvSpPr>
          <p:nvPr/>
        </p:nvSpPr>
        <p:spPr bwMode="auto">
          <a:xfrm>
            <a:off x="684213" y="3860800"/>
            <a:ext cx="8208962" cy="252095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xfrm>
            <a:off x="2195513" y="2922588"/>
            <a:ext cx="4968875" cy="434975"/>
          </a:xfrm>
        </p:spPr>
        <p:txBody>
          <a:bodyPr/>
          <a:lstStyle/>
          <a:p>
            <a:r>
              <a:rPr lang="it-IT" sz="4000" b="1" smtClean="0">
                <a:latin typeface="Comic Sans MS" pitchFamily="66" charset="0"/>
              </a:rPr>
              <a:t>Definizioni e concetti di base</a:t>
            </a:r>
          </a:p>
        </p:txBody>
      </p:sp>
      <p:sp>
        <p:nvSpPr>
          <p:cNvPr id="3075"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5843"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5844"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5845"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5846"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60103"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60104"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5849" name="Text Box 9"/>
          <p:cNvSpPr txBox="1">
            <a:spLocks noChangeArrowheads="1"/>
          </p:cNvSpPr>
          <p:nvPr/>
        </p:nvSpPr>
        <p:spPr bwMode="auto">
          <a:xfrm>
            <a:off x="2771775" y="836613"/>
            <a:ext cx="3451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Calcolo della vulnerabilità sismica</a:t>
            </a:r>
          </a:p>
        </p:txBody>
      </p:sp>
      <p:pic>
        <p:nvPicPr>
          <p:cNvPr id="35850"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268413"/>
            <a:ext cx="8424862" cy="520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1" name="Rectangle 14"/>
          <p:cNvSpPr>
            <a:spLocks noChangeArrowheads="1"/>
          </p:cNvSpPr>
          <p:nvPr/>
        </p:nvSpPr>
        <p:spPr bwMode="auto">
          <a:xfrm>
            <a:off x="439738" y="1268413"/>
            <a:ext cx="3240087" cy="36036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0" y="2351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6867" name="Rectangle 3"/>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6868" name="Rectangle 4"/>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6869" name="Rectangle 5"/>
          <p:cNvSpPr>
            <a:spLocks noChangeArrowheads="1"/>
          </p:cNvSpPr>
          <p:nvPr/>
        </p:nvSpPr>
        <p:spPr bwMode="auto">
          <a:xfrm>
            <a:off x="0" y="2451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36870" name="Rectangle 6"/>
          <p:cNvSpPr>
            <a:spLocks noChangeArrowheads="1"/>
          </p:cNvSpPr>
          <p:nvPr/>
        </p:nvSpPr>
        <p:spPr bwMode="auto">
          <a:xfrm>
            <a:off x="0" y="244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70343" name="Rectangle 7"/>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endParaRPr lang="it-IT" sz="3600" b="1">
              <a:effectLst>
                <a:outerShdw blurRad="38100" dist="38100" dir="2700000" algn="tl">
                  <a:srgbClr val="C0C0C0"/>
                </a:outerShdw>
              </a:effectLst>
              <a:latin typeface="Comic Sans MS" pitchFamily="66" charset="0"/>
            </a:endParaRPr>
          </a:p>
        </p:txBody>
      </p:sp>
      <p:sp>
        <p:nvSpPr>
          <p:cNvPr id="270344" name="Rectangle 8"/>
          <p:cNvSpPr>
            <a:spLocks noGrp="1"/>
          </p:cNvSpPr>
          <p:nvPr>
            <p:ph type="title"/>
          </p:nvPr>
        </p:nvSpPr>
        <p:spPr>
          <a:xfrm>
            <a:off x="457200" y="188913"/>
            <a:ext cx="8229600" cy="633412"/>
          </a:xfrm>
        </p:spPr>
        <p:txBody>
          <a:bodyPr/>
          <a:lstStyle/>
          <a:p>
            <a:pPr>
              <a:defRPr/>
            </a:pPr>
            <a:r>
              <a:rPr lang="it-IT" sz="3200" b="1" dirty="0" smtClean="0">
                <a:effectLst>
                  <a:outerShdw blurRad="38100" dist="38100" dir="2700000" algn="tl">
                    <a:srgbClr val="C0C0C0"/>
                  </a:outerShdw>
                </a:effectLst>
                <a:latin typeface="Comic Sans MS" pitchFamily="66" charset="0"/>
              </a:rPr>
              <a:t>Un metodo lineare</a:t>
            </a:r>
          </a:p>
        </p:txBody>
      </p:sp>
      <p:sp>
        <p:nvSpPr>
          <p:cNvPr id="36873" name="Text Box 9"/>
          <p:cNvSpPr txBox="1">
            <a:spLocks noChangeArrowheads="1"/>
          </p:cNvSpPr>
          <p:nvPr/>
        </p:nvSpPr>
        <p:spPr bwMode="auto">
          <a:xfrm>
            <a:off x="2771775" y="836613"/>
            <a:ext cx="3451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Calcolo della vulnerabilità sismica</a:t>
            </a:r>
          </a:p>
        </p:txBody>
      </p:sp>
      <p:sp>
        <p:nvSpPr>
          <p:cNvPr id="36874" name="Sottotitolo 2"/>
          <p:cNvSpPr>
            <a:spLocks/>
          </p:cNvSpPr>
          <p:nvPr/>
        </p:nvSpPr>
        <p:spPr bwMode="auto">
          <a:xfrm>
            <a:off x="250825" y="1308100"/>
            <a:ext cx="864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In definitiva, il calcolo dell’accelerazione avviene piano per piano e, dunque, piani cui corrispondono resistenze maggiori o valori più elevati del parametro S</a:t>
            </a:r>
            <a:r>
              <a:rPr lang="it-IT" sz="1600" baseline="-25000">
                <a:latin typeface="Comic Sans MS" pitchFamily="66" charset="0"/>
              </a:rPr>
              <a:t>SL,j</a:t>
            </a:r>
            <a:r>
              <a:rPr lang="it-IT" sz="1600">
                <a:latin typeface="Comic Sans MS" pitchFamily="66" charset="0"/>
              </a:rPr>
              <a:t> possono non essere i piani critici a causa di modalità di crisi relativamente meno duttili e, dunque, penalizzate dai parametri </a:t>
            </a:r>
            <a:r>
              <a:rPr lang="it-IT" sz="1600">
                <a:latin typeface="Symbol" pitchFamily="18" charset="2"/>
              </a:rPr>
              <a:t>a</a:t>
            </a:r>
            <a:r>
              <a:rPr lang="it-IT" sz="1600" baseline="-25000">
                <a:latin typeface="Comic Sans MS" pitchFamily="66" charset="0"/>
              </a:rPr>
              <a:t>DUT</a:t>
            </a:r>
            <a:r>
              <a:rPr lang="it-IT" sz="1600">
                <a:latin typeface="Comic Sans MS" pitchFamily="66" charset="0"/>
              </a:rPr>
              <a:t>.</a:t>
            </a:r>
          </a:p>
        </p:txBody>
      </p:sp>
      <p:sp>
        <p:nvSpPr>
          <p:cNvPr id="36875" name="Sottotitolo 2"/>
          <p:cNvSpPr>
            <a:spLocks/>
          </p:cNvSpPr>
          <p:nvPr/>
        </p:nvSpPr>
        <p:spPr bwMode="auto">
          <a:xfrm>
            <a:off x="250825" y="2532063"/>
            <a:ext cx="8642350"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spcBef>
                <a:spcPct val="20000"/>
              </a:spcBef>
              <a:buFont typeface="Arial" charset="0"/>
              <a:buNone/>
            </a:pPr>
            <a:r>
              <a:rPr lang="it-IT" sz="1600">
                <a:latin typeface="Comic Sans MS" pitchFamily="66" charset="0"/>
              </a:rPr>
              <a:t>Il parametro S dipende dalle caratteristiche del suolo e dalle caratteristiche topografiche e può essere assunto come segue, in ossequio alle prescrizioni dell’</a:t>
            </a:r>
            <a:r>
              <a:rPr lang="it-IT" sz="1600" b="1">
                <a:latin typeface="Comic Sans MS" pitchFamily="66" charset="0"/>
              </a:rPr>
              <a:t>O.P.C.M. 3274/03</a:t>
            </a:r>
            <a:r>
              <a:rPr lang="it-IT" sz="1600">
                <a:latin typeface="Comic Sans MS" pitchFamily="66" charset="0"/>
              </a:rPr>
              <a:t>:</a:t>
            </a:r>
          </a:p>
          <a:p>
            <a:pPr algn="just">
              <a:spcBef>
                <a:spcPct val="20000"/>
              </a:spcBef>
              <a:buFontTx/>
              <a:buChar char="-"/>
            </a:pPr>
            <a:r>
              <a:rPr lang="it-IT" sz="1600">
                <a:latin typeface="Comic Sans MS" pitchFamily="66" charset="0"/>
              </a:rPr>
              <a:t>Suolo A: 	</a:t>
            </a:r>
            <a:r>
              <a:rPr lang="it-IT" sz="1600" b="1">
                <a:latin typeface="Comic Sans MS" pitchFamily="66" charset="0"/>
              </a:rPr>
              <a:t>S=1.00</a:t>
            </a:r>
            <a:r>
              <a:rPr lang="it-IT" sz="1600">
                <a:latin typeface="Comic Sans MS" pitchFamily="66" charset="0"/>
              </a:rPr>
              <a:t>;</a:t>
            </a:r>
          </a:p>
          <a:p>
            <a:pPr algn="just">
              <a:spcBef>
                <a:spcPct val="20000"/>
              </a:spcBef>
              <a:buFontTx/>
              <a:buChar char="-"/>
            </a:pPr>
            <a:r>
              <a:rPr lang="it-IT" sz="1600">
                <a:latin typeface="Comic Sans MS" pitchFamily="66" charset="0"/>
              </a:rPr>
              <a:t> Suolo B, C, E: 	</a:t>
            </a:r>
            <a:r>
              <a:rPr lang="it-IT" sz="1600" b="1">
                <a:latin typeface="Comic Sans MS" pitchFamily="66" charset="0"/>
              </a:rPr>
              <a:t>S=1.25</a:t>
            </a:r>
            <a:r>
              <a:rPr lang="it-IT" sz="1600">
                <a:latin typeface="Comic Sans MS" pitchFamily="66" charset="0"/>
              </a:rPr>
              <a:t>;</a:t>
            </a:r>
          </a:p>
          <a:p>
            <a:pPr algn="just">
              <a:spcBef>
                <a:spcPct val="20000"/>
              </a:spcBef>
              <a:buFontTx/>
              <a:buChar char="-"/>
            </a:pPr>
            <a:r>
              <a:rPr lang="it-IT" sz="1600">
                <a:latin typeface="Comic Sans MS" pitchFamily="66" charset="0"/>
              </a:rPr>
              <a:t> Suolo D: 	</a:t>
            </a:r>
            <a:r>
              <a:rPr lang="it-IT" sz="1600" b="1">
                <a:latin typeface="Comic Sans MS" pitchFamily="66" charset="0"/>
              </a:rPr>
              <a:t>S=1.35</a:t>
            </a:r>
            <a:r>
              <a:rPr lang="it-IT" sz="1600">
                <a:latin typeface="Comic Sans MS" pitchFamily="66" charset="0"/>
              </a:rPr>
              <a:t>;</a:t>
            </a:r>
          </a:p>
          <a:p>
            <a:pPr algn="just">
              <a:spcBef>
                <a:spcPct val="20000"/>
              </a:spcBef>
              <a:buFontTx/>
              <a:buChar char="-"/>
            </a:pPr>
            <a:endParaRPr lang="it-IT" sz="1600">
              <a:latin typeface="Comic Sans MS" pitchFamily="66" charset="0"/>
            </a:endParaRPr>
          </a:p>
          <a:p>
            <a:pPr algn="just">
              <a:spcBef>
                <a:spcPct val="20000"/>
              </a:spcBef>
            </a:pPr>
            <a:r>
              <a:rPr lang="it-IT" sz="1600">
                <a:latin typeface="Comic Sans MS" pitchFamily="66" charset="0"/>
              </a:rPr>
              <a:t>Ovvero essere desunto dalle caratteristiche di pericolosità del suolo secondo le prescrizioni del </a:t>
            </a:r>
            <a:r>
              <a:rPr lang="it-IT" sz="1600" b="1">
                <a:latin typeface="Comic Sans MS" pitchFamily="66" charset="0"/>
              </a:rPr>
              <a:t>D.M. 14/01/2008</a:t>
            </a:r>
            <a:r>
              <a:rPr lang="it-IT" sz="1600">
                <a:latin typeface="Comic Sans MS" pitchFamily="66" charset="0"/>
              </a:rPr>
              <a:t>, potendo pure essere commisurata al periodo di ritorno T</a:t>
            </a:r>
            <a:r>
              <a:rPr lang="it-IT" sz="1600" baseline="-25000">
                <a:latin typeface="Comic Sans MS" pitchFamily="66" charset="0"/>
              </a:rPr>
              <a:t>R</a:t>
            </a:r>
            <a:r>
              <a:rPr lang="it-IT" sz="1600">
                <a:latin typeface="Comic Sans MS" pitchFamily="66" charset="0"/>
              </a:rPr>
              <a:t> assunto per la struttura.</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p:cNvSpPr>
          <p:nvPr>
            <p:ph type="ctrTitle"/>
          </p:nvPr>
        </p:nvSpPr>
        <p:spPr>
          <a:xfrm>
            <a:off x="1187450" y="2922588"/>
            <a:ext cx="6624638" cy="434975"/>
          </a:xfrm>
        </p:spPr>
        <p:txBody>
          <a:bodyPr/>
          <a:lstStyle/>
          <a:p>
            <a:pPr>
              <a:defRPr/>
            </a:pPr>
            <a:r>
              <a:rPr lang="it-IT" b="1" smtClean="0">
                <a:effectLst>
                  <a:outerShdw blurRad="38100" dist="38100" dir="2700000" algn="tl">
                    <a:srgbClr val="C0C0C0"/>
                  </a:outerShdw>
                </a:effectLst>
                <a:latin typeface="Comic Sans MS" pitchFamily="66" charset="0"/>
              </a:rPr>
              <a:t>Approcci alternativi per l</a:t>
            </a:r>
            <a:r>
              <a:rPr lang="it-IT" b="1" smtClean="0">
                <a:effectLst>
                  <a:outerShdw blurRad="38100" dist="38100" dir="2700000" algn="tl">
                    <a:srgbClr val="C0C0C0"/>
                  </a:outerShdw>
                </a:effectLst>
              </a:rPr>
              <a:t>’</a:t>
            </a:r>
            <a:r>
              <a:rPr lang="it-IT" b="1" smtClean="0">
                <a:effectLst>
                  <a:outerShdw blurRad="38100" dist="38100" dir="2700000" algn="tl">
                    <a:srgbClr val="C0C0C0"/>
                  </a:outerShdw>
                </a:effectLst>
                <a:latin typeface="Comic Sans MS" pitchFamily="66" charset="0"/>
              </a:rPr>
              <a:t>analisi non-lineare</a:t>
            </a:r>
          </a:p>
        </p:txBody>
      </p:sp>
      <p:sp>
        <p:nvSpPr>
          <p:cNvPr id="37891" name="Rectangle 16"/>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p:cNvSpPr>
          <p:nvPr>
            <p:ph type="ctrTitle"/>
          </p:nvPr>
        </p:nvSpPr>
        <p:spPr>
          <a:xfrm>
            <a:off x="0" y="333375"/>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Modellazione: non-linearit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meccanica</a:t>
            </a:r>
          </a:p>
        </p:txBody>
      </p:sp>
      <p:sp>
        <p:nvSpPr>
          <p:cNvPr id="198659" name="Rectangle 3"/>
          <p:cNvSpPr>
            <a:spLocks noGrp="1"/>
          </p:cNvSpPr>
          <p:nvPr>
            <p:ph type="subTitle" idx="1"/>
          </p:nvPr>
        </p:nvSpPr>
        <p:spPr>
          <a:xfrm>
            <a:off x="468313" y="1019175"/>
            <a:ext cx="8280400" cy="538163"/>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Approcci alternativi</a:t>
            </a:r>
          </a:p>
        </p:txBody>
      </p:sp>
      <p:pic>
        <p:nvPicPr>
          <p:cNvPr id="198662" name="Picture 6" descr="Figura 4"/>
          <p:cNvPicPr>
            <a:picLocks noChangeAspect="1" noChangeArrowheads="1"/>
          </p:cNvPicPr>
          <p:nvPr/>
        </p:nvPicPr>
        <p:blipFill>
          <a:blip r:embed="rId2" cstate="print">
            <a:lum bright="-48000" contrast="78000"/>
            <a:extLst>
              <a:ext uri="{28A0092B-C50C-407E-A947-70E740481C1C}">
                <a14:useLocalDpi xmlns:a14="http://schemas.microsoft.com/office/drawing/2010/main" val="0"/>
              </a:ext>
            </a:extLst>
          </a:blip>
          <a:srcRect/>
          <a:stretch>
            <a:fillRect/>
          </a:stretch>
        </p:blipFill>
        <p:spPr bwMode="auto">
          <a:xfrm>
            <a:off x="5334000" y="4340225"/>
            <a:ext cx="3810000"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63" name="Picture 7" descr="Figura 4"/>
          <p:cNvPicPr>
            <a:picLocks noChangeAspect="1" noChangeArrowheads="1"/>
          </p:cNvPicPr>
          <p:nvPr/>
        </p:nvPicPr>
        <p:blipFill>
          <a:blip r:embed="rId3">
            <a:lum bright="-54000" contrast="90000"/>
            <a:extLst>
              <a:ext uri="{28A0092B-C50C-407E-A947-70E740481C1C}">
                <a14:useLocalDpi xmlns:a14="http://schemas.microsoft.com/office/drawing/2010/main" val="0"/>
              </a:ext>
            </a:extLst>
          </a:blip>
          <a:srcRect/>
          <a:stretch>
            <a:fillRect/>
          </a:stretch>
        </p:blipFill>
        <p:spPr bwMode="auto">
          <a:xfrm>
            <a:off x="5435600" y="1628775"/>
            <a:ext cx="33337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64" name="Picture 8" descr="Figura 4"/>
          <p:cNvPicPr>
            <a:picLocks noChangeAspect="1" noChangeArrowheads="1"/>
          </p:cNvPicPr>
          <p:nvPr/>
        </p:nvPicPr>
        <p:blipFill>
          <a:blip r:embed="rId4" cstate="print">
            <a:lum bright="-48000" contrast="78000"/>
            <a:extLst>
              <a:ext uri="{28A0092B-C50C-407E-A947-70E740481C1C}">
                <a14:useLocalDpi xmlns:a14="http://schemas.microsoft.com/office/drawing/2010/main" val="0"/>
              </a:ext>
            </a:extLst>
          </a:blip>
          <a:srcRect/>
          <a:stretch>
            <a:fillRect/>
          </a:stretch>
        </p:blipFill>
        <p:spPr bwMode="auto">
          <a:xfrm>
            <a:off x="5435600" y="3141663"/>
            <a:ext cx="34290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65" name="Line 9"/>
          <p:cNvSpPr>
            <a:spLocks noChangeShapeType="1"/>
          </p:cNvSpPr>
          <p:nvPr/>
        </p:nvSpPr>
        <p:spPr bwMode="auto">
          <a:xfrm>
            <a:off x="4316413" y="2276475"/>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8666" name="Line 10"/>
          <p:cNvSpPr>
            <a:spLocks noChangeShapeType="1"/>
          </p:cNvSpPr>
          <p:nvPr/>
        </p:nvSpPr>
        <p:spPr bwMode="auto">
          <a:xfrm>
            <a:off x="4316413" y="3659188"/>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8667" name="Line 11"/>
          <p:cNvSpPr>
            <a:spLocks noChangeShapeType="1"/>
          </p:cNvSpPr>
          <p:nvPr/>
        </p:nvSpPr>
        <p:spPr bwMode="auto">
          <a:xfrm>
            <a:off x="4316413" y="4914900"/>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8668" name="Line 12"/>
          <p:cNvSpPr>
            <a:spLocks noChangeShapeType="1"/>
          </p:cNvSpPr>
          <p:nvPr/>
        </p:nvSpPr>
        <p:spPr bwMode="auto">
          <a:xfrm>
            <a:off x="4316413" y="6283325"/>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8669" name="Rectangle 13"/>
          <p:cNvSpPr>
            <a:spLocks noChangeArrowheads="1"/>
          </p:cNvSpPr>
          <p:nvPr/>
        </p:nvSpPr>
        <p:spPr bwMode="auto">
          <a:xfrm>
            <a:off x="5580063" y="1773238"/>
            <a:ext cx="1079500"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8924" name="Rectangle 14"/>
          <p:cNvSpPr>
            <a:spLocks noChangeArrowheads="1"/>
          </p:cNvSpPr>
          <p:nvPr/>
        </p:nvSpPr>
        <p:spPr bwMode="auto">
          <a:xfrm>
            <a:off x="5435600" y="2708275"/>
            <a:ext cx="1079500"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8671" name="Rectangle 15"/>
          <p:cNvSpPr>
            <a:spLocks noChangeArrowheads="1"/>
          </p:cNvSpPr>
          <p:nvPr/>
        </p:nvSpPr>
        <p:spPr bwMode="auto">
          <a:xfrm>
            <a:off x="7451725" y="1557338"/>
            <a:ext cx="1079500" cy="35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8926" name="Rectangle 16"/>
          <p:cNvSpPr>
            <a:spLocks noChangeArrowheads="1"/>
          </p:cNvSpPr>
          <p:nvPr/>
        </p:nvSpPr>
        <p:spPr bwMode="auto">
          <a:xfrm>
            <a:off x="7667625" y="2697163"/>
            <a:ext cx="649288" cy="35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8927" name="Rectangle 17"/>
          <p:cNvSpPr>
            <a:spLocks noChangeArrowheads="1"/>
          </p:cNvSpPr>
          <p:nvPr/>
        </p:nvSpPr>
        <p:spPr bwMode="auto">
          <a:xfrm>
            <a:off x="8316913" y="6310313"/>
            <a:ext cx="649287" cy="35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8928" name="Rectangle 18"/>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198675" name="Picture 19" descr="Figura 4"/>
          <p:cNvPicPr>
            <a:picLocks noChangeAspect="1" noChangeArrowheads="1"/>
          </p:cNvPicPr>
          <p:nvPr/>
        </p:nvPicPr>
        <p:blipFill>
          <a:blip r:embed="rId5">
            <a:lum bright="-42000" contrast="72000"/>
            <a:extLst>
              <a:ext uri="{28A0092B-C50C-407E-A947-70E740481C1C}">
                <a14:useLocalDpi xmlns:a14="http://schemas.microsoft.com/office/drawing/2010/main" val="0"/>
              </a:ext>
            </a:extLst>
          </a:blip>
          <a:srcRect/>
          <a:stretch>
            <a:fillRect/>
          </a:stretch>
        </p:blipFill>
        <p:spPr bwMode="auto">
          <a:xfrm>
            <a:off x="5618163" y="5270500"/>
            <a:ext cx="352583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76" name="Rectangle 20"/>
          <p:cNvSpPr>
            <a:spLocks noChangeArrowheads="1"/>
          </p:cNvSpPr>
          <p:nvPr/>
        </p:nvSpPr>
        <p:spPr bwMode="auto">
          <a:xfrm>
            <a:off x="323850" y="5949950"/>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200000"/>
              </a:lnSpc>
              <a:spcBef>
                <a:spcPct val="20000"/>
              </a:spcBef>
            </a:pPr>
            <a:r>
              <a:rPr lang="it-IT">
                <a:latin typeface="Comic Sans MS" pitchFamily="66" charset="0"/>
              </a:rPr>
              <a:t>Lumped-plasticity (</a:t>
            </a:r>
            <a:r>
              <a:rPr lang="it-IT">
                <a:solidFill>
                  <a:srgbClr val="0000FF"/>
                </a:solidFill>
                <a:latin typeface="Comic Sans MS" pitchFamily="66" charset="0"/>
              </a:rPr>
              <a:t>SAP 2000</a:t>
            </a:r>
            <a:r>
              <a:rPr lang="it-IT">
                <a:latin typeface="Comic Sans MS" pitchFamily="66" charset="0"/>
              </a:rPr>
              <a:t>)</a:t>
            </a:r>
          </a:p>
        </p:txBody>
      </p:sp>
      <p:sp>
        <p:nvSpPr>
          <p:cNvPr id="198677" name="Rectangle 21"/>
          <p:cNvSpPr>
            <a:spLocks noChangeArrowheads="1"/>
          </p:cNvSpPr>
          <p:nvPr/>
        </p:nvSpPr>
        <p:spPr bwMode="auto">
          <a:xfrm>
            <a:off x="331788" y="4581525"/>
            <a:ext cx="29749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200000"/>
              </a:lnSpc>
              <a:spcBef>
                <a:spcPct val="20000"/>
              </a:spcBef>
            </a:pPr>
            <a:r>
              <a:rPr lang="it-IT">
                <a:latin typeface="Comic Sans MS" pitchFamily="66" charset="0"/>
              </a:rPr>
              <a:t>Sectional Models (</a:t>
            </a:r>
            <a:r>
              <a:rPr lang="it-IT">
                <a:solidFill>
                  <a:srgbClr val="0000FF"/>
                </a:solidFill>
                <a:latin typeface="Comic Sans MS" pitchFamily="66" charset="0"/>
              </a:rPr>
              <a:t>IDARC</a:t>
            </a:r>
            <a:r>
              <a:rPr lang="it-IT">
                <a:latin typeface="Comic Sans MS" pitchFamily="66" charset="0"/>
              </a:rPr>
              <a:t>)</a:t>
            </a:r>
          </a:p>
        </p:txBody>
      </p:sp>
      <p:sp>
        <p:nvSpPr>
          <p:cNvPr id="198678" name="Rectangle 22"/>
          <p:cNvSpPr>
            <a:spLocks noChangeArrowheads="1"/>
          </p:cNvSpPr>
          <p:nvPr/>
        </p:nvSpPr>
        <p:spPr bwMode="auto">
          <a:xfrm>
            <a:off x="339725" y="3259138"/>
            <a:ext cx="3440113"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20000"/>
              </a:spcBef>
            </a:pPr>
            <a:r>
              <a:rPr lang="it-IT">
                <a:latin typeface="Comic Sans MS" pitchFamily="66" charset="0"/>
              </a:rPr>
              <a:t>Fiber Models (</a:t>
            </a:r>
            <a:r>
              <a:rPr lang="it-IT">
                <a:solidFill>
                  <a:srgbClr val="0000FF"/>
                </a:solidFill>
                <a:latin typeface="Comic Sans MS" pitchFamily="66" charset="0"/>
              </a:rPr>
              <a:t>OpenSees, Seismostruct</a:t>
            </a:r>
            <a:r>
              <a:rPr lang="it-IT">
                <a:latin typeface="Comic Sans MS" pitchFamily="66" charset="0"/>
              </a:rPr>
              <a:t>)</a:t>
            </a:r>
          </a:p>
        </p:txBody>
      </p:sp>
      <p:sp>
        <p:nvSpPr>
          <p:cNvPr id="198679" name="Rectangle 23"/>
          <p:cNvSpPr>
            <a:spLocks noChangeArrowheads="1"/>
          </p:cNvSpPr>
          <p:nvPr/>
        </p:nvSpPr>
        <p:spPr bwMode="auto">
          <a:xfrm>
            <a:off x="395288" y="2120900"/>
            <a:ext cx="32750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it-IT">
                <a:latin typeface="Comic Sans MS" pitchFamily="66" charset="0"/>
              </a:rPr>
              <a:t>3D elements (</a:t>
            </a:r>
            <a:r>
              <a:rPr lang="it-IT">
                <a:solidFill>
                  <a:srgbClr val="0000FF"/>
                </a:solidFill>
                <a:latin typeface="Comic Sans MS" pitchFamily="66" charset="0"/>
              </a:rPr>
              <a:t>Abaqus, Ansys</a:t>
            </a:r>
            <a:r>
              <a:rPr lang="it-IT">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198663"/>
                                        </p:tgtEl>
                                        <p:attrNameLst>
                                          <p:attrName>style.visibility</p:attrName>
                                        </p:attrNameLst>
                                      </p:cBhvr>
                                      <p:to>
                                        <p:strVal val="visible"/>
                                      </p:to>
                                    </p:set>
                                    <p:animEffect transition="in" filter="strips(downRight)">
                                      <p:cBhvr>
                                        <p:cTn id="7" dur="500"/>
                                        <p:tgtEl>
                                          <p:spTgt spid="1986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98665"/>
                                        </p:tgtEl>
                                        <p:attrNameLst>
                                          <p:attrName>style.visibility</p:attrName>
                                        </p:attrNameLst>
                                      </p:cBhvr>
                                      <p:to>
                                        <p:strVal val="visible"/>
                                      </p:to>
                                    </p:set>
                                    <p:animEffect transition="in" filter="strips(downRight)">
                                      <p:cBhvr>
                                        <p:cTn id="10" dur="500"/>
                                        <p:tgtEl>
                                          <p:spTgt spid="198665"/>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198669"/>
                                        </p:tgtEl>
                                        <p:attrNameLst>
                                          <p:attrName>style.visibility</p:attrName>
                                        </p:attrNameLst>
                                      </p:cBhvr>
                                      <p:to>
                                        <p:strVal val="visible"/>
                                      </p:to>
                                    </p:set>
                                    <p:animEffect transition="in" filter="strips(downRight)">
                                      <p:cBhvr>
                                        <p:cTn id="13" dur="500"/>
                                        <p:tgtEl>
                                          <p:spTgt spid="198669"/>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198671"/>
                                        </p:tgtEl>
                                        <p:attrNameLst>
                                          <p:attrName>style.visibility</p:attrName>
                                        </p:attrNameLst>
                                      </p:cBhvr>
                                      <p:to>
                                        <p:strVal val="visible"/>
                                      </p:to>
                                    </p:set>
                                    <p:animEffect transition="in" filter="strips(downRight)">
                                      <p:cBhvr>
                                        <p:cTn id="16" dur="500"/>
                                        <p:tgtEl>
                                          <p:spTgt spid="198671"/>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98679"/>
                                        </p:tgtEl>
                                        <p:attrNameLst>
                                          <p:attrName>style.visibility</p:attrName>
                                        </p:attrNameLst>
                                      </p:cBhvr>
                                      <p:to>
                                        <p:strVal val="visible"/>
                                      </p:to>
                                    </p:set>
                                    <p:animEffect transition="in" filter="strips(downRight)">
                                      <p:cBhvr>
                                        <p:cTn id="19" dur="500"/>
                                        <p:tgtEl>
                                          <p:spTgt spid="19867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198678"/>
                                        </p:tgtEl>
                                        <p:attrNameLst>
                                          <p:attrName>style.visibility</p:attrName>
                                        </p:attrNameLst>
                                      </p:cBhvr>
                                      <p:to>
                                        <p:strVal val="visible"/>
                                      </p:to>
                                    </p:set>
                                    <p:animEffect transition="in" filter="strips(downRight)">
                                      <p:cBhvr>
                                        <p:cTn id="24" dur="500"/>
                                        <p:tgtEl>
                                          <p:spTgt spid="198678"/>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198666"/>
                                        </p:tgtEl>
                                        <p:attrNameLst>
                                          <p:attrName>style.visibility</p:attrName>
                                        </p:attrNameLst>
                                      </p:cBhvr>
                                      <p:to>
                                        <p:strVal val="visible"/>
                                      </p:to>
                                    </p:set>
                                    <p:animEffect transition="in" filter="strips(downRight)">
                                      <p:cBhvr>
                                        <p:cTn id="27" dur="500"/>
                                        <p:tgtEl>
                                          <p:spTgt spid="198666"/>
                                        </p:tgtEl>
                                      </p:cBhvr>
                                    </p:animEffect>
                                  </p:childTnLst>
                                </p:cTn>
                              </p:par>
                              <p:par>
                                <p:cTn id="28" presetID="18" presetClass="entr" presetSubtype="6" fill="hold" nodeType="withEffect">
                                  <p:stCondLst>
                                    <p:cond delay="0"/>
                                  </p:stCondLst>
                                  <p:childTnLst>
                                    <p:set>
                                      <p:cBhvr>
                                        <p:cTn id="29" dur="1" fill="hold">
                                          <p:stCondLst>
                                            <p:cond delay="0"/>
                                          </p:stCondLst>
                                        </p:cTn>
                                        <p:tgtEl>
                                          <p:spTgt spid="198664"/>
                                        </p:tgtEl>
                                        <p:attrNameLst>
                                          <p:attrName>style.visibility</p:attrName>
                                        </p:attrNameLst>
                                      </p:cBhvr>
                                      <p:to>
                                        <p:strVal val="visible"/>
                                      </p:to>
                                    </p:set>
                                    <p:animEffect transition="in" filter="strips(downRight)">
                                      <p:cBhvr>
                                        <p:cTn id="30" dur="500"/>
                                        <p:tgtEl>
                                          <p:spTgt spid="1986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98677"/>
                                        </p:tgtEl>
                                        <p:attrNameLst>
                                          <p:attrName>style.visibility</p:attrName>
                                        </p:attrNameLst>
                                      </p:cBhvr>
                                      <p:to>
                                        <p:strVal val="visible"/>
                                      </p:to>
                                    </p:set>
                                    <p:animEffect transition="in" filter="strips(downRight)">
                                      <p:cBhvr>
                                        <p:cTn id="35" dur="500"/>
                                        <p:tgtEl>
                                          <p:spTgt spid="198677"/>
                                        </p:tgtEl>
                                      </p:cBhvr>
                                    </p:animEffect>
                                  </p:childTnLst>
                                </p:cTn>
                              </p:par>
                              <p:par>
                                <p:cTn id="36" presetID="18" presetClass="entr" presetSubtype="6" fill="hold" grpId="0" nodeType="withEffect">
                                  <p:stCondLst>
                                    <p:cond delay="0"/>
                                  </p:stCondLst>
                                  <p:childTnLst>
                                    <p:set>
                                      <p:cBhvr>
                                        <p:cTn id="37" dur="1" fill="hold">
                                          <p:stCondLst>
                                            <p:cond delay="0"/>
                                          </p:stCondLst>
                                        </p:cTn>
                                        <p:tgtEl>
                                          <p:spTgt spid="198667"/>
                                        </p:tgtEl>
                                        <p:attrNameLst>
                                          <p:attrName>style.visibility</p:attrName>
                                        </p:attrNameLst>
                                      </p:cBhvr>
                                      <p:to>
                                        <p:strVal val="visible"/>
                                      </p:to>
                                    </p:set>
                                    <p:animEffect transition="in" filter="strips(downRight)">
                                      <p:cBhvr>
                                        <p:cTn id="38" dur="500"/>
                                        <p:tgtEl>
                                          <p:spTgt spid="198667"/>
                                        </p:tgtEl>
                                      </p:cBhvr>
                                    </p:animEffect>
                                  </p:childTnLst>
                                </p:cTn>
                              </p:par>
                              <p:par>
                                <p:cTn id="39" presetID="18" presetClass="entr" presetSubtype="6" fill="hold" nodeType="withEffect">
                                  <p:stCondLst>
                                    <p:cond delay="0"/>
                                  </p:stCondLst>
                                  <p:childTnLst>
                                    <p:set>
                                      <p:cBhvr>
                                        <p:cTn id="40" dur="1" fill="hold">
                                          <p:stCondLst>
                                            <p:cond delay="0"/>
                                          </p:stCondLst>
                                        </p:cTn>
                                        <p:tgtEl>
                                          <p:spTgt spid="198662"/>
                                        </p:tgtEl>
                                        <p:attrNameLst>
                                          <p:attrName>style.visibility</p:attrName>
                                        </p:attrNameLst>
                                      </p:cBhvr>
                                      <p:to>
                                        <p:strVal val="visible"/>
                                      </p:to>
                                    </p:set>
                                    <p:animEffect transition="in" filter="strips(downRight)">
                                      <p:cBhvr>
                                        <p:cTn id="41" dur="500"/>
                                        <p:tgtEl>
                                          <p:spTgt spid="19866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8" presetClass="entr" presetSubtype="6" fill="hold" grpId="0" nodeType="clickEffect">
                                  <p:stCondLst>
                                    <p:cond delay="0"/>
                                  </p:stCondLst>
                                  <p:childTnLst>
                                    <p:set>
                                      <p:cBhvr>
                                        <p:cTn id="45" dur="1" fill="hold">
                                          <p:stCondLst>
                                            <p:cond delay="0"/>
                                          </p:stCondLst>
                                        </p:cTn>
                                        <p:tgtEl>
                                          <p:spTgt spid="198676"/>
                                        </p:tgtEl>
                                        <p:attrNameLst>
                                          <p:attrName>style.visibility</p:attrName>
                                        </p:attrNameLst>
                                      </p:cBhvr>
                                      <p:to>
                                        <p:strVal val="visible"/>
                                      </p:to>
                                    </p:set>
                                    <p:animEffect transition="in" filter="strips(downRight)">
                                      <p:cBhvr>
                                        <p:cTn id="46" dur="500"/>
                                        <p:tgtEl>
                                          <p:spTgt spid="198676"/>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198668"/>
                                        </p:tgtEl>
                                        <p:attrNameLst>
                                          <p:attrName>style.visibility</p:attrName>
                                        </p:attrNameLst>
                                      </p:cBhvr>
                                      <p:to>
                                        <p:strVal val="visible"/>
                                      </p:to>
                                    </p:set>
                                    <p:animEffect transition="in" filter="strips(downRight)">
                                      <p:cBhvr>
                                        <p:cTn id="49" dur="500"/>
                                        <p:tgtEl>
                                          <p:spTgt spid="198668"/>
                                        </p:tgtEl>
                                      </p:cBhvr>
                                    </p:animEffect>
                                  </p:childTnLst>
                                </p:cTn>
                              </p:par>
                              <p:par>
                                <p:cTn id="50" presetID="18" presetClass="entr" presetSubtype="6" fill="hold" nodeType="withEffect">
                                  <p:stCondLst>
                                    <p:cond delay="0"/>
                                  </p:stCondLst>
                                  <p:childTnLst>
                                    <p:set>
                                      <p:cBhvr>
                                        <p:cTn id="51" dur="1" fill="hold">
                                          <p:stCondLst>
                                            <p:cond delay="0"/>
                                          </p:stCondLst>
                                        </p:cTn>
                                        <p:tgtEl>
                                          <p:spTgt spid="198675"/>
                                        </p:tgtEl>
                                        <p:attrNameLst>
                                          <p:attrName>style.visibility</p:attrName>
                                        </p:attrNameLst>
                                      </p:cBhvr>
                                      <p:to>
                                        <p:strVal val="visible"/>
                                      </p:to>
                                    </p:set>
                                    <p:animEffect transition="in" filter="strips(downRight)">
                                      <p:cBhvr>
                                        <p:cTn id="52" dur="500"/>
                                        <p:tgtEl>
                                          <p:spTgt spid="19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5" grpId="0" animBg="1"/>
      <p:bldP spid="198666" grpId="0" animBg="1"/>
      <p:bldP spid="198667" grpId="0" animBg="1"/>
      <p:bldP spid="198668" grpId="0" animBg="1"/>
      <p:bldP spid="198669" grpId="0" animBg="1"/>
      <p:bldP spid="198671" grpId="0" animBg="1"/>
      <p:bldP spid="198676" grpId="0"/>
      <p:bldP spid="198677" grpId="0"/>
      <p:bldP spid="198678" grpId="0"/>
      <p:bldP spid="19867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p:cNvSpPr>
          <p:nvPr>
            <p:ph type="ctrTitle"/>
          </p:nvPr>
        </p:nvSpPr>
        <p:spPr>
          <a:xfrm>
            <a:off x="0" y="333375"/>
            <a:ext cx="9144000" cy="434975"/>
          </a:xfrm>
        </p:spPr>
        <p:txBody>
          <a:bodyPr/>
          <a:lstStyle/>
          <a:p>
            <a:pPr>
              <a:defRPr/>
            </a:pPr>
            <a:r>
              <a:rPr lang="it-IT" sz="3600" b="1" dirty="0" smtClean="0">
                <a:effectLst>
                  <a:outerShdw blurRad="38100" dist="38100" dir="2700000" algn="tl">
                    <a:srgbClr val="C0C0C0"/>
                  </a:outerShdw>
                </a:effectLst>
                <a:latin typeface="Comic Sans MS" pitchFamily="66" charset="0"/>
              </a:rPr>
              <a:t>Modellazione: non-linearità meccanica</a:t>
            </a:r>
          </a:p>
        </p:txBody>
      </p:sp>
      <p:sp>
        <p:nvSpPr>
          <p:cNvPr id="199683" name="Rectangle 3"/>
          <p:cNvSpPr>
            <a:spLocks noGrp="1"/>
          </p:cNvSpPr>
          <p:nvPr>
            <p:ph type="subTitle" idx="1"/>
          </p:nvPr>
        </p:nvSpPr>
        <p:spPr>
          <a:xfrm>
            <a:off x="468313" y="1019175"/>
            <a:ext cx="8280400" cy="538163"/>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Approcci alternativi:formulazione a fibre</a:t>
            </a:r>
          </a:p>
        </p:txBody>
      </p:sp>
      <p:pic>
        <p:nvPicPr>
          <p:cNvPr id="39940" name="Picture 6" descr="Figura 4"/>
          <p:cNvPicPr>
            <a:picLocks noChangeAspect="1" noChangeArrowheads="1"/>
          </p:cNvPicPr>
          <p:nvPr/>
        </p:nvPicPr>
        <p:blipFill>
          <a:blip r:embed="rId3" cstate="print">
            <a:lum bright="-48000" contrast="78000"/>
            <a:extLst>
              <a:ext uri="{28A0092B-C50C-407E-A947-70E740481C1C}">
                <a14:useLocalDpi xmlns:a14="http://schemas.microsoft.com/office/drawing/2010/main" val="0"/>
              </a:ext>
            </a:extLst>
          </a:blip>
          <a:srcRect/>
          <a:stretch>
            <a:fillRect/>
          </a:stretch>
        </p:blipFill>
        <p:spPr bwMode="auto">
          <a:xfrm>
            <a:off x="5435600" y="1641475"/>
            <a:ext cx="34290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Line 7"/>
          <p:cNvSpPr>
            <a:spLocks noChangeShapeType="1"/>
          </p:cNvSpPr>
          <p:nvPr/>
        </p:nvSpPr>
        <p:spPr bwMode="auto">
          <a:xfrm>
            <a:off x="3779838" y="2060575"/>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42" name="Rectangle 8"/>
          <p:cNvSpPr>
            <a:spLocks noChangeArrowheads="1"/>
          </p:cNvSpPr>
          <p:nvPr/>
        </p:nvSpPr>
        <p:spPr bwMode="auto">
          <a:xfrm>
            <a:off x="5580063" y="1773238"/>
            <a:ext cx="1079500"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9943" name="Rectangle 9"/>
          <p:cNvSpPr>
            <a:spLocks noChangeArrowheads="1"/>
          </p:cNvSpPr>
          <p:nvPr/>
        </p:nvSpPr>
        <p:spPr bwMode="auto">
          <a:xfrm>
            <a:off x="339725" y="1758950"/>
            <a:ext cx="3440113"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20000"/>
              </a:spcBef>
            </a:pPr>
            <a:r>
              <a:rPr lang="it-IT" b="1">
                <a:latin typeface="Comic Sans MS" pitchFamily="66" charset="0"/>
              </a:rPr>
              <a:t>Fiber Models</a:t>
            </a:r>
            <a:r>
              <a:rPr lang="it-IT">
                <a:latin typeface="Comic Sans MS" pitchFamily="66" charset="0"/>
              </a:rPr>
              <a:t>         (</a:t>
            </a:r>
            <a:r>
              <a:rPr lang="it-IT">
                <a:solidFill>
                  <a:srgbClr val="0000FF"/>
                </a:solidFill>
                <a:latin typeface="Comic Sans MS" pitchFamily="66" charset="0"/>
              </a:rPr>
              <a:t>OpenSees, Seismostruct</a:t>
            </a:r>
            <a:r>
              <a:rPr lang="it-IT">
                <a:latin typeface="Comic Sans MS" pitchFamily="66" charset="0"/>
              </a:rPr>
              <a:t>)</a:t>
            </a:r>
          </a:p>
        </p:txBody>
      </p:sp>
      <p:pic>
        <p:nvPicPr>
          <p:cNvPr id="199690" name="Picture 10" descr="Steel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4311650"/>
            <a:ext cx="2952750"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691" name="Text Box 11"/>
          <p:cNvSpPr txBox="1">
            <a:spLocks noChangeArrowheads="1"/>
          </p:cNvSpPr>
          <p:nvPr/>
        </p:nvSpPr>
        <p:spPr bwMode="auto">
          <a:xfrm>
            <a:off x="4735513" y="3092450"/>
            <a:ext cx="14208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1600" b="1">
                <a:solidFill>
                  <a:srgbClr val="FF0000"/>
                </a:solidFill>
                <a:latin typeface="Comic Sans MS" pitchFamily="66" charset="0"/>
              </a:rPr>
              <a:t>Calcestruzzo</a:t>
            </a:r>
          </a:p>
        </p:txBody>
      </p:sp>
      <p:sp>
        <p:nvSpPr>
          <p:cNvPr id="199692" name="Text Box 12"/>
          <p:cNvSpPr txBox="1">
            <a:spLocks noChangeArrowheads="1"/>
          </p:cNvSpPr>
          <p:nvPr/>
        </p:nvSpPr>
        <p:spPr bwMode="auto">
          <a:xfrm>
            <a:off x="7932738" y="5661025"/>
            <a:ext cx="736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1600" b="1">
                <a:solidFill>
                  <a:srgbClr val="FF0000"/>
                </a:solidFill>
                <a:latin typeface="Comic Sans MS" pitchFamily="66" charset="0"/>
              </a:rPr>
              <a:t>Barre</a:t>
            </a:r>
          </a:p>
        </p:txBody>
      </p:sp>
      <p:pic>
        <p:nvPicPr>
          <p:cNvPr id="199693" name="Picture 13" descr="Concrete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888" y="2409825"/>
            <a:ext cx="290512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9694" name="Object 14"/>
          <p:cNvGraphicFramePr>
            <a:graphicFrameLocks noChangeAspect="1"/>
          </p:cNvGraphicFramePr>
          <p:nvPr/>
        </p:nvGraphicFramePr>
        <p:xfrm>
          <a:off x="107950" y="3683000"/>
          <a:ext cx="4643438" cy="889000"/>
        </p:xfrm>
        <a:graphic>
          <a:graphicData uri="http://schemas.openxmlformats.org/presentationml/2006/ole">
            <mc:AlternateContent xmlns:mc="http://schemas.openxmlformats.org/markup-compatibility/2006">
              <mc:Choice xmlns:v="urn:schemas-microsoft-com:vml" Requires="v">
                <p:oleObj spid="_x0000_s40047" name="Equation" r:id="rId6" imgW="2565400" imgH="495300" progId="Equation.DSMT4">
                  <p:embed/>
                </p:oleObj>
              </mc:Choice>
              <mc:Fallback>
                <p:oleObj name="Equation" r:id="rId6" imgW="2565400" imgH="495300" progId="Equation.DSMT4">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950" y="3683000"/>
                        <a:ext cx="464343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graphicFrame>
        <p:nvGraphicFramePr>
          <p:cNvPr id="199695" name="Object 15"/>
          <p:cNvGraphicFramePr>
            <a:graphicFrameLocks noChangeAspect="1"/>
          </p:cNvGraphicFramePr>
          <p:nvPr/>
        </p:nvGraphicFramePr>
        <p:xfrm>
          <a:off x="876300" y="5300663"/>
          <a:ext cx="2481263" cy="885825"/>
        </p:xfrm>
        <a:graphic>
          <a:graphicData uri="http://schemas.openxmlformats.org/presentationml/2006/ole">
            <mc:AlternateContent xmlns:mc="http://schemas.openxmlformats.org/markup-compatibility/2006">
              <mc:Choice xmlns:v="urn:schemas-microsoft-com:vml" Requires="v">
                <p:oleObj spid="_x0000_s40048" name="Equation" r:id="rId8" imgW="1371600" imgH="495300" progId="Equation.DSMT4">
                  <p:embed/>
                </p:oleObj>
              </mc:Choice>
              <mc:Fallback>
                <p:oleObj name="Equation" r:id="rId8" imgW="1371600" imgH="495300" progId="Equation.DSMT4">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6300" y="5300663"/>
                        <a:ext cx="2481263"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graphicFrame>
        <p:nvGraphicFramePr>
          <p:cNvPr id="199696" name="Object 16"/>
          <p:cNvGraphicFramePr>
            <a:graphicFrameLocks noChangeAspect="1"/>
          </p:cNvGraphicFramePr>
          <p:nvPr/>
        </p:nvGraphicFramePr>
        <p:xfrm>
          <a:off x="468313" y="2673350"/>
          <a:ext cx="3379787" cy="684213"/>
        </p:xfrm>
        <a:graphic>
          <a:graphicData uri="http://schemas.openxmlformats.org/presentationml/2006/ole">
            <mc:AlternateContent xmlns:mc="http://schemas.openxmlformats.org/markup-compatibility/2006">
              <mc:Choice xmlns:v="urn:schemas-microsoft-com:vml" Requires="v">
                <p:oleObj spid="_x0000_s40049" name="Equation" r:id="rId10" imgW="1866900" imgH="381000" progId="Equation.DSMT4">
                  <p:embed/>
                </p:oleObj>
              </mc:Choice>
              <mc:Fallback>
                <p:oleObj name="Equation" r:id="rId10" imgW="1866900" imgH="381000" progId="Equation.DSMT4">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313" y="2673350"/>
                        <a:ext cx="3379787"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sp>
        <p:nvSpPr>
          <p:cNvPr id="199697" name="Line 17"/>
          <p:cNvSpPr>
            <a:spLocks noChangeShapeType="1"/>
          </p:cNvSpPr>
          <p:nvPr/>
        </p:nvSpPr>
        <p:spPr bwMode="auto">
          <a:xfrm>
            <a:off x="2773363" y="4284663"/>
            <a:ext cx="1150937"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698" name="Line 18"/>
          <p:cNvSpPr>
            <a:spLocks noChangeShapeType="1"/>
          </p:cNvSpPr>
          <p:nvPr/>
        </p:nvSpPr>
        <p:spPr bwMode="auto">
          <a:xfrm flipV="1">
            <a:off x="7296150" y="1844675"/>
            <a:ext cx="215900" cy="2159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699" name="Line 19"/>
          <p:cNvSpPr>
            <a:spLocks noChangeShapeType="1"/>
          </p:cNvSpPr>
          <p:nvPr/>
        </p:nvSpPr>
        <p:spPr bwMode="auto">
          <a:xfrm>
            <a:off x="2484438" y="3700463"/>
            <a:ext cx="1943100" cy="0"/>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199700" name="Group 20"/>
          <p:cNvGrpSpPr>
            <a:grpSpLocks/>
          </p:cNvGrpSpPr>
          <p:nvPr/>
        </p:nvGrpSpPr>
        <p:grpSpPr bwMode="auto">
          <a:xfrm>
            <a:off x="7286625" y="1687513"/>
            <a:ext cx="219075" cy="712787"/>
            <a:chOff x="4590" y="1063"/>
            <a:chExt cx="138" cy="449"/>
          </a:xfrm>
        </p:grpSpPr>
        <p:sp>
          <p:nvSpPr>
            <p:cNvPr id="39974" name="Line 21"/>
            <p:cNvSpPr>
              <a:spLocks noChangeShapeType="1"/>
            </p:cNvSpPr>
            <p:nvPr/>
          </p:nvSpPr>
          <p:spPr bwMode="auto">
            <a:xfrm flipV="1">
              <a:off x="4604" y="1186"/>
              <a:ext cx="0" cy="317"/>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75" name="Line 22"/>
            <p:cNvSpPr>
              <a:spLocks noChangeShapeType="1"/>
            </p:cNvSpPr>
            <p:nvPr/>
          </p:nvSpPr>
          <p:spPr bwMode="auto">
            <a:xfrm flipV="1">
              <a:off x="4724" y="1069"/>
              <a:ext cx="0" cy="317"/>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76" name="Freeform 23"/>
            <p:cNvSpPr>
              <a:spLocks/>
            </p:cNvSpPr>
            <p:nvPr/>
          </p:nvSpPr>
          <p:spPr bwMode="auto">
            <a:xfrm>
              <a:off x="4592" y="1384"/>
              <a:ext cx="136" cy="128"/>
            </a:xfrm>
            <a:custGeom>
              <a:avLst/>
              <a:gdLst>
                <a:gd name="T0" fmla="*/ 136 w 136"/>
                <a:gd name="T1" fmla="*/ 0 h 128"/>
                <a:gd name="T2" fmla="*/ 0 w 136"/>
                <a:gd name="T3" fmla="*/ 128 h 128"/>
                <a:gd name="T4" fmla="*/ 0 60000 65536"/>
                <a:gd name="T5" fmla="*/ 0 60000 65536"/>
              </a:gdLst>
              <a:ahLst/>
              <a:cxnLst>
                <a:cxn ang="T4">
                  <a:pos x="T0" y="T1"/>
                </a:cxn>
                <a:cxn ang="T5">
                  <a:pos x="T2" y="T3"/>
                </a:cxn>
              </a:cxnLst>
              <a:rect l="0" t="0" r="r" b="b"/>
              <a:pathLst>
                <a:path w="136" h="128">
                  <a:moveTo>
                    <a:pt x="136" y="0"/>
                  </a:moveTo>
                  <a:lnTo>
                    <a:pt x="0" y="128"/>
                  </a:lnTo>
                </a:path>
              </a:pathLst>
            </a:custGeom>
            <a:noFill/>
            <a:ln w="25400">
              <a:solidFill>
                <a:srgbClr val="0000FF"/>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77" name="Freeform 24"/>
            <p:cNvSpPr>
              <a:spLocks/>
            </p:cNvSpPr>
            <p:nvPr/>
          </p:nvSpPr>
          <p:spPr bwMode="auto">
            <a:xfrm>
              <a:off x="4590" y="1063"/>
              <a:ext cx="136" cy="128"/>
            </a:xfrm>
            <a:custGeom>
              <a:avLst/>
              <a:gdLst>
                <a:gd name="T0" fmla="*/ 136 w 136"/>
                <a:gd name="T1" fmla="*/ 0 h 128"/>
                <a:gd name="T2" fmla="*/ 0 w 136"/>
                <a:gd name="T3" fmla="*/ 128 h 128"/>
                <a:gd name="T4" fmla="*/ 0 60000 65536"/>
                <a:gd name="T5" fmla="*/ 0 60000 65536"/>
              </a:gdLst>
              <a:ahLst/>
              <a:cxnLst>
                <a:cxn ang="T4">
                  <a:pos x="T0" y="T1"/>
                </a:cxn>
                <a:cxn ang="T5">
                  <a:pos x="T2" y="T3"/>
                </a:cxn>
              </a:cxnLst>
              <a:rect l="0" t="0" r="r" b="b"/>
              <a:pathLst>
                <a:path w="136" h="128">
                  <a:moveTo>
                    <a:pt x="136" y="0"/>
                  </a:moveTo>
                  <a:lnTo>
                    <a:pt x="0" y="128"/>
                  </a:lnTo>
                </a:path>
              </a:pathLst>
            </a:custGeom>
            <a:noFill/>
            <a:ln w="25400">
              <a:solidFill>
                <a:srgbClr val="0000FF"/>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199705" name="Text Box 25"/>
          <p:cNvSpPr txBox="1">
            <a:spLocks noChangeArrowheads="1"/>
          </p:cNvSpPr>
          <p:nvPr/>
        </p:nvSpPr>
        <p:spPr bwMode="auto">
          <a:xfrm>
            <a:off x="3035300" y="4238625"/>
            <a:ext cx="6048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400" i="1">
                <a:solidFill>
                  <a:srgbClr val="FF0000"/>
                </a:solidFill>
                <a:effectLst>
                  <a:outerShdw blurRad="38100" dist="38100" dir="2700000" algn="tl">
                    <a:srgbClr val="C0C0C0"/>
                  </a:outerShdw>
                </a:effectLst>
                <a:latin typeface="Comic Sans MS" pitchFamily="66" charset="0"/>
              </a:rPr>
              <a:t>fibra</a:t>
            </a:r>
          </a:p>
        </p:txBody>
      </p:sp>
      <p:sp>
        <p:nvSpPr>
          <p:cNvPr id="199706" name="Text Box 26"/>
          <p:cNvSpPr txBox="1">
            <a:spLocks noChangeArrowheads="1"/>
          </p:cNvSpPr>
          <p:nvPr/>
        </p:nvSpPr>
        <p:spPr bwMode="auto">
          <a:xfrm>
            <a:off x="3111500" y="3429000"/>
            <a:ext cx="796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400" i="1">
                <a:solidFill>
                  <a:srgbClr val="0000FF"/>
                </a:solidFill>
                <a:effectLst>
                  <a:outerShdw blurRad="38100" dist="38100" dir="2700000" algn="tl">
                    <a:srgbClr val="C0C0C0"/>
                  </a:outerShdw>
                </a:effectLst>
                <a:latin typeface="Comic Sans MS" pitchFamily="66" charset="0"/>
              </a:rPr>
              <a:t>sezione</a:t>
            </a:r>
          </a:p>
        </p:txBody>
      </p:sp>
      <p:sp>
        <p:nvSpPr>
          <p:cNvPr id="199707" name="Line 27"/>
          <p:cNvSpPr>
            <a:spLocks noChangeShapeType="1"/>
          </p:cNvSpPr>
          <p:nvPr/>
        </p:nvSpPr>
        <p:spPr bwMode="auto">
          <a:xfrm>
            <a:off x="2268538" y="4572000"/>
            <a:ext cx="2374900" cy="0"/>
          </a:xfrm>
          <a:prstGeom prst="line">
            <a:avLst/>
          </a:prstGeom>
          <a:noFill/>
          <a:ln w="2540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708" name="Text Box 28"/>
          <p:cNvSpPr txBox="1">
            <a:spLocks noChangeArrowheads="1"/>
          </p:cNvSpPr>
          <p:nvPr/>
        </p:nvSpPr>
        <p:spPr bwMode="auto">
          <a:xfrm>
            <a:off x="2954338" y="4538663"/>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400" i="1">
                <a:solidFill>
                  <a:schemeClr val="hlink"/>
                </a:solidFill>
                <a:effectLst>
                  <a:outerShdw blurRad="38100" dist="38100" dir="2700000" algn="tl">
                    <a:srgbClr val="C0C0C0"/>
                  </a:outerShdw>
                </a:effectLst>
                <a:latin typeface="Comic Sans MS" pitchFamily="66" charset="0"/>
              </a:rPr>
              <a:t>elemento</a:t>
            </a:r>
          </a:p>
        </p:txBody>
      </p:sp>
      <p:sp>
        <p:nvSpPr>
          <p:cNvPr id="199709" name="Line 29"/>
          <p:cNvSpPr>
            <a:spLocks noChangeShapeType="1"/>
          </p:cNvSpPr>
          <p:nvPr/>
        </p:nvSpPr>
        <p:spPr bwMode="auto">
          <a:xfrm>
            <a:off x="5635625" y="2073275"/>
            <a:ext cx="719138" cy="0"/>
          </a:xfrm>
          <a:prstGeom prst="line">
            <a:avLst/>
          </a:prstGeom>
          <a:noFill/>
          <a:ln w="3810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710" name="Text Box 30"/>
          <p:cNvSpPr txBox="1">
            <a:spLocks noChangeArrowheads="1"/>
          </p:cNvSpPr>
          <p:nvPr/>
        </p:nvSpPr>
        <p:spPr bwMode="auto">
          <a:xfrm>
            <a:off x="746125" y="5013325"/>
            <a:ext cx="2673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effectLst>
                  <a:outerShdw blurRad="38100" dist="38100" dir="2700000" algn="tl">
                    <a:srgbClr val="C0C0C0"/>
                  </a:outerShdw>
                </a:effectLst>
                <a:latin typeface="Comic Sans MS" pitchFamily="66" charset="0"/>
              </a:rPr>
              <a:t>Discretizzazione numerica</a:t>
            </a:r>
          </a:p>
        </p:txBody>
      </p:sp>
      <p:sp>
        <p:nvSpPr>
          <p:cNvPr id="199711" name="Oval 31"/>
          <p:cNvSpPr>
            <a:spLocks noChangeArrowheads="1"/>
          </p:cNvSpPr>
          <p:nvPr/>
        </p:nvSpPr>
        <p:spPr bwMode="auto">
          <a:xfrm>
            <a:off x="996950" y="5373688"/>
            <a:ext cx="215900" cy="2159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pSp>
        <p:nvGrpSpPr>
          <p:cNvPr id="199712" name="Group 32"/>
          <p:cNvGrpSpPr>
            <a:grpSpLocks/>
          </p:cNvGrpSpPr>
          <p:nvPr/>
        </p:nvGrpSpPr>
        <p:grpSpPr bwMode="auto">
          <a:xfrm>
            <a:off x="684213" y="5445125"/>
            <a:ext cx="287337" cy="1079500"/>
            <a:chOff x="431" y="3430"/>
            <a:chExt cx="181" cy="680"/>
          </a:xfrm>
        </p:grpSpPr>
        <p:sp>
          <p:nvSpPr>
            <p:cNvPr id="39971" name="Line 33"/>
            <p:cNvSpPr>
              <a:spLocks noChangeShapeType="1"/>
            </p:cNvSpPr>
            <p:nvPr/>
          </p:nvSpPr>
          <p:spPr bwMode="auto">
            <a:xfrm flipH="1">
              <a:off x="431" y="3430"/>
              <a:ext cx="181"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72" name="Line 34"/>
            <p:cNvSpPr>
              <a:spLocks noChangeShapeType="1"/>
            </p:cNvSpPr>
            <p:nvPr/>
          </p:nvSpPr>
          <p:spPr bwMode="auto">
            <a:xfrm>
              <a:off x="431" y="3430"/>
              <a:ext cx="0" cy="68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39973" name="Line 35"/>
            <p:cNvSpPr>
              <a:spLocks noChangeShapeType="1"/>
            </p:cNvSpPr>
            <p:nvPr/>
          </p:nvSpPr>
          <p:spPr bwMode="auto">
            <a:xfrm>
              <a:off x="431" y="4110"/>
              <a:ext cx="181" cy="0"/>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199716" name="Text Box 36"/>
          <p:cNvSpPr txBox="1">
            <a:spLocks noChangeArrowheads="1"/>
          </p:cNvSpPr>
          <p:nvPr/>
        </p:nvSpPr>
        <p:spPr bwMode="auto">
          <a:xfrm>
            <a:off x="1042988" y="6232525"/>
            <a:ext cx="3162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solidFill>
                  <a:srgbClr val="FF0000"/>
                </a:solidFill>
                <a:effectLst>
                  <a:outerShdw blurRad="38100" dist="38100" dir="2700000" algn="tl">
                    <a:srgbClr val="C0C0C0"/>
                  </a:outerShdw>
                </a:effectLst>
                <a:latin typeface="Comic Sans MS" pitchFamily="66" charset="0"/>
              </a:rPr>
              <a:t>Numero di Punti di integrazione</a:t>
            </a:r>
          </a:p>
          <a:p>
            <a:pPr>
              <a:defRPr/>
            </a:pPr>
            <a:r>
              <a:rPr lang="it-IT" sz="1600">
                <a:solidFill>
                  <a:srgbClr val="FF0000"/>
                </a:solidFill>
                <a:effectLst>
                  <a:outerShdw blurRad="38100" dist="38100" dir="2700000" algn="tl">
                    <a:srgbClr val="C0C0C0"/>
                  </a:outerShdw>
                </a:effectLst>
                <a:latin typeface="Comic Sans MS" pitchFamily="66" charset="0"/>
              </a:rPr>
              <a:t>(Gauss, Gauss-Lobatto)</a:t>
            </a:r>
          </a:p>
        </p:txBody>
      </p:sp>
      <p:sp>
        <p:nvSpPr>
          <p:cNvPr id="199717" name="Line 37"/>
          <p:cNvSpPr>
            <a:spLocks noChangeShapeType="1"/>
          </p:cNvSpPr>
          <p:nvPr/>
        </p:nvSpPr>
        <p:spPr bwMode="auto">
          <a:xfrm>
            <a:off x="3851275" y="5300663"/>
            <a:ext cx="1441450" cy="0"/>
          </a:xfrm>
          <a:prstGeom prst="line">
            <a:avLst/>
          </a:prstGeom>
          <a:noFill/>
          <a:ln w="3810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718" name="Line 38"/>
          <p:cNvSpPr>
            <a:spLocks noChangeShapeType="1"/>
          </p:cNvSpPr>
          <p:nvPr/>
        </p:nvSpPr>
        <p:spPr bwMode="auto">
          <a:xfrm flipH="1">
            <a:off x="4643438" y="2060575"/>
            <a:ext cx="1368425" cy="3168650"/>
          </a:xfrm>
          <a:prstGeom prst="line">
            <a:avLst/>
          </a:prstGeom>
          <a:noFill/>
          <a:ln w="9525">
            <a:solidFill>
              <a:srgbClr val="96969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99719" name="Oval 39"/>
          <p:cNvSpPr>
            <a:spLocks noChangeArrowheads="1"/>
          </p:cNvSpPr>
          <p:nvPr/>
        </p:nvSpPr>
        <p:spPr bwMode="auto">
          <a:xfrm>
            <a:off x="3970338" y="5241925"/>
            <a:ext cx="107950" cy="10795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9720" name="Oval 40"/>
          <p:cNvSpPr>
            <a:spLocks noChangeArrowheads="1"/>
          </p:cNvSpPr>
          <p:nvPr/>
        </p:nvSpPr>
        <p:spPr bwMode="auto">
          <a:xfrm>
            <a:off x="4332288" y="5241925"/>
            <a:ext cx="107950" cy="10795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9721" name="Oval 41"/>
          <p:cNvSpPr>
            <a:spLocks noChangeArrowheads="1"/>
          </p:cNvSpPr>
          <p:nvPr/>
        </p:nvSpPr>
        <p:spPr bwMode="auto">
          <a:xfrm>
            <a:off x="4681538" y="5241925"/>
            <a:ext cx="107950" cy="10795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9722" name="Oval 42"/>
          <p:cNvSpPr>
            <a:spLocks noChangeArrowheads="1"/>
          </p:cNvSpPr>
          <p:nvPr/>
        </p:nvSpPr>
        <p:spPr bwMode="auto">
          <a:xfrm>
            <a:off x="5054600" y="5237163"/>
            <a:ext cx="107950" cy="107950"/>
          </a:xfrm>
          <a:prstGeom prst="ellipse">
            <a:avLst/>
          </a:prstGeom>
          <a:solidFill>
            <a:srgbClr val="FF0000"/>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9723" name="Rectangle 43"/>
          <p:cNvSpPr>
            <a:spLocks noChangeArrowheads="1"/>
          </p:cNvSpPr>
          <p:nvPr/>
        </p:nvSpPr>
        <p:spPr bwMode="auto">
          <a:xfrm>
            <a:off x="6126163" y="6494463"/>
            <a:ext cx="29829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it-IT" sz="1600">
                <a:solidFill>
                  <a:srgbClr val="0000FF"/>
                </a:solidFill>
                <a:latin typeface="Comic Sans MS" pitchFamily="66" charset="0"/>
              </a:rPr>
              <a:t>http://opensees.berkeley.edu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9693"/>
                                        </p:tgtEl>
                                        <p:attrNameLst>
                                          <p:attrName>style.visibility</p:attrName>
                                        </p:attrNameLst>
                                      </p:cBhvr>
                                      <p:to>
                                        <p:strVal val="visible"/>
                                      </p:to>
                                    </p:set>
                                    <p:animEffect transition="in" filter="fade">
                                      <p:cBhvr>
                                        <p:cTn id="7" dur="1000"/>
                                        <p:tgtEl>
                                          <p:spTgt spid="19969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9691"/>
                                        </p:tgtEl>
                                        <p:attrNameLst>
                                          <p:attrName>style.visibility</p:attrName>
                                        </p:attrNameLst>
                                      </p:cBhvr>
                                      <p:to>
                                        <p:strVal val="visible"/>
                                      </p:to>
                                    </p:set>
                                    <p:animEffect transition="in" filter="fade">
                                      <p:cBhvr>
                                        <p:cTn id="10" dur="1000"/>
                                        <p:tgtEl>
                                          <p:spTgt spid="199691"/>
                                        </p:tgtEl>
                                      </p:cBhvr>
                                    </p:animEffect>
                                  </p:childTnLst>
                                </p:cTn>
                              </p:par>
                              <p:par>
                                <p:cTn id="11" presetID="10" presetClass="entr" presetSubtype="0" fill="hold" nodeType="withEffect">
                                  <p:stCondLst>
                                    <p:cond delay="0"/>
                                  </p:stCondLst>
                                  <p:childTnLst>
                                    <p:set>
                                      <p:cBhvr>
                                        <p:cTn id="12" dur="1" fill="hold">
                                          <p:stCondLst>
                                            <p:cond delay="0"/>
                                          </p:stCondLst>
                                        </p:cTn>
                                        <p:tgtEl>
                                          <p:spTgt spid="199690"/>
                                        </p:tgtEl>
                                        <p:attrNameLst>
                                          <p:attrName>style.visibility</p:attrName>
                                        </p:attrNameLst>
                                      </p:cBhvr>
                                      <p:to>
                                        <p:strVal val="visible"/>
                                      </p:to>
                                    </p:set>
                                    <p:animEffect transition="in" filter="fade">
                                      <p:cBhvr>
                                        <p:cTn id="13" dur="1000"/>
                                        <p:tgtEl>
                                          <p:spTgt spid="19969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9692"/>
                                        </p:tgtEl>
                                        <p:attrNameLst>
                                          <p:attrName>style.visibility</p:attrName>
                                        </p:attrNameLst>
                                      </p:cBhvr>
                                      <p:to>
                                        <p:strVal val="visible"/>
                                      </p:to>
                                    </p:set>
                                    <p:animEffect transition="in" filter="fade">
                                      <p:cBhvr>
                                        <p:cTn id="16" dur="1000"/>
                                        <p:tgtEl>
                                          <p:spTgt spid="19969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199696"/>
                                        </p:tgtEl>
                                        <p:attrNameLst>
                                          <p:attrName>style.visibility</p:attrName>
                                        </p:attrNameLst>
                                      </p:cBhvr>
                                      <p:to>
                                        <p:strVal val="visible"/>
                                      </p:to>
                                    </p:set>
                                    <p:animEffect transition="in" filter="dissolve">
                                      <p:cBhvr>
                                        <p:cTn id="21" dur="1000"/>
                                        <p:tgtEl>
                                          <p:spTgt spid="199696"/>
                                        </p:tgtEl>
                                      </p:cBhvr>
                                    </p:animEffect>
                                  </p:childTnLst>
                                </p:cTn>
                              </p:par>
                            </p:childTnLst>
                          </p:cTn>
                        </p:par>
                        <p:par>
                          <p:cTn id="22" fill="hold" nodeType="afterGroup">
                            <p:stCondLst>
                              <p:cond delay="1000"/>
                            </p:stCondLst>
                            <p:childTnLst>
                              <p:par>
                                <p:cTn id="23" presetID="9" presetClass="entr" presetSubtype="0" fill="hold" nodeType="afterEffect">
                                  <p:stCondLst>
                                    <p:cond delay="0"/>
                                  </p:stCondLst>
                                  <p:childTnLst>
                                    <p:set>
                                      <p:cBhvr>
                                        <p:cTn id="24" dur="1" fill="hold">
                                          <p:stCondLst>
                                            <p:cond delay="0"/>
                                          </p:stCondLst>
                                        </p:cTn>
                                        <p:tgtEl>
                                          <p:spTgt spid="199694"/>
                                        </p:tgtEl>
                                        <p:attrNameLst>
                                          <p:attrName>style.visibility</p:attrName>
                                        </p:attrNameLst>
                                      </p:cBhvr>
                                      <p:to>
                                        <p:strVal val="visible"/>
                                      </p:to>
                                    </p:set>
                                    <p:animEffect transition="in" filter="dissolve">
                                      <p:cBhvr>
                                        <p:cTn id="25" dur="1000"/>
                                        <p:tgtEl>
                                          <p:spTgt spid="19969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9697"/>
                                        </p:tgtEl>
                                        <p:attrNameLst>
                                          <p:attrName>style.visibility</p:attrName>
                                        </p:attrNameLst>
                                      </p:cBhvr>
                                      <p:to>
                                        <p:strVal val="visible"/>
                                      </p:to>
                                    </p:set>
                                    <p:animEffect transition="in" filter="fade">
                                      <p:cBhvr>
                                        <p:cTn id="30" dur="1000"/>
                                        <p:tgtEl>
                                          <p:spTgt spid="199697"/>
                                        </p:tgtEl>
                                      </p:cBhvr>
                                    </p:animEffect>
                                  </p:childTnLst>
                                </p:cTn>
                              </p:par>
                            </p:childTnLst>
                          </p:cTn>
                        </p:par>
                        <p:par>
                          <p:cTn id="31" fill="hold" nodeType="afterGroup">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9705"/>
                                        </p:tgtEl>
                                        <p:attrNameLst>
                                          <p:attrName>style.visibility</p:attrName>
                                        </p:attrNameLst>
                                      </p:cBhvr>
                                      <p:to>
                                        <p:strVal val="visible"/>
                                      </p:to>
                                    </p:set>
                                    <p:animEffect transition="in" filter="fade">
                                      <p:cBhvr>
                                        <p:cTn id="34" dur="1000"/>
                                        <p:tgtEl>
                                          <p:spTgt spid="199705"/>
                                        </p:tgtEl>
                                      </p:cBhvr>
                                    </p:animEffect>
                                  </p:childTnLst>
                                </p:cTn>
                              </p:par>
                            </p:childTnLst>
                          </p:cTn>
                        </p:par>
                        <p:par>
                          <p:cTn id="35" fill="hold" nodeType="afterGroup">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99698"/>
                                        </p:tgtEl>
                                        <p:attrNameLst>
                                          <p:attrName>style.visibility</p:attrName>
                                        </p:attrNameLst>
                                      </p:cBhvr>
                                      <p:to>
                                        <p:strVal val="visible"/>
                                      </p:to>
                                    </p:set>
                                    <p:animEffect transition="in" filter="fade">
                                      <p:cBhvr>
                                        <p:cTn id="38" dur="1000"/>
                                        <p:tgtEl>
                                          <p:spTgt spid="19969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99699"/>
                                        </p:tgtEl>
                                        <p:attrNameLst>
                                          <p:attrName>style.visibility</p:attrName>
                                        </p:attrNameLst>
                                      </p:cBhvr>
                                      <p:to>
                                        <p:strVal val="visible"/>
                                      </p:to>
                                    </p:set>
                                    <p:animEffect transition="in" filter="fade">
                                      <p:cBhvr>
                                        <p:cTn id="43" dur="1000"/>
                                        <p:tgtEl>
                                          <p:spTgt spid="199699"/>
                                        </p:tgtEl>
                                      </p:cBhvr>
                                    </p:animEffect>
                                  </p:childTnLst>
                                </p:cTn>
                              </p:par>
                            </p:childTnLst>
                          </p:cTn>
                        </p:par>
                        <p:par>
                          <p:cTn id="44" fill="hold" nodeType="afterGroup">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99706"/>
                                        </p:tgtEl>
                                        <p:attrNameLst>
                                          <p:attrName>style.visibility</p:attrName>
                                        </p:attrNameLst>
                                      </p:cBhvr>
                                      <p:to>
                                        <p:strVal val="visible"/>
                                      </p:to>
                                    </p:set>
                                    <p:animEffect transition="in" filter="fade">
                                      <p:cBhvr>
                                        <p:cTn id="47" dur="1000"/>
                                        <p:tgtEl>
                                          <p:spTgt spid="199706"/>
                                        </p:tgtEl>
                                      </p:cBhvr>
                                    </p:animEffect>
                                  </p:childTnLst>
                                </p:cTn>
                              </p:par>
                            </p:childTnLst>
                          </p:cTn>
                        </p:par>
                        <p:par>
                          <p:cTn id="48" fill="hold" nodeType="afterGroup">
                            <p:stCondLst>
                              <p:cond delay="2000"/>
                            </p:stCondLst>
                            <p:childTnLst>
                              <p:par>
                                <p:cTn id="49" presetID="10" presetClass="entr" presetSubtype="0" fill="hold" nodeType="afterEffect">
                                  <p:stCondLst>
                                    <p:cond delay="0"/>
                                  </p:stCondLst>
                                  <p:childTnLst>
                                    <p:set>
                                      <p:cBhvr>
                                        <p:cTn id="50" dur="1" fill="hold">
                                          <p:stCondLst>
                                            <p:cond delay="0"/>
                                          </p:stCondLst>
                                        </p:cTn>
                                        <p:tgtEl>
                                          <p:spTgt spid="199700"/>
                                        </p:tgtEl>
                                        <p:attrNameLst>
                                          <p:attrName>style.visibility</p:attrName>
                                        </p:attrNameLst>
                                      </p:cBhvr>
                                      <p:to>
                                        <p:strVal val="visible"/>
                                      </p:to>
                                    </p:set>
                                    <p:animEffect transition="in" filter="fade">
                                      <p:cBhvr>
                                        <p:cTn id="51" dur="1000"/>
                                        <p:tgtEl>
                                          <p:spTgt spid="19970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99707"/>
                                        </p:tgtEl>
                                        <p:attrNameLst>
                                          <p:attrName>style.visibility</p:attrName>
                                        </p:attrNameLst>
                                      </p:cBhvr>
                                      <p:to>
                                        <p:strVal val="visible"/>
                                      </p:to>
                                    </p:set>
                                    <p:animEffect transition="in" filter="fade">
                                      <p:cBhvr>
                                        <p:cTn id="56" dur="1000"/>
                                        <p:tgtEl>
                                          <p:spTgt spid="199707"/>
                                        </p:tgtEl>
                                      </p:cBhvr>
                                    </p:animEffect>
                                  </p:childTnLst>
                                </p:cTn>
                              </p:par>
                            </p:childTnLst>
                          </p:cTn>
                        </p:par>
                        <p:par>
                          <p:cTn id="57" fill="hold" nodeType="afterGroup">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99708"/>
                                        </p:tgtEl>
                                        <p:attrNameLst>
                                          <p:attrName>style.visibility</p:attrName>
                                        </p:attrNameLst>
                                      </p:cBhvr>
                                      <p:to>
                                        <p:strVal val="visible"/>
                                      </p:to>
                                    </p:set>
                                    <p:animEffect transition="in" filter="fade">
                                      <p:cBhvr>
                                        <p:cTn id="60" dur="1000"/>
                                        <p:tgtEl>
                                          <p:spTgt spid="199708"/>
                                        </p:tgtEl>
                                      </p:cBhvr>
                                    </p:animEffect>
                                  </p:childTnLst>
                                </p:cTn>
                              </p:par>
                            </p:childTnLst>
                          </p:cTn>
                        </p:par>
                        <p:par>
                          <p:cTn id="61" fill="hold" nodeType="afterGroup">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199709"/>
                                        </p:tgtEl>
                                        <p:attrNameLst>
                                          <p:attrName>style.visibility</p:attrName>
                                        </p:attrNameLst>
                                      </p:cBhvr>
                                      <p:to>
                                        <p:strVal val="visible"/>
                                      </p:to>
                                    </p:set>
                                    <p:animEffect transition="in" filter="fade">
                                      <p:cBhvr>
                                        <p:cTn id="64" dur="1000"/>
                                        <p:tgtEl>
                                          <p:spTgt spid="19970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99710"/>
                                        </p:tgtEl>
                                        <p:attrNameLst>
                                          <p:attrName>style.visibility</p:attrName>
                                        </p:attrNameLst>
                                      </p:cBhvr>
                                      <p:to>
                                        <p:strVal val="visible"/>
                                      </p:to>
                                    </p:set>
                                    <p:animEffect transition="in" filter="fade">
                                      <p:cBhvr>
                                        <p:cTn id="69" dur="1000"/>
                                        <p:tgtEl>
                                          <p:spTgt spid="19971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99711"/>
                                        </p:tgtEl>
                                        <p:attrNameLst>
                                          <p:attrName>style.visibility</p:attrName>
                                        </p:attrNameLst>
                                      </p:cBhvr>
                                      <p:to>
                                        <p:strVal val="visible"/>
                                      </p:to>
                                    </p:set>
                                    <p:animEffect transition="in" filter="fade">
                                      <p:cBhvr>
                                        <p:cTn id="74" dur="2000"/>
                                        <p:tgtEl>
                                          <p:spTgt spid="199711"/>
                                        </p:tgtEl>
                                      </p:cBhvr>
                                    </p:animEffect>
                                  </p:childTnLst>
                                </p:cTn>
                              </p:par>
                              <p:par>
                                <p:cTn id="75" presetID="10" presetClass="entr" presetSubtype="0" fill="hold" nodeType="withEffect">
                                  <p:stCondLst>
                                    <p:cond delay="0"/>
                                  </p:stCondLst>
                                  <p:childTnLst>
                                    <p:set>
                                      <p:cBhvr>
                                        <p:cTn id="76" dur="1" fill="hold">
                                          <p:stCondLst>
                                            <p:cond delay="0"/>
                                          </p:stCondLst>
                                        </p:cTn>
                                        <p:tgtEl>
                                          <p:spTgt spid="199712"/>
                                        </p:tgtEl>
                                        <p:attrNameLst>
                                          <p:attrName>style.visibility</p:attrName>
                                        </p:attrNameLst>
                                      </p:cBhvr>
                                      <p:to>
                                        <p:strVal val="visible"/>
                                      </p:to>
                                    </p:set>
                                    <p:animEffect transition="in" filter="fade">
                                      <p:cBhvr>
                                        <p:cTn id="77" dur="2000"/>
                                        <p:tgtEl>
                                          <p:spTgt spid="19971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99716"/>
                                        </p:tgtEl>
                                        <p:attrNameLst>
                                          <p:attrName>style.visibility</p:attrName>
                                        </p:attrNameLst>
                                      </p:cBhvr>
                                      <p:to>
                                        <p:strVal val="visible"/>
                                      </p:to>
                                    </p:set>
                                    <p:animEffect transition="in" filter="fade">
                                      <p:cBhvr>
                                        <p:cTn id="80" dur="2000"/>
                                        <p:tgtEl>
                                          <p:spTgt spid="199716"/>
                                        </p:tgtEl>
                                      </p:cBhvr>
                                    </p:animEffect>
                                  </p:childTnLst>
                                </p:cTn>
                              </p:par>
                            </p:childTnLst>
                          </p:cTn>
                        </p:par>
                        <p:par>
                          <p:cTn id="81" fill="hold" nodeType="afterGroup">
                            <p:stCondLst>
                              <p:cond delay="2000"/>
                            </p:stCondLst>
                            <p:childTnLst>
                              <p:par>
                                <p:cTn id="82" presetID="9" presetClass="entr" presetSubtype="0" fill="hold" nodeType="afterEffect">
                                  <p:stCondLst>
                                    <p:cond delay="0"/>
                                  </p:stCondLst>
                                  <p:childTnLst>
                                    <p:set>
                                      <p:cBhvr>
                                        <p:cTn id="83" dur="1" fill="hold">
                                          <p:stCondLst>
                                            <p:cond delay="0"/>
                                          </p:stCondLst>
                                        </p:cTn>
                                        <p:tgtEl>
                                          <p:spTgt spid="199695"/>
                                        </p:tgtEl>
                                        <p:attrNameLst>
                                          <p:attrName>style.visibility</p:attrName>
                                        </p:attrNameLst>
                                      </p:cBhvr>
                                      <p:to>
                                        <p:strVal val="visible"/>
                                      </p:to>
                                    </p:set>
                                    <p:animEffect transition="in" filter="dissolve">
                                      <p:cBhvr>
                                        <p:cTn id="84" dur="1000"/>
                                        <p:tgtEl>
                                          <p:spTgt spid="199695"/>
                                        </p:tgtEl>
                                      </p:cBhvr>
                                    </p:animEffect>
                                  </p:childTnLst>
                                </p:cTn>
                              </p:par>
                              <p:par>
                                <p:cTn id="85" presetID="10" presetClass="entr" presetSubtype="0" fill="hold" nodeType="withEffect">
                                  <p:stCondLst>
                                    <p:cond delay="0"/>
                                  </p:stCondLst>
                                  <p:childTnLst>
                                    <p:set>
                                      <p:cBhvr>
                                        <p:cTn id="86" dur="1" fill="hold">
                                          <p:stCondLst>
                                            <p:cond delay="0"/>
                                          </p:stCondLst>
                                        </p:cTn>
                                        <p:tgtEl>
                                          <p:spTgt spid="199695"/>
                                        </p:tgtEl>
                                        <p:attrNameLst>
                                          <p:attrName>style.visibility</p:attrName>
                                        </p:attrNameLst>
                                      </p:cBhvr>
                                      <p:to>
                                        <p:strVal val="visible"/>
                                      </p:to>
                                    </p:set>
                                    <p:animEffect transition="in" filter="fade">
                                      <p:cBhvr>
                                        <p:cTn id="87" dur="1000"/>
                                        <p:tgtEl>
                                          <p:spTgt spid="19969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99718"/>
                                        </p:tgtEl>
                                        <p:attrNameLst>
                                          <p:attrName>style.visibility</p:attrName>
                                        </p:attrNameLst>
                                      </p:cBhvr>
                                      <p:to>
                                        <p:strVal val="visible"/>
                                      </p:to>
                                    </p:set>
                                    <p:animEffect transition="in" filter="fade">
                                      <p:cBhvr>
                                        <p:cTn id="92" dur="1000"/>
                                        <p:tgtEl>
                                          <p:spTgt spid="199718"/>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99717"/>
                                        </p:tgtEl>
                                        <p:attrNameLst>
                                          <p:attrName>style.visibility</p:attrName>
                                        </p:attrNameLst>
                                      </p:cBhvr>
                                      <p:to>
                                        <p:strVal val="visible"/>
                                      </p:to>
                                    </p:set>
                                    <p:animEffect transition="in" filter="fade">
                                      <p:cBhvr>
                                        <p:cTn id="97" dur="1000"/>
                                        <p:tgtEl>
                                          <p:spTgt spid="19971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99719"/>
                                        </p:tgtEl>
                                        <p:attrNameLst>
                                          <p:attrName>style.visibility</p:attrName>
                                        </p:attrNameLst>
                                      </p:cBhvr>
                                      <p:to>
                                        <p:strVal val="visible"/>
                                      </p:to>
                                    </p:set>
                                    <p:animEffect transition="in" filter="fade">
                                      <p:cBhvr>
                                        <p:cTn id="102" dur="1000"/>
                                        <p:tgtEl>
                                          <p:spTgt spid="19971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99720"/>
                                        </p:tgtEl>
                                        <p:attrNameLst>
                                          <p:attrName>style.visibility</p:attrName>
                                        </p:attrNameLst>
                                      </p:cBhvr>
                                      <p:to>
                                        <p:strVal val="visible"/>
                                      </p:to>
                                    </p:set>
                                    <p:animEffect transition="in" filter="fade">
                                      <p:cBhvr>
                                        <p:cTn id="105" dur="1000"/>
                                        <p:tgtEl>
                                          <p:spTgt spid="19972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99721"/>
                                        </p:tgtEl>
                                        <p:attrNameLst>
                                          <p:attrName>style.visibility</p:attrName>
                                        </p:attrNameLst>
                                      </p:cBhvr>
                                      <p:to>
                                        <p:strVal val="visible"/>
                                      </p:to>
                                    </p:set>
                                    <p:animEffect transition="in" filter="fade">
                                      <p:cBhvr>
                                        <p:cTn id="108" dur="1000"/>
                                        <p:tgtEl>
                                          <p:spTgt spid="19972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9722"/>
                                        </p:tgtEl>
                                        <p:attrNameLst>
                                          <p:attrName>style.visibility</p:attrName>
                                        </p:attrNameLst>
                                      </p:cBhvr>
                                      <p:to>
                                        <p:strVal val="visible"/>
                                      </p:to>
                                    </p:set>
                                    <p:animEffect transition="in" filter="fade">
                                      <p:cBhvr>
                                        <p:cTn id="111" dur="1000"/>
                                        <p:tgtEl>
                                          <p:spTgt spid="199722"/>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8" presetClass="entr" presetSubtype="12" fill="hold" grpId="1" nodeType="clickEffect">
                                  <p:stCondLst>
                                    <p:cond delay="0"/>
                                  </p:stCondLst>
                                  <p:childTnLst>
                                    <p:set>
                                      <p:cBhvr>
                                        <p:cTn id="115" dur="1" fill="hold">
                                          <p:stCondLst>
                                            <p:cond delay="0"/>
                                          </p:stCondLst>
                                        </p:cTn>
                                        <p:tgtEl>
                                          <p:spTgt spid="199718"/>
                                        </p:tgtEl>
                                        <p:attrNameLst>
                                          <p:attrName>style.visibility</p:attrName>
                                        </p:attrNameLst>
                                      </p:cBhvr>
                                      <p:to>
                                        <p:strVal val="visible"/>
                                      </p:to>
                                    </p:set>
                                    <p:animEffect transition="in" filter="strips(downLeft)">
                                      <p:cBhvr>
                                        <p:cTn id="116" dur="1000"/>
                                        <p:tgtEl>
                                          <p:spTgt spid="199718"/>
                                        </p:tgtEl>
                                      </p:cBhvr>
                                    </p:animEffect>
                                  </p:childTnLst>
                                </p:cTn>
                              </p:par>
                            </p:childTnLst>
                          </p:cTn>
                        </p:par>
                        <p:par>
                          <p:cTn id="117" fill="hold" nodeType="afterGroup">
                            <p:stCondLst>
                              <p:cond delay="1000"/>
                            </p:stCondLst>
                            <p:childTnLst>
                              <p:par>
                                <p:cTn id="118" presetID="10" presetClass="entr" presetSubtype="0" fill="hold" grpId="0" nodeType="afterEffect">
                                  <p:stCondLst>
                                    <p:cond delay="0"/>
                                  </p:stCondLst>
                                  <p:childTnLst>
                                    <p:set>
                                      <p:cBhvr>
                                        <p:cTn id="119" dur="1" fill="hold">
                                          <p:stCondLst>
                                            <p:cond delay="0"/>
                                          </p:stCondLst>
                                        </p:cTn>
                                        <p:tgtEl>
                                          <p:spTgt spid="199723"/>
                                        </p:tgtEl>
                                        <p:attrNameLst>
                                          <p:attrName>style.visibility</p:attrName>
                                        </p:attrNameLst>
                                      </p:cBhvr>
                                      <p:to>
                                        <p:strVal val="visible"/>
                                      </p:to>
                                    </p:set>
                                    <p:animEffect transition="in" filter="fade">
                                      <p:cBhvr>
                                        <p:cTn id="120" dur="2000"/>
                                        <p:tgtEl>
                                          <p:spTgt spid="199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91" grpId="0"/>
      <p:bldP spid="199692" grpId="0"/>
      <p:bldP spid="199697" grpId="0" animBg="1"/>
      <p:bldP spid="199698" grpId="0" animBg="1"/>
      <p:bldP spid="199699" grpId="0" animBg="1"/>
      <p:bldP spid="199705" grpId="0"/>
      <p:bldP spid="199706" grpId="0"/>
      <p:bldP spid="199707" grpId="0" animBg="1"/>
      <p:bldP spid="199708" grpId="0"/>
      <p:bldP spid="199709" grpId="0" animBg="1"/>
      <p:bldP spid="199710" grpId="0"/>
      <p:bldP spid="199711" grpId="0" animBg="1"/>
      <p:bldP spid="199716" grpId="0"/>
      <p:bldP spid="199717" grpId="0" animBg="1"/>
      <p:bldP spid="199718" grpId="0" animBg="1"/>
      <p:bldP spid="199718" grpId="1" animBg="1"/>
      <p:bldP spid="199719" grpId="0" animBg="1"/>
      <p:bldP spid="199720" grpId="0" animBg="1"/>
      <p:bldP spid="199721" grpId="0" animBg="1"/>
      <p:bldP spid="199722" grpId="0" animBg="1"/>
      <p:bldP spid="1997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p:cNvSpPr>
          <p:nvPr>
            <p:ph type="ctrTitle"/>
          </p:nvPr>
        </p:nvSpPr>
        <p:spPr>
          <a:xfrm>
            <a:off x="0" y="639763"/>
            <a:ext cx="9144000" cy="434975"/>
          </a:xfrm>
        </p:spPr>
        <p:txBody>
          <a:bodyPr/>
          <a:lstStyle/>
          <a:p>
            <a:pPr>
              <a:defRPr/>
            </a:pPr>
            <a:r>
              <a:rPr lang="it-IT" sz="2800" b="1" smtClean="0">
                <a:effectLst>
                  <a:outerShdw blurRad="38100" dist="38100" dir="2700000" algn="tl">
                    <a:srgbClr val="C0C0C0"/>
                  </a:outerShdw>
                </a:effectLst>
                <a:latin typeface="Comic Sans MS" pitchFamily="66" charset="0"/>
              </a:rPr>
              <a:t>Modellazione: non-linearit</a:t>
            </a:r>
            <a:r>
              <a:rPr lang="it-IT" sz="2800" b="1" smtClean="0">
                <a:effectLst>
                  <a:outerShdw blurRad="38100" dist="38100" dir="2700000" algn="tl">
                    <a:srgbClr val="C0C0C0"/>
                  </a:outerShdw>
                </a:effectLst>
              </a:rPr>
              <a:t>à</a:t>
            </a:r>
            <a:r>
              <a:rPr lang="it-IT" sz="2800" b="1" smtClean="0">
                <a:effectLst>
                  <a:outerShdw blurRad="38100" dist="38100" dir="2700000" algn="tl">
                    <a:srgbClr val="C0C0C0"/>
                  </a:outerShdw>
                </a:effectLst>
                <a:latin typeface="Comic Sans MS" pitchFamily="66" charset="0"/>
              </a:rPr>
              <a:t> meccanica</a:t>
            </a:r>
          </a:p>
        </p:txBody>
      </p:sp>
      <p:sp>
        <p:nvSpPr>
          <p:cNvPr id="200707" name="Rectangle 3"/>
          <p:cNvSpPr>
            <a:spLocks noGrp="1"/>
          </p:cNvSpPr>
          <p:nvPr>
            <p:ph type="subTitle" idx="1"/>
          </p:nvPr>
        </p:nvSpPr>
        <p:spPr>
          <a:xfrm>
            <a:off x="468313" y="1019175"/>
            <a:ext cx="8280400" cy="538163"/>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Approcci alternativi: formulazione sezionale</a:t>
            </a:r>
          </a:p>
        </p:txBody>
      </p:sp>
      <p:graphicFrame>
        <p:nvGraphicFramePr>
          <p:cNvPr id="200710" name="Object 6"/>
          <p:cNvGraphicFramePr>
            <a:graphicFrameLocks noChangeAspect="1"/>
          </p:cNvGraphicFramePr>
          <p:nvPr/>
        </p:nvGraphicFramePr>
        <p:xfrm>
          <a:off x="323850" y="3429000"/>
          <a:ext cx="4114800" cy="865188"/>
        </p:xfrm>
        <a:graphic>
          <a:graphicData uri="http://schemas.openxmlformats.org/presentationml/2006/ole">
            <mc:AlternateContent xmlns:mc="http://schemas.openxmlformats.org/markup-compatibility/2006">
              <mc:Choice xmlns:v="urn:schemas-microsoft-com:vml" Requires="v">
                <p:oleObj spid="_x0000_s41072" name="Equation" r:id="rId3" imgW="2273300" imgH="482600" progId="Equation.DSMT4">
                  <p:embed/>
                </p:oleObj>
              </mc:Choice>
              <mc:Fallback>
                <p:oleObj name="Equation" r:id="rId3" imgW="2273300" imgH="4826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3429000"/>
                        <a:ext cx="41148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graphicFrame>
        <p:nvGraphicFramePr>
          <p:cNvPr id="200711" name="Object 7"/>
          <p:cNvGraphicFramePr>
            <a:graphicFrameLocks noChangeAspect="1"/>
          </p:cNvGraphicFramePr>
          <p:nvPr/>
        </p:nvGraphicFramePr>
        <p:xfrm>
          <a:off x="468313" y="2673350"/>
          <a:ext cx="3379787" cy="684213"/>
        </p:xfrm>
        <a:graphic>
          <a:graphicData uri="http://schemas.openxmlformats.org/presentationml/2006/ole">
            <mc:AlternateContent xmlns:mc="http://schemas.openxmlformats.org/markup-compatibility/2006">
              <mc:Choice xmlns:v="urn:schemas-microsoft-com:vml" Requires="v">
                <p:oleObj spid="_x0000_s41073" name="Equation" r:id="rId5" imgW="1866900" imgH="381000" progId="Equation.DSMT4">
                  <p:embed/>
                </p:oleObj>
              </mc:Choice>
              <mc:Fallback>
                <p:oleObj name="Equation" r:id="rId5" imgW="1866900" imgH="3810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13" y="2673350"/>
                        <a:ext cx="3379787"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sp>
        <p:nvSpPr>
          <p:cNvPr id="200712" name="Text Box 8"/>
          <p:cNvSpPr txBox="1">
            <a:spLocks noChangeArrowheads="1"/>
          </p:cNvSpPr>
          <p:nvPr/>
        </p:nvSpPr>
        <p:spPr bwMode="auto">
          <a:xfrm>
            <a:off x="395288" y="5013325"/>
            <a:ext cx="2673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effectLst>
                  <a:outerShdw blurRad="38100" dist="38100" dir="2700000" algn="tl">
                    <a:srgbClr val="C0C0C0"/>
                  </a:outerShdw>
                </a:effectLst>
                <a:latin typeface="Comic Sans MS" pitchFamily="66" charset="0"/>
              </a:rPr>
              <a:t>Discretizzazione numerica</a:t>
            </a:r>
          </a:p>
        </p:txBody>
      </p:sp>
      <p:pic>
        <p:nvPicPr>
          <p:cNvPr id="40967" name="Picture 9" descr="Figura 4"/>
          <p:cNvPicPr>
            <a:picLocks noChangeAspect="1" noChangeArrowheads="1"/>
          </p:cNvPicPr>
          <p:nvPr/>
        </p:nvPicPr>
        <p:blipFill>
          <a:blip r:embed="rId7" cstate="print">
            <a:lum bright="-48000" contrast="78000"/>
            <a:extLst>
              <a:ext uri="{28A0092B-C50C-407E-A947-70E740481C1C}">
                <a14:useLocalDpi xmlns:a14="http://schemas.microsoft.com/office/drawing/2010/main" val="0"/>
              </a:ext>
            </a:extLst>
          </a:blip>
          <a:srcRect/>
          <a:stretch>
            <a:fillRect/>
          </a:stretch>
        </p:blipFill>
        <p:spPr bwMode="auto">
          <a:xfrm>
            <a:off x="5334000" y="1484313"/>
            <a:ext cx="38100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Line 10"/>
          <p:cNvSpPr>
            <a:spLocks noChangeShapeType="1"/>
          </p:cNvSpPr>
          <p:nvPr/>
        </p:nvSpPr>
        <p:spPr bwMode="auto">
          <a:xfrm>
            <a:off x="4316413" y="2058988"/>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69" name="Rectangle 11"/>
          <p:cNvSpPr>
            <a:spLocks noChangeArrowheads="1"/>
          </p:cNvSpPr>
          <p:nvPr/>
        </p:nvSpPr>
        <p:spPr bwMode="auto">
          <a:xfrm>
            <a:off x="331788" y="1635125"/>
            <a:ext cx="30210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200000"/>
              </a:lnSpc>
              <a:spcBef>
                <a:spcPct val="20000"/>
              </a:spcBef>
            </a:pPr>
            <a:r>
              <a:rPr lang="it-IT" b="1">
                <a:latin typeface="Comic Sans MS" pitchFamily="66" charset="0"/>
              </a:rPr>
              <a:t>Sectional Models</a:t>
            </a:r>
            <a:r>
              <a:rPr lang="it-IT">
                <a:latin typeface="Comic Sans MS" pitchFamily="66" charset="0"/>
              </a:rPr>
              <a:t> (</a:t>
            </a:r>
            <a:r>
              <a:rPr lang="it-IT">
                <a:solidFill>
                  <a:srgbClr val="0000FF"/>
                </a:solidFill>
                <a:latin typeface="Comic Sans MS" pitchFamily="66" charset="0"/>
              </a:rPr>
              <a:t>IDARC</a:t>
            </a:r>
            <a:r>
              <a:rPr lang="it-IT">
                <a:latin typeface="Comic Sans MS" pitchFamily="66" charset="0"/>
              </a:rPr>
              <a:t>)</a:t>
            </a:r>
          </a:p>
        </p:txBody>
      </p:sp>
      <p:sp>
        <p:nvSpPr>
          <p:cNvPr id="40970" name="Line 12"/>
          <p:cNvSpPr>
            <a:spLocks noChangeShapeType="1"/>
          </p:cNvSpPr>
          <p:nvPr/>
        </p:nvSpPr>
        <p:spPr bwMode="auto">
          <a:xfrm rot="10800000">
            <a:off x="5940425" y="2757488"/>
            <a:ext cx="0" cy="244792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71" name="Line 13"/>
          <p:cNvSpPr>
            <a:spLocks noChangeShapeType="1"/>
          </p:cNvSpPr>
          <p:nvPr/>
        </p:nvSpPr>
        <p:spPr bwMode="auto">
          <a:xfrm>
            <a:off x="5795963" y="5060950"/>
            <a:ext cx="3097212"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40972" name="Group 14"/>
          <p:cNvGrpSpPr>
            <a:grpSpLocks/>
          </p:cNvGrpSpPr>
          <p:nvPr/>
        </p:nvGrpSpPr>
        <p:grpSpPr bwMode="auto">
          <a:xfrm>
            <a:off x="5940425" y="3117850"/>
            <a:ext cx="2519363" cy="1943100"/>
            <a:chOff x="3742" y="2251"/>
            <a:chExt cx="1587" cy="1224"/>
          </a:xfrm>
        </p:grpSpPr>
        <p:sp>
          <p:nvSpPr>
            <p:cNvPr id="41000" name="Line 15"/>
            <p:cNvSpPr>
              <a:spLocks noChangeShapeType="1"/>
            </p:cNvSpPr>
            <p:nvPr/>
          </p:nvSpPr>
          <p:spPr bwMode="auto">
            <a:xfrm flipV="1">
              <a:off x="3742" y="3113"/>
              <a:ext cx="91" cy="36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1001" name="Line 16"/>
            <p:cNvSpPr>
              <a:spLocks noChangeShapeType="1"/>
            </p:cNvSpPr>
            <p:nvPr/>
          </p:nvSpPr>
          <p:spPr bwMode="auto">
            <a:xfrm flipV="1">
              <a:off x="3833" y="2478"/>
              <a:ext cx="362" cy="63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1002" name="Line 17"/>
            <p:cNvSpPr>
              <a:spLocks noChangeShapeType="1"/>
            </p:cNvSpPr>
            <p:nvPr/>
          </p:nvSpPr>
          <p:spPr bwMode="auto">
            <a:xfrm flipV="1">
              <a:off x="4195" y="2251"/>
              <a:ext cx="1134" cy="22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00722" name="Text Box 18"/>
          <p:cNvSpPr txBox="1">
            <a:spLocks noChangeArrowheads="1"/>
          </p:cNvSpPr>
          <p:nvPr/>
        </p:nvSpPr>
        <p:spPr bwMode="auto">
          <a:xfrm>
            <a:off x="5487988" y="2565400"/>
            <a:ext cx="3857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M</a:t>
            </a:r>
          </a:p>
        </p:txBody>
      </p:sp>
      <p:sp>
        <p:nvSpPr>
          <p:cNvPr id="200723" name="Text Box 19"/>
          <p:cNvSpPr txBox="1">
            <a:spLocks noChangeArrowheads="1"/>
          </p:cNvSpPr>
          <p:nvPr/>
        </p:nvSpPr>
        <p:spPr bwMode="auto">
          <a:xfrm>
            <a:off x="8459788" y="5126038"/>
            <a:ext cx="3222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Symbol" pitchFamily="18" charset="2"/>
              </a:rPr>
              <a:t>j</a:t>
            </a:r>
          </a:p>
        </p:txBody>
      </p:sp>
      <p:sp>
        <p:nvSpPr>
          <p:cNvPr id="40975" name="Line 20"/>
          <p:cNvSpPr>
            <a:spLocks noChangeShapeType="1"/>
          </p:cNvSpPr>
          <p:nvPr/>
        </p:nvSpPr>
        <p:spPr bwMode="auto">
          <a:xfrm flipH="1">
            <a:off x="5940425" y="4486275"/>
            <a:ext cx="144463"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76" name="Line 21"/>
          <p:cNvSpPr>
            <a:spLocks noChangeShapeType="1"/>
          </p:cNvSpPr>
          <p:nvPr/>
        </p:nvSpPr>
        <p:spPr bwMode="auto">
          <a:xfrm flipH="1">
            <a:off x="5940425" y="3478213"/>
            <a:ext cx="719138"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77" name="Line 22"/>
          <p:cNvSpPr>
            <a:spLocks noChangeShapeType="1"/>
          </p:cNvSpPr>
          <p:nvPr/>
        </p:nvSpPr>
        <p:spPr bwMode="auto">
          <a:xfrm flipH="1">
            <a:off x="5940425" y="3117850"/>
            <a:ext cx="2519363"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78" name="Line 23"/>
          <p:cNvSpPr>
            <a:spLocks noChangeShapeType="1"/>
          </p:cNvSpPr>
          <p:nvPr/>
        </p:nvSpPr>
        <p:spPr bwMode="auto">
          <a:xfrm>
            <a:off x="6084888" y="4486275"/>
            <a:ext cx="0" cy="574675"/>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79" name="Line 24"/>
          <p:cNvSpPr>
            <a:spLocks noChangeShapeType="1"/>
          </p:cNvSpPr>
          <p:nvPr/>
        </p:nvSpPr>
        <p:spPr bwMode="auto">
          <a:xfrm>
            <a:off x="6659563" y="3478213"/>
            <a:ext cx="0" cy="1582737"/>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80" name="Line 25"/>
          <p:cNvSpPr>
            <a:spLocks noChangeShapeType="1"/>
          </p:cNvSpPr>
          <p:nvPr/>
        </p:nvSpPr>
        <p:spPr bwMode="auto">
          <a:xfrm>
            <a:off x="8459788" y="3117850"/>
            <a:ext cx="0" cy="194310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0730" name="Text Box 26"/>
          <p:cNvSpPr txBox="1">
            <a:spLocks noChangeArrowheads="1"/>
          </p:cNvSpPr>
          <p:nvPr/>
        </p:nvSpPr>
        <p:spPr bwMode="auto">
          <a:xfrm>
            <a:off x="5364163" y="4335463"/>
            <a:ext cx="5365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M</a:t>
            </a:r>
            <a:r>
              <a:rPr lang="it-IT" baseline="-25000">
                <a:effectLst>
                  <a:outerShdw blurRad="38100" dist="38100" dir="2700000" algn="tl">
                    <a:srgbClr val="C0C0C0"/>
                  </a:outerShdw>
                </a:effectLst>
                <a:latin typeface="Comic Sans MS" pitchFamily="66" charset="0"/>
              </a:rPr>
              <a:t>cr</a:t>
            </a:r>
          </a:p>
        </p:txBody>
      </p:sp>
      <p:sp>
        <p:nvSpPr>
          <p:cNvPr id="200731" name="Text Box 27"/>
          <p:cNvSpPr txBox="1">
            <a:spLocks noChangeArrowheads="1"/>
          </p:cNvSpPr>
          <p:nvPr/>
        </p:nvSpPr>
        <p:spPr bwMode="auto">
          <a:xfrm>
            <a:off x="5364163" y="3333750"/>
            <a:ext cx="4651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M</a:t>
            </a:r>
            <a:r>
              <a:rPr lang="it-IT" baseline="-25000">
                <a:effectLst>
                  <a:outerShdw blurRad="38100" dist="38100" dir="2700000" algn="tl">
                    <a:srgbClr val="C0C0C0"/>
                  </a:outerShdw>
                </a:effectLst>
                <a:latin typeface="Comic Sans MS" pitchFamily="66" charset="0"/>
              </a:rPr>
              <a:t>y</a:t>
            </a:r>
          </a:p>
        </p:txBody>
      </p:sp>
      <p:sp>
        <p:nvSpPr>
          <p:cNvPr id="200732" name="Text Box 28"/>
          <p:cNvSpPr txBox="1">
            <a:spLocks noChangeArrowheads="1"/>
          </p:cNvSpPr>
          <p:nvPr/>
        </p:nvSpPr>
        <p:spPr bwMode="auto">
          <a:xfrm>
            <a:off x="5364163" y="2876550"/>
            <a:ext cx="4651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M</a:t>
            </a:r>
            <a:r>
              <a:rPr lang="it-IT" baseline="-25000">
                <a:effectLst>
                  <a:outerShdw blurRad="38100" dist="38100" dir="2700000" algn="tl">
                    <a:srgbClr val="C0C0C0"/>
                  </a:outerShdw>
                </a:effectLst>
                <a:latin typeface="Comic Sans MS" pitchFamily="66" charset="0"/>
              </a:rPr>
              <a:t>u</a:t>
            </a:r>
          </a:p>
        </p:txBody>
      </p:sp>
      <p:sp>
        <p:nvSpPr>
          <p:cNvPr id="40984" name="Rectangle 29"/>
          <p:cNvSpPr>
            <a:spLocks noChangeArrowheads="1"/>
          </p:cNvSpPr>
          <p:nvPr/>
        </p:nvSpPr>
        <p:spPr bwMode="auto">
          <a:xfrm>
            <a:off x="7956550" y="1341438"/>
            <a:ext cx="1187450" cy="10795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0985" name="Oval 30"/>
          <p:cNvSpPr>
            <a:spLocks noChangeArrowheads="1"/>
          </p:cNvSpPr>
          <p:nvPr/>
        </p:nvSpPr>
        <p:spPr bwMode="auto">
          <a:xfrm>
            <a:off x="8820150" y="1557338"/>
            <a:ext cx="215900" cy="2159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pSp>
        <p:nvGrpSpPr>
          <p:cNvPr id="200735" name="Group 31"/>
          <p:cNvGrpSpPr>
            <a:grpSpLocks/>
          </p:cNvGrpSpPr>
          <p:nvPr/>
        </p:nvGrpSpPr>
        <p:grpSpPr bwMode="auto">
          <a:xfrm>
            <a:off x="3492500" y="4005263"/>
            <a:ext cx="3959225" cy="1368425"/>
            <a:chOff x="2200" y="2523"/>
            <a:chExt cx="2494" cy="862"/>
          </a:xfrm>
        </p:grpSpPr>
        <p:sp>
          <p:nvSpPr>
            <p:cNvPr id="40996" name="Line 32"/>
            <p:cNvSpPr>
              <a:spLocks noChangeShapeType="1"/>
            </p:cNvSpPr>
            <p:nvPr/>
          </p:nvSpPr>
          <p:spPr bwMode="auto">
            <a:xfrm>
              <a:off x="2200" y="2523"/>
              <a:ext cx="181"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97" name="Line 33"/>
            <p:cNvSpPr>
              <a:spLocks noChangeShapeType="1"/>
            </p:cNvSpPr>
            <p:nvPr/>
          </p:nvSpPr>
          <p:spPr bwMode="auto">
            <a:xfrm>
              <a:off x="2290" y="2523"/>
              <a:ext cx="0" cy="862"/>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98" name="Line 34"/>
            <p:cNvSpPr>
              <a:spLocks noChangeShapeType="1"/>
            </p:cNvSpPr>
            <p:nvPr/>
          </p:nvSpPr>
          <p:spPr bwMode="auto">
            <a:xfrm>
              <a:off x="2290" y="3385"/>
              <a:ext cx="2404"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99" name="Line 35"/>
            <p:cNvSpPr>
              <a:spLocks noChangeShapeType="1"/>
            </p:cNvSpPr>
            <p:nvPr/>
          </p:nvSpPr>
          <p:spPr bwMode="auto">
            <a:xfrm flipV="1">
              <a:off x="4694" y="3203"/>
              <a:ext cx="0" cy="182"/>
            </a:xfrm>
            <a:prstGeom prst="line">
              <a:avLst/>
            </a:prstGeom>
            <a:noFill/>
            <a:ln w="127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00740" name="Line 36"/>
          <p:cNvSpPr>
            <a:spLocks noChangeShapeType="1"/>
          </p:cNvSpPr>
          <p:nvPr/>
        </p:nvSpPr>
        <p:spPr bwMode="auto">
          <a:xfrm>
            <a:off x="7439025" y="3319463"/>
            <a:ext cx="0" cy="172720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0741" name="Line 37"/>
          <p:cNvSpPr>
            <a:spLocks noChangeShapeType="1"/>
          </p:cNvSpPr>
          <p:nvPr/>
        </p:nvSpPr>
        <p:spPr bwMode="auto">
          <a:xfrm flipH="1">
            <a:off x="5932488" y="3332163"/>
            <a:ext cx="1511300"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nvGrpSpPr>
          <p:cNvPr id="200742" name="Group 38"/>
          <p:cNvGrpSpPr>
            <a:grpSpLocks/>
          </p:cNvGrpSpPr>
          <p:nvPr/>
        </p:nvGrpSpPr>
        <p:grpSpPr bwMode="auto">
          <a:xfrm>
            <a:off x="3348038" y="3322638"/>
            <a:ext cx="2592387" cy="368300"/>
            <a:chOff x="2109" y="2093"/>
            <a:chExt cx="1633" cy="232"/>
          </a:xfrm>
        </p:grpSpPr>
        <p:sp>
          <p:nvSpPr>
            <p:cNvPr id="40994" name="Line 39"/>
            <p:cNvSpPr>
              <a:spLocks noChangeShapeType="1"/>
            </p:cNvSpPr>
            <p:nvPr/>
          </p:nvSpPr>
          <p:spPr bwMode="auto">
            <a:xfrm flipH="1">
              <a:off x="2109" y="2093"/>
              <a:ext cx="1633"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0995" name="Line 40"/>
            <p:cNvSpPr>
              <a:spLocks noChangeShapeType="1"/>
            </p:cNvSpPr>
            <p:nvPr/>
          </p:nvSpPr>
          <p:spPr bwMode="auto">
            <a:xfrm>
              <a:off x="2109" y="2099"/>
              <a:ext cx="0" cy="22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aphicFrame>
        <p:nvGraphicFramePr>
          <p:cNvPr id="200745" name="Object 41"/>
          <p:cNvGraphicFramePr>
            <a:graphicFrameLocks noChangeAspect="1"/>
          </p:cNvGraphicFramePr>
          <p:nvPr/>
        </p:nvGraphicFramePr>
        <p:xfrm>
          <a:off x="622300" y="5357813"/>
          <a:ext cx="2044700" cy="771525"/>
        </p:xfrm>
        <a:graphic>
          <a:graphicData uri="http://schemas.openxmlformats.org/presentationml/2006/ole">
            <mc:AlternateContent xmlns:mc="http://schemas.openxmlformats.org/markup-compatibility/2006">
              <mc:Choice xmlns:v="urn:schemas-microsoft-com:vml" Requires="v">
                <p:oleObj spid="_x0000_s41074" name="Equation" r:id="rId8" imgW="1129810" imgH="431613" progId="Equation.DSMT4">
                  <p:embed/>
                </p:oleObj>
              </mc:Choice>
              <mc:Fallback>
                <p:oleObj name="Equation" r:id="rId8" imgW="1129810" imgH="431613" progId="Equation.DSMT4">
                  <p:embed/>
                  <p:pic>
                    <p:nvPicPr>
                      <p:cNvPr id="0" name="Object 4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2300" y="5357813"/>
                        <a:ext cx="20447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0000"/>
                            </a:solidFill>
                            <a:miter lim="800000"/>
                            <a:headEnd/>
                            <a:tailEnd/>
                          </a14:hiddenLine>
                        </a:ext>
                      </a:extLst>
                    </p:spPr>
                  </p:pic>
                </p:oleObj>
              </mc:Fallback>
            </mc:AlternateContent>
          </a:graphicData>
        </a:graphic>
      </p:graphicFrame>
      <p:sp>
        <p:nvSpPr>
          <p:cNvPr id="200746" name="Text Box 42"/>
          <p:cNvSpPr txBox="1">
            <a:spLocks noChangeArrowheads="1"/>
          </p:cNvSpPr>
          <p:nvPr/>
        </p:nvSpPr>
        <p:spPr bwMode="auto">
          <a:xfrm>
            <a:off x="3779838" y="5661025"/>
            <a:ext cx="525621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sz="1600">
                <a:solidFill>
                  <a:srgbClr val="FF0000"/>
                </a:solidFill>
                <a:effectLst>
                  <a:outerShdw blurRad="38100" dist="38100" dir="2700000" algn="tl">
                    <a:srgbClr val="C0C0C0"/>
                  </a:outerShdw>
                </a:effectLst>
                <a:latin typeface="Comic Sans MS" pitchFamily="66" charset="0"/>
              </a:rPr>
              <a:t>Criticità:</a:t>
            </a:r>
          </a:p>
          <a:p>
            <a:pPr>
              <a:defRPr/>
            </a:pPr>
            <a:r>
              <a:rPr lang="it-IT" sz="1600">
                <a:solidFill>
                  <a:srgbClr val="FF0000"/>
                </a:solidFill>
                <a:effectLst>
                  <a:outerShdw blurRad="38100" dist="38100" dir="2700000" algn="tl">
                    <a:srgbClr val="C0C0C0"/>
                  </a:outerShdw>
                </a:effectLst>
                <a:latin typeface="Comic Sans MS" pitchFamily="66" charset="0"/>
              </a:rPr>
              <a:t>- dipendenza dei legami M-</a:t>
            </a:r>
            <a:r>
              <a:rPr lang="it-IT" sz="1600">
                <a:solidFill>
                  <a:srgbClr val="FF0000"/>
                </a:solidFill>
                <a:effectLst>
                  <a:outerShdw blurRad="38100" dist="38100" dir="2700000" algn="tl">
                    <a:srgbClr val="C0C0C0"/>
                  </a:outerShdw>
                </a:effectLst>
                <a:latin typeface="Symbol" pitchFamily="18" charset="2"/>
              </a:rPr>
              <a:t>c</a:t>
            </a:r>
            <a:r>
              <a:rPr lang="it-IT" sz="1600">
                <a:solidFill>
                  <a:srgbClr val="FF0000"/>
                </a:solidFill>
                <a:effectLst>
                  <a:outerShdw blurRad="38100" dist="38100" dir="2700000" algn="tl">
                    <a:srgbClr val="C0C0C0"/>
                  </a:outerShdw>
                </a:effectLst>
                <a:latin typeface="Comic Sans MS" pitchFamily="66" charset="0"/>
              </a:rPr>
              <a:t> dallo sforzo normale.</a:t>
            </a:r>
          </a:p>
        </p:txBody>
      </p:sp>
      <p:sp>
        <p:nvSpPr>
          <p:cNvPr id="200747" name="Oval 43"/>
          <p:cNvSpPr>
            <a:spLocks noChangeArrowheads="1"/>
          </p:cNvSpPr>
          <p:nvPr/>
        </p:nvSpPr>
        <p:spPr bwMode="auto">
          <a:xfrm>
            <a:off x="5892800" y="3284538"/>
            <a:ext cx="73025" cy="71437"/>
          </a:xfrm>
          <a:prstGeom prst="ellipse">
            <a:avLst/>
          </a:prstGeom>
          <a:solidFill>
            <a:srgbClr val="0000FF"/>
          </a:solidFill>
          <a:ln w="19050">
            <a:solidFill>
              <a:srgbClr val="3366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0748" name="Rectangle 44"/>
          <p:cNvSpPr>
            <a:spLocks noChangeArrowheads="1"/>
          </p:cNvSpPr>
          <p:nvPr/>
        </p:nvSpPr>
        <p:spPr bwMode="auto">
          <a:xfrm>
            <a:off x="1763713" y="5516563"/>
            <a:ext cx="720725" cy="433387"/>
          </a:xfrm>
          <a:prstGeom prst="rect">
            <a:avLst/>
          </a:prstGeom>
          <a:noFill/>
          <a:ln w="254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0711"/>
                                        </p:tgtEl>
                                        <p:attrNameLst>
                                          <p:attrName>style.visibility</p:attrName>
                                        </p:attrNameLst>
                                      </p:cBhvr>
                                      <p:to>
                                        <p:strVal val="visible"/>
                                      </p:to>
                                    </p:set>
                                    <p:animEffect transition="in" filter="fade">
                                      <p:cBhvr>
                                        <p:cTn id="7" dur="1000"/>
                                        <p:tgtEl>
                                          <p:spTgt spid="2007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0710"/>
                                        </p:tgtEl>
                                        <p:attrNameLst>
                                          <p:attrName>style.visibility</p:attrName>
                                        </p:attrNameLst>
                                      </p:cBhvr>
                                      <p:to>
                                        <p:strVal val="visible"/>
                                      </p:to>
                                    </p:set>
                                    <p:animEffect transition="in" filter="fade">
                                      <p:cBhvr>
                                        <p:cTn id="12" dur="1000"/>
                                        <p:tgtEl>
                                          <p:spTgt spid="200710"/>
                                        </p:tgtEl>
                                      </p:cBhvr>
                                    </p:animEffect>
                                  </p:childTnLst>
                                </p:cTn>
                              </p:par>
                            </p:childTnLst>
                          </p:cTn>
                        </p:par>
                        <p:par>
                          <p:cTn id="13" fill="hold" nodeType="afterGroup">
                            <p:stCondLst>
                              <p:cond delay="1000"/>
                            </p:stCondLst>
                            <p:childTnLst>
                              <p:par>
                                <p:cTn id="14" presetID="17" presetClass="entr" presetSubtype="8" fill="hold" nodeType="afterEffect">
                                  <p:stCondLst>
                                    <p:cond delay="0"/>
                                  </p:stCondLst>
                                  <p:childTnLst>
                                    <p:set>
                                      <p:cBhvr>
                                        <p:cTn id="15" dur="1" fill="hold">
                                          <p:stCondLst>
                                            <p:cond delay="0"/>
                                          </p:stCondLst>
                                        </p:cTn>
                                        <p:tgtEl>
                                          <p:spTgt spid="200735"/>
                                        </p:tgtEl>
                                        <p:attrNameLst>
                                          <p:attrName>style.visibility</p:attrName>
                                        </p:attrNameLst>
                                      </p:cBhvr>
                                      <p:to>
                                        <p:strVal val="visible"/>
                                      </p:to>
                                    </p:set>
                                    <p:anim calcmode="lin" valueType="num">
                                      <p:cBhvr>
                                        <p:cTn id="16" dur="500" fill="hold"/>
                                        <p:tgtEl>
                                          <p:spTgt spid="200735"/>
                                        </p:tgtEl>
                                        <p:attrNameLst>
                                          <p:attrName>ppt_x</p:attrName>
                                        </p:attrNameLst>
                                      </p:cBhvr>
                                      <p:tavLst>
                                        <p:tav tm="0">
                                          <p:val>
                                            <p:strVal val="#ppt_x-#ppt_w/2"/>
                                          </p:val>
                                        </p:tav>
                                        <p:tav tm="100000">
                                          <p:val>
                                            <p:strVal val="#ppt_x"/>
                                          </p:val>
                                        </p:tav>
                                      </p:tavLst>
                                    </p:anim>
                                    <p:anim calcmode="lin" valueType="num">
                                      <p:cBhvr>
                                        <p:cTn id="17" dur="500" fill="hold"/>
                                        <p:tgtEl>
                                          <p:spTgt spid="200735"/>
                                        </p:tgtEl>
                                        <p:attrNameLst>
                                          <p:attrName>ppt_y</p:attrName>
                                        </p:attrNameLst>
                                      </p:cBhvr>
                                      <p:tavLst>
                                        <p:tav tm="0">
                                          <p:val>
                                            <p:strVal val="#ppt_y"/>
                                          </p:val>
                                        </p:tav>
                                        <p:tav tm="100000">
                                          <p:val>
                                            <p:strVal val="#ppt_y"/>
                                          </p:val>
                                        </p:tav>
                                      </p:tavLst>
                                    </p:anim>
                                    <p:anim calcmode="lin" valueType="num">
                                      <p:cBhvr>
                                        <p:cTn id="18" dur="500" fill="hold"/>
                                        <p:tgtEl>
                                          <p:spTgt spid="200735"/>
                                        </p:tgtEl>
                                        <p:attrNameLst>
                                          <p:attrName>ppt_w</p:attrName>
                                        </p:attrNameLst>
                                      </p:cBhvr>
                                      <p:tavLst>
                                        <p:tav tm="0">
                                          <p:val>
                                            <p:fltVal val="0"/>
                                          </p:val>
                                        </p:tav>
                                        <p:tav tm="100000">
                                          <p:val>
                                            <p:strVal val="#ppt_w"/>
                                          </p:val>
                                        </p:tav>
                                      </p:tavLst>
                                    </p:anim>
                                    <p:anim calcmode="lin" valueType="num">
                                      <p:cBhvr>
                                        <p:cTn id="19" dur="500" fill="hold"/>
                                        <p:tgtEl>
                                          <p:spTgt spid="200735"/>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17" presetClass="entr" presetSubtype="4" fill="hold" grpId="0" nodeType="afterEffect">
                                  <p:stCondLst>
                                    <p:cond delay="0"/>
                                  </p:stCondLst>
                                  <p:childTnLst>
                                    <p:set>
                                      <p:cBhvr>
                                        <p:cTn id="22" dur="1" fill="hold">
                                          <p:stCondLst>
                                            <p:cond delay="0"/>
                                          </p:stCondLst>
                                        </p:cTn>
                                        <p:tgtEl>
                                          <p:spTgt spid="200740"/>
                                        </p:tgtEl>
                                        <p:attrNameLst>
                                          <p:attrName>style.visibility</p:attrName>
                                        </p:attrNameLst>
                                      </p:cBhvr>
                                      <p:to>
                                        <p:strVal val="visible"/>
                                      </p:to>
                                    </p:set>
                                    <p:anim calcmode="lin" valueType="num">
                                      <p:cBhvr>
                                        <p:cTn id="23" dur="500" fill="hold"/>
                                        <p:tgtEl>
                                          <p:spTgt spid="200740"/>
                                        </p:tgtEl>
                                        <p:attrNameLst>
                                          <p:attrName>ppt_x</p:attrName>
                                        </p:attrNameLst>
                                      </p:cBhvr>
                                      <p:tavLst>
                                        <p:tav tm="0">
                                          <p:val>
                                            <p:strVal val="#ppt_x"/>
                                          </p:val>
                                        </p:tav>
                                        <p:tav tm="100000">
                                          <p:val>
                                            <p:strVal val="#ppt_x"/>
                                          </p:val>
                                        </p:tav>
                                      </p:tavLst>
                                    </p:anim>
                                    <p:anim calcmode="lin" valueType="num">
                                      <p:cBhvr>
                                        <p:cTn id="24" dur="500" fill="hold"/>
                                        <p:tgtEl>
                                          <p:spTgt spid="200740"/>
                                        </p:tgtEl>
                                        <p:attrNameLst>
                                          <p:attrName>ppt_y</p:attrName>
                                        </p:attrNameLst>
                                      </p:cBhvr>
                                      <p:tavLst>
                                        <p:tav tm="0">
                                          <p:val>
                                            <p:strVal val="#ppt_y+#ppt_h/2"/>
                                          </p:val>
                                        </p:tav>
                                        <p:tav tm="100000">
                                          <p:val>
                                            <p:strVal val="#ppt_y"/>
                                          </p:val>
                                        </p:tav>
                                      </p:tavLst>
                                    </p:anim>
                                    <p:anim calcmode="lin" valueType="num">
                                      <p:cBhvr>
                                        <p:cTn id="25" dur="500" fill="hold"/>
                                        <p:tgtEl>
                                          <p:spTgt spid="200740"/>
                                        </p:tgtEl>
                                        <p:attrNameLst>
                                          <p:attrName>ppt_w</p:attrName>
                                        </p:attrNameLst>
                                      </p:cBhvr>
                                      <p:tavLst>
                                        <p:tav tm="0">
                                          <p:val>
                                            <p:strVal val="#ppt_w"/>
                                          </p:val>
                                        </p:tav>
                                        <p:tav tm="100000">
                                          <p:val>
                                            <p:strVal val="#ppt_w"/>
                                          </p:val>
                                        </p:tav>
                                      </p:tavLst>
                                    </p:anim>
                                    <p:anim calcmode="lin" valueType="num">
                                      <p:cBhvr>
                                        <p:cTn id="26" dur="500" fill="hold"/>
                                        <p:tgtEl>
                                          <p:spTgt spid="200740"/>
                                        </p:tgtEl>
                                        <p:attrNameLst>
                                          <p:attrName>ppt_h</p:attrName>
                                        </p:attrNameLst>
                                      </p:cBhvr>
                                      <p:tavLst>
                                        <p:tav tm="0">
                                          <p:val>
                                            <p:fltVal val="0"/>
                                          </p:val>
                                        </p:tav>
                                        <p:tav tm="100000">
                                          <p:val>
                                            <p:strVal val="#ppt_h"/>
                                          </p:val>
                                        </p:tav>
                                      </p:tavLst>
                                    </p:anim>
                                  </p:childTnLst>
                                </p:cTn>
                              </p:par>
                            </p:childTnLst>
                          </p:cTn>
                        </p:par>
                        <p:par>
                          <p:cTn id="27" fill="hold" nodeType="afterGroup">
                            <p:stCondLst>
                              <p:cond delay="2000"/>
                            </p:stCondLst>
                            <p:childTnLst>
                              <p:par>
                                <p:cTn id="28" presetID="17" presetClass="entr" presetSubtype="2" fill="hold" grpId="0" nodeType="afterEffect">
                                  <p:stCondLst>
                                    <p:cond delay="0"/>
                                  </p:stCondLst>
                                  <p:childTnLst>
                                    <p:set>
                                      <p:cBhvr>
                                        <p:cTn id="29" dur="1" fill="hold">
                                          <p:stCondLst>
                                            <p:cond delay="0"/>
                                          </p:stCondLst>
                                        </p:cTn>
                                        <p:tgtEl>
                                          <p:spTgt spid="200741"/>
                                        </p:tgtEl>
                                        <p:attrNameLst>
                                          <p:attrName>style.visibility</p:attrName>
                                        </p:attrNameLst>
                                      </p:cBhvr>
                                      <p:to>
                                        <p:strVal val="visible"/>
                                      </p:to>
                                    </p:set>
                                    <p:anim calcmode="lin" valueType="num">
                                      <p:cBhvr>
                                        <p:cTn id="30" dur="500" fill="hold"/>
                                        <p:tgtEl>
                                          <p:spTgt spid="200741"/>
                                        </p:tgtEl>
                                        <p:attrNameLst>
                                          <p:attrName>ppt_x</p:attrName>
                                        </p:attrNameLst>
                                      </p:cBhvr>
                                      <p:tavLst>
                                        <p:tav tm="0">
                                          <p:val>
                                            <p:strVal val="#ppt_x+#ppt_w/2"/>
                                          </p:val>
                                        </p:tav>
                                        <p:tav tm="100000">
                                          <p:val>
                                            <p:strVal val="#ppt_x"/>
                                          </p:val>
                                        </p:tav>
                                      </p:tavLst>
                                    </p:anim>
                                    <p:anim calcmode="lin" valueType="num">
                                      <p:cBhvr>
                                        <p:cTn id="31" dur="500" fill="hold"/>
                                        <p:tgtEl>
                                          <p:spTgt spid="200741"/>
                                        </p:tgtEl>
                                        <p:attrNameLst>
                                          <p:attrName>ppt_y</p:attrName>
                                        </p:attrNameLst>
                                      </p:cBhvr>
                                      <p:tavLst>
                                        <p:tav tm="0">
                                          <p:val>
                                            <p:strVal val="#ppt_y"/>
                                          </p:val>
                                        </p:tav>
                                        <p:tav tm="100000">
                                          <p:val>
                                            <p:strVal val="#ppt_y"/>
                                          </p:val>
                                        </p:tav>
                                      </p:tavLst>
                                    </p:anim>
                                    <p:anim calcmode="lin" valueType="num">
                                      <p:cBhvr>
                                        <p:cTn id="32" dur="500" fill="hold"/>
                                        <p:tgtEl>
                                          <p:spTgt spid="200741"/>
                                        </p:tgtEl>
                                        <p:attrNameLst>
                                          <p:attrName>ppt_w</p:attrName>
                                        </p:attrNameLst>
                                      </p:cBhvr>
                                      <p:tavLst>
                                        <p:tav tm="0">
                                          <p:val>
                                            <p:fltVal val="0"/>
                                          </p:val>
                                        </p:tav>
                                        <p:tav tm="100000">
                                          <p:val>
                                            <p:strVal val="#ppt_w"/>
                                          </p:val>
                                        </p:tav>
                                      </p:tavLst>
                                    </p:anim>
                                    <p:anim calcmode="lin" valueType="num">
                                      <p:cBhvr>
                                        <p:cTn id="33" dur="500" fill="hold"/>
                                        <p:tgtEl>
                                          <p:spTgt spid="200741"/>
                                        </p:tgtEl>
                                        <p:attrNameLst>
                                          <p:attrName>ppt_h</p:attrName>
                                        </p:attrNameLst>
                                      </p:cBhvr>
                                      <p:tavLst>
                                        <p:tav tm="0">
                                          <p:val>
                                            <p:strVal val="#ppt_h"/>
                                          </p:val>
                                        </p:tav>
                                        <p:tav tm="100000">
                                          <p:val>
                                            <p:strVal val="#ppt_h"/>
                                          </p:val>
                                        </p:tav>
                                      </p:tavLst>
                                    </p:anim>
                                  </p:childTnLst>
                                </p:cTn>
                              </p:par>
                            </p:childTnLst>
                          </p:cTn>
                        </p:par>
                        <p:par>
                          <p:cTn id="34" fill="hold" nodeType="afterGroup">
                            <p:stCondLst>
                              <p:cond delay="2500"/>
                            </p:stCondLst>
                            <p:childTnLst>
                              <p:par>
                                <p:cTn id="35" presetID="17" presetClass="entr" presetSubtype="2" fill="hold" nodeType="afterEffect">
                                  <p:stCondLst>
                                    <p:cond delay="0"/>
                                  </p:stCondLst>
                                  <p:childTnLst>
                                    <p:set>
                                      <p:cBhvr>
                                        <p:cTn id="36" dur="1" fill="hold">
                                          <p:stCondLst>
                                            <p:cond delay="0"/>
                                          </p:stCondLst>
                                        </p:cTn>
                                        <p:tgtEl>
                                          <p:spTgt spid="200742"/>
                                        </p:tgtEl>
                                        <p:attrNameLst>
                                          <p:attrName>style.visibility</p:attrName>
                                        </p:attrNameLst>
                                      </p:cBhvr>
                                      <p:to>
                                        <p:strVal val="visible"/>
                                      </p:to>
                                    </p:set>
                                    <p:anim calcmode="lin" valueType="num">
                                      <p:cBhvr>
                                        <p:cTn id="37" dur="500" fill="hold"/>
                                        <p:tgtEl>
                                          <p:spTgt spid="200742"/>
                                        </p:tgtEl>
                                        <p:attrNameLst>
                                          <p:attrName>ppt_x</p:attrName>
                                        </p:attrNameLst>
                                      </p:cBhvr>
                                      <p:tavLst>
                                        <p:tav tm="0">
                                          <p:val>
                                            <p:strVal val="#ppt_x+#ppt_w/2"/>
                                          </p:val>
                                        </p:tav>
                                        <p:tav tm="100000">
                                          <p:val>
                                            <p:strVal val="#ppt_x"/>
                                          </p:val>
                                        </p:tav>
                                      </p:tavLst>
                                    </p:anim>
                                    <p:anim calcmode="lin" valueType="num">
                                      <p:cBhvr>
                                        <p:cTn id="38" dur="500" fill="hold"/>
                                        <p:tgtEl>
                                          <p:spTgt spid="200742"/>
                                        </p:tgtEl>
                                        <p:attrNameLst>
                                          <p:attrName>ppt_y</p:attrName>
                                        </p:attrNameLst>
                                      </p:cBhvr>
                                      <p:tavLst>
                                        <p:tav tm="0">
                                          <p:val>
                                            <p:strVal val="#ppt_y"/>
                                          </p:val>
                                        </p:tav>
                                        <p:tav tm="100000">
                                          <p:val>
                                            <p:strVal val="#ppt_y"/>
                                          </p:val>
                                        </p:tav>
                                      </p:tavLst>
                                    </p:anim>
                                    <p:anim calcmode="lin" valueType="num">
                                      <p:cBhvr>
                                        <p:cTn id="39" dur="500" fill="hold"/>
                                        <p:tgtEl>
                                          <p:spTgt spid="200742"/>
                                        </p:tgtEl>
                                        <p:attrNameLst>
                                          <p:attrName>ppt_w</p:attrName>
                                        </p:attrNameLst>
                                      </p:cBhvr>
                                      <p:tavLst>
                                        <p:tav tm="0">
                                          <p:val>
                                            <p:fltVal val="0"/>
                                          </p:val>
                                        </p:tav>
                                        <p:tav tm="100000">
                                          <p:val>
                                            <p:strVal val="#ppt_w"/>
                                          </p:val>
                                        </p:tav>
                                      </p:tavLst>
                                    </p:anim>
                                    <p:anim calcmode="lin" valueType="num">
                                      <p:cBhvr>
                                        <p:cTn id="40" dur="500" fill="hold"/>
                                        <p:tgtEl>
                                          <p:spTgt spid="200742"/>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00712"/>
                                        </p:tgtEl>
                                        <p:attrNameLst>
                                          <p:attrName>style.visibility</p:attrName>
                                        </p:attrNameLst>
                                      </p:cBhvr>
                                      <p:to>
                                        <p:strVal val="visible"/>
                                      </p:to>
                                    </p:set>
                                    <p:animEffect transition="in" filter="fade">
                                      <p:cBhvr>
                                        <p:cTn id="45" dur="2000"/>
                                        <p:tgtEl>
                                          <p:spTgt spid="200712"/>
                                        </p:tgtEl>
                                      </p:cBhvr>
                                    </p:animEffect>
                                  </p:childTnLst>
                                </p:cTn>
                              </p:par>
                              <p:par>
                                <p:cTn id="46" presetID="10" presetClass="entr" presetSubtype="0" fill="hold" nodeType="withEffect">
                                  <p:stCondLst>
                                    <p:cond delay="0"/>
                                  </p:stCondLst>
                                  <p:childTnLst>
                                    <p:set>
                                      <p:cBhvr>
                                        <p:cTn id="47" dur="1" fill="hold">
                                          <p:stCondLst>
                                            <p:cond delay="0"/>
                                          </p:stCondLst>
                                        </p:cTn>
                                        <p:tgtEl>
                                          <p:spTgt spid="200745"/>
                                        </p:tgtEl>
                                        <p:attrNameLst>
                                          <p:attrName>style.visibility</p:attrName>
                                        </p:attrNameLst>
                                      </p:cBhvr>
                                      <p:to>
                                        <p:strVal val="visible"/>
                                      </p:to>
                                    </p:set>
                                    <p:animEffect transition="in" filter="fade">
                                      <p:cBhvr>
                                        <p:cTn id="48" dur="2000"/>
                                        <p:tgtEl>
                                          <p:spTgt spid="20074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1" fill="hold" grpId="0" nodeType="clickEffect">
                                  <p:stCondLst>
                                    <p:cond delay="0"/>
                                  </p:stCondLst>
                                  <p:childTnLst>
                                    <p:set>
                                      <p:cBhvr>
                                        <p:cTn id="52" dur="1" fill="hold">
                                          <p:stCondLst>
                                            <p:cond delay="0"/>
                                          </p:stCondLst>
                                        </p:cTn>
                                        <p:tgtEl>
                                          <p:spTgt spid="200747"/>
                                        </p:tgtEl>
                                        <p:attrNameLst>
                                          <p:attrName>style.visibility</p:attrName>
                                        </p:attrNameLst>
                                      </p:cBhvr>
                                      <p:to>
                                        <p:strVal val="visible"/>
                                      </p:to>
                                    </p:set>
                                    <p:anim calcmode="lin" valueType="num">
                                      <p:cBhvr additive="base">
                                        <p:cTn id="53" dur="500" fill="hold"/>
                                        <p:tgtEl>
                                          <p:spTgt spid="200747"/>
                                        </p:tgtEl>
                                        <p:attrNameLst>
                                          <p:attrName>ppt_x</p:attrName>
                                        </p:attrNameLst>
                                      </p:cBhvr>
                                      <p:tavLst>
                                        <p:tav tm="0">
                                          <p:val>
                                            <p:strVal val="#ppt_x"/>
                                          </p:val>
                                        </p:tav>
                                        <p:tav tm="100000">
                                          <p:val>
                                            <p:strVal val="#ppt_x"/>
                                          </p:val>
                                        </p:tav>
                                      </p:tavLst>
                                    </p:anim>
                                    <p:anim calcmode="lin" valueType="num">
                                      <p:cBhvr additive="base">
                                        <p:cTn id="54" dur="500" fill="hold"/>
                                        <p:tgtEl>
                                          <p:spTgt spid="200747"/>
                                        </p:tgtEl>
                                        <p:attrNameLst>
                                          <p:attrName>ppt_y</p:attrName>
                                        </p:attrNameLst>
                                      </p:cBhvr>
                                      <p:tavLst>
                                        <p:tav tm="0">
                                          <p:val>
                                            <p:strVal val="0-#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200748"/>
                                        </p:tgtEl>
                                        <p:attrNameLst>
                                          <p:attrName>style.visibility</p:attrName>
                                        </p:attrNameLst>
                                      </p:cBhvr>
                                      <p:to>
                                        <p:strVal val="visible"/>
                                      </p:to>
                                    </p:set>
                                    <p:anim calcmode="lin" valueType="num">
                                      <p:cBhvr additive="base">
                                        <p:cTn id="59" dur="500" fill="hold"/>
                                        <p:tgtEl>
                                          <p:spTgt spid="200748"/>
                                        </p:tgtEl>
                                        <p:attrNameLst>
                                          <p:attrName>ppt_x</p:attrName>
                                        </p:attrNameLst>
                                      </p:cBhvr>
                                      <p:tavLst>
                                        <p:tav tm="0">
                                          <p:val>
                                            <p:strVal val="#ppt_x"/>
                                          </p:val>
                                        </p:tav>
                                        <p:tav tm="100000">
                                          <p:val>
                                            <p:strVal val="#ppt_x"/>
                                          </p:val>
                                        </p:tav>
                                      </p:tavLst>
                                    </p:anim>
                                    <p:anim calcmode="lin" valueType="num">
                                      <p:cBhvr additive="base">
                                        <p:cTn id="60" dur="500" fill="hold"/>
                                        <p:tgtEl>
                                          <p:spTgt spid="200748"/>
                                        </p:tgtEl>
                                        <p:attrNameLst>
                                          <p:attrName>ppt_y</p:attrName>
                                        </p:attrNameLst>
                                      </p:cBhvr>
                                      <p:tavLst>
                                        <p:tav tm="0">
                                          <p:val>
                                            <p:strVal val="0-#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0746"/>
                                        </p:tgtEl>
                                        <p:attrNameLst>
                                          <p:attrName>style.visibility</p:attrName>
                                        </p:attrNameLst>
                                      </p:cBhvr>
                                      <p:to>
                                        <p:strVal val="visible"/>
                                      </p:to>
                                    </p:set>
                                    <p:animEffect transition="in" filter="fade">
                                      <p:cBhvr>
                                        <p:cTn id="65" dur="2000"/>
                                        <p:tgtEl>
                                          <p:spTgt spid="200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2" grpId="0"/>
      <p:bldP spid="200740" grpId="0" animBg="1"/>
      <p:bldP spid="200741" grpId="0" animBg="1"/>
      <p:bldP spid="200746" grpId="0"/>
      <p:bldP spid="200747" grpId="0" animBg="1"/>
      <p:bldP spid="20074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p:cNvSpPr>
          <p:nvPr>
            <p:ph type="ctrTitle"/>
          </p:nvPr>
        </p:nvSpPr>
        <p:spPr>
          <a:xfrm>
            <a:off x="0" y="333375"/>
            <a:ext cx="9144000" cy="434975"/>
          </a:xfrm>
        </p:spPr>
        <p:txBody>
          <a:bodyPr/>
          <a:lstStyle/>
          <a:p>
            <a:pPr>
              <a:defRPr/>
            </a:pPr>
            <a:r>
              <a:rPr lang="it-IT" sz="3600" b="1" dirty="0" smtClean="0">
                <a:effectLst>
                  <a:outerShdw blurRad="38100" dist="38100" dir="2700000" algn="tl">
                    <a:srgbClr val="C0C0C0"/>
                  </a:outerShdw>
                </a:effectLst>
                <a:latin typeface="Comic Sans MS" pitchFamily="66" charset="0"/>
              </a:rPr>
              <a:t>Modellazione: non-linearit</a:t>
            </a:r>
            <a:r>
              <a:rPr lang="it-IT" sz="3600" b="1" dirty="0" smtClean="0">
                <a:effectLst>
                  <a:outerShdw blurRad="38100" dist="38100" dir="2700000" algn="tl">
                    <a:srgbClr val="C0C0C0"/>
                  </a:outerShdw>
                </a:effectLst>
              </a:rPr>
              <a:t>à</a:t>
            </a:r>
            <a:r>
              <a:rPr lang="it-IT" sz="3600" b="1" dirty="0" smtClean="0">
                <a:effectLst>
                  <a:outerShdw blurRad="38100" dist="38100" dir="2700000" algn="tl">
                    <a:srgbClr val="C0C0C0"/>
                  </a:outerShdw>
                </a:effectLst>
                <a:latin typeface="Comic Sans MS" pitchFamily="66" charset="0"/>
              </a:rPr>
              <a:t> meccanica</a:t>
            </a:r>
          </a:p>
        </p:txBody>
      </p:sp>
      <p:sp>
        <p:nvSpPr>
          <p:cNvPr id="201731" name="Rectangle 3"/>
          <p:cNvSpPr>
            <a:spLocks noGrp="1"/>
          </p:cNvSpPr>
          <p:nvPr>
            <p:ph type="subTitle" idx="1"/>
          </p:nvPr>
        </p:nvSpPr>
        <p:spPr>
          <a:xfrm>
            <a:off x="395288" y="981075"/>
            <a:ext cx="8569325" cy="504825"/>
          </a:xfrm>
        </p:spPr>
        <p:txBody>
          <a:bodyPr/>
          <a:lstStyle/>
          <a:p>
            <a:pPr algn="just">
              <a:lnSpc>
                <a:spcPct val="140000"/>
              </a:lnSpc>
              <a:defRPr/>
            </a:pPr>
            <a:r>
              <a:rPr lang="it-IT" sz="1800" u="sng" smtClean="0">
                <a:solidFill>
                  <a:schemeClr val="tx1"/>
                </a:solidFill>
                <a:effectLst>
                  <a:outerShdw blurRad="38100" dist="38100" dir="2700000" algn="tl">
                    <a:srgbClr val="C0C0C0"/>
                  </a:outerShdw>
                </a:effectLst>
                <a:latin typeface="Comic Sans MS" pitchFamily="66" charset="0"/>
              </a:rPr>
              <a:t>Approcci alternativi: formulazione sezionale </a:t>
            </a:r>
            <a:r>
              <a:rPr lang="it-IT" sz="1800" u="sng" smtClean="0">
                <a:solidFill>
                  <a:schemeClr val="tx1"/>
                </a:solidFill>
                <a:effectLst>
                  <a:outerShdw blurRad="38100" dist="38100" dir="2700000" algn="tl">
                    <a:srgbClr val="C0C0C0"/>
                  </a:outerShdw>
                </a:effectLst>
              </a:rPr>
              <a:t>–</a:t>
            </a:r>
            <a:r>
              <a:rPr lang="it-IT" sz="1800" u="sng" smtClean="0">
                <a:solidFill>
                  <a:schemeClr val="tx1"/>
                </a:solidFill>
                <a:effectLst>
                  <a:outerShdw blurRad="38100" dist="38100" dir="2700000" algn="tl">
                    <a:srgbClr val="C0C0C0"/>
                  </a:outerShdw>
                </a:effectLst>
                <a:latin typeface="Comic Sans MS" pitchFamily="66" charset="0"/>
              </a:rPr>
              <a:t> Costruzione dei diagrammi M-</a:t>
            </a:r>
            <a:r>
              <a:rPr lang="it-IT" sz="1800" u="sng" smtClean="0">
                <a:solidFill>
                  <a:schemeClr val="tx1"/>
                </a:solidFill>
                <a:effectLst>
                  <a:outerShdw blurRad="38100" dist="38100" dir="2700000" algn="tl">
                    <a:srgbClr val="C0C0C0"/>
                  </a:outerShdw>
                </a:effectLst>
                <a:latin typeface="Symbol" pitchFamily="18" charset="2"/>
              </a:rPr>
              <a:t>j</a:t>
            </a:r>
          </a:p>
        </p:txBody>
      </p:sp>
      <p:sp>
        <p:nvSpPr>
          <p:cNvPr id="41988" name="Rectangle 6"/>
          <p:cNvSpPr>
            <a:spLocks noChangeArrowheads="1"/>
          </p:cNvSpPr>
          <p:nvPr/>
        </p:nvSpPr>
        <p:spPr bwMode="auto">
          <a:xfrm>
            <a:off x="611188" y="2205038"/>
            <a:ext cx="1223962" cy="158432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89" name="Oval 7"/>
          <p:cNvSpPr>
            <a:spLocks noChangeArrowheads="1"/>
          </p:cNvSpPr>
          <p:nvPr/>
        </p:nvSpPr>
        <p:spPr bwMode="auto">
          <a:xfrm>
            <a:off x="735013" y="36449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0" name="Oval 8"/>
          <p:cNvSpPr>
            <a:spLocks noChangeArrowheads="1"/>
          </p:cNvSpPr>
          <p:nvPr/>
        </p:nvSpPr>
        <p:spPr bwMode="auto">
          <a:xfrm>
            <a:off x="969963" y="36449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1" name="Oval 9"/>
          <p:cNvSpPr>
            <a:spLocks noChangeArrowheads="1"/>
          </p:cNvSpPr>
          <p:nvPr/>
        </p:nvSpPr>
        <p:spPr bwMode="auto">
          <a:xfrm>
            <a:off x="1185863" y="36449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2" name="Oval 10"/>
          <p:cNvSpPr>
            <a:spLocks noChangeArrowheads="1"/>
          </p:cNvSpPr>
          <p:nvPr/>
        </p:nvSpPr>
        <p:spPr bwMode="auto">
          <a:xfrm>
            <a:off x="1401763" y="36449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3" name="Oval 11"/>
          <p:cNvSpPr>
            <a:spLocks noChangeArrowheads="1"/>
          </p:cNvSpPr>
          <p:nvPr/>
        </p:nvSpPr>
        <p:spPr bwMode="auto">
          <a:xfrm>
            <a:off x="1617663" y="36449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4" name="Oval 12"/>
          <p:cNvSpPr>
            <a:spLocks noChangeArrowheads="1"/>
          </p:cNvSpPr>
          <p:nvPr/>
        </p:nvSpPr>
        <p:spPr bwMode="auto">
          <a:xfrm>
            <a:off x="742950" y="23114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5" name="Oval 13"/>
          <p:cNvSpPr>
            <a:spLocks noChangeArrowheads="1"/>
          </p:cNvSpPr>
          <p:nvPr/>
        </p:nvSpPr>
        <p:spPr bwMode="auto">
          <a:xfrm>
            <a:off x="977900" y="23114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6" name="Oval 14"/>
          <p:cNvSpPr>
            <a:spLocks noChangeArrowheads="1"/>
          </p:cNvSpPr>
          <p:nvPr/>
        </p:nvSpPr>
        <p:spPr bwMode="auto">
          <a:xfrm>
            <a:off x="1193800" y="23114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7" name="Oval 15"/>
          <p:cNvSpPr>
            <a:spLocks noChangeArrowheads="1"/>
          </p:cNvSpPr>
          <p:nvPr/>
        </p:nvSpPr>
        <p:spPr bwMode="auto">
          <a:xfrm>
            <a:off x="1409700" y="23114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8" name="Oval 16"/>
          <p:cNvSpPr>
            <a:spLocks noChangeArrowheads="1"/>
          </p:cNvSpPr>
          <p:nvPr/>
        </p:nvSpPr>
        <p:spPr bwMode="auto">
          <a:xfrm>
            <a:off x="1625600" y="2311400"/>
            <a:ext cx="73025" cy="7302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1999" name="Line 17"/>
          <p:cNvSpPr>
            <a:spLocks noChangeShapeType="1"/>
          </p:cNvSpPr>
          <p:nvPr/>
        </p:nvSpPr>
        <p:spPr bwMode="auto">
          <a:xfrm>
            <a:off x="611188" y="4076700"/>
            <a:ext cx="122396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00" name="Line 18"/>
          <p:cNvSpPr>
            <a:spLocks noChangeShapeType="1"/>
          </p:cNvSpPr>
          <p:nvPr/>
        </p:nvSpPr>
        <p:spPr bwMode="auto">
          <a:xfrm flipV="1">
            <a:off x="2195513" y="2205038"/>
            <a:ext cx="0" cy="15843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47" name="Text Box 19"/>
          <p:cNvSpPr txBox="1">
            <a:spLocks noChangeArrowheads="1"/>
          </p:cNvSpPr>
          <p:nvPr/>
        </p:nvSpPr>
        <p:spPr bwMode="auto">
          <a:xfrm>
            <a:off x="950913" y="4102100"/>
            <a:ext cx="319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b</a:t>
            </a:r>
          </a:p>
        </p:txBody>
      </p:sp>
      <p:sp>
        <p:nvSpPr>
          <p:cNvPr id="201748" name="Text Box 20"/>
          <p:cNvSpPr txBox="1">
            <a:spLocks noChangeArrowheads="1"/>
          </p:cNvSpPr>
          <p:nvPr/>
        </p:nvSpPr>
        <p:spPr bwMode="auto">
          <a:xfrm>
            <a:off x="2195513" y="2708275"/>
            <a:ext cx="315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h</a:t>
            </a:r>
          </a:p>
        </p:txBody>
      </p:sp>
      <p:sp>
        <p:nvSpPr>
          <p:cNvPr id="201749" name="Text Box 21"/>
          <p:cNvSpPr txBox="1">
            <a:spLocks noChangeArrowheads="1"/>
          </p:cNvSpPr>
          <p:nvPr/>
        </p:nvSpPr>
        <p:spPr bwMode="auto">
          <a:xfrm>
            <a:off x="107950" y="3500438"/>
            <a:ext cx="4937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A</a:t>
            </a:r>
            <a:r>
              <a:rPr lang="it-IT" baseline="-25000">
                <a:effectLst>
                  <a:outerShdw blurRad="38100" dist="38100" dir="2700000" algn="tl">
                    <a:srgbClr val="C0C0C0"/>
                  </a:outerShdw>
                </a:effectLst>
                <a:latin typeface="Comic Sans MS" pitchFamily="66" charset="0"/>
              </a:rPr>
              <a:t>s1</a:t>
            </a:r>
          </a:p>
        </p:txBody>
      </p:sp>
      <p:sp>
        <p:nvSpPr>
          <p:cNvPr id="201750" name="Text Box 22"/>
          <p:cNvSpPr txBox="1">
            <a:spLocks noChangeArrowheads="1"/>
          </p:cNvSpPr>
          <p:nvPr/>
        </p:nvSpPr>
        <p:spPr bwMode="auto">
          <a:xfrm>
            <a:off x="107950" y="2133600"/>
            <a:ext cx="5191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A</a:t>
            </a:r>
            <a:r>
              <a:rPr lang="it-IT" baseline="-25000">
                <a:effectLst>
                  <a:outerShdw blurRad="38100" dist="38100" dir="2700000" algn="tl">
                    <a:srgbClr val="C0C0C0"/>
                  </a:outerShdw>
                </a:effectLst>
                <a:latin typeface="Comic Sans MS" pitchFamily="66" charset="0"/>
              </a:rPr>
              <a:t>s2</a:t>
            </a:r>
          </a:p>
        </p:txBody>
      </p:sp>
      <p:sp>
        <p:nvSpPr>
          <p:cNvPr id="201751" name="Line 23"/>
          <p:cNvSpPr>
            <a:spLocks noChangeShapeType="1"/>
          </p:cNvSpPr>
          <p:nvPr/>
        </p:nvSpPr>
        <p:spPr bwMode="auto">
          <a:xfrm>
            <a:off x="1835150" y="2205038"/>
            <a:ext cx="2232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2" name="Line 24"/>
          <p:cNvSpPr>
            <a:spLocks noChangeShapeType="1"/>
          </p:cNvSpPr>
          <p:nvPr/>
        </p:nvSpPr>
        <p:spPr bwMode="auto">
          <a:xfrm>
            <a:off x="1835150" y="3789363"/>
            <a:ext cx="2232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3" name="Line 25"/>
          <p:cNvSpPr>
            <a:spLocks noChangeShapeType="1"/>
          </p:cNvSpPr>
          <p:nvPr/>
        </p:nvSpPr>
        <p:spPr bwMode="auto">
          <a:xfrm>
            <a:off x="3635375" y="2205038"/>
            <a:ext cx="0" cy="158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4" name="Line 26"/>
          <p:cNvSpPr>
            <a:spLocks noChangeShapeType="1"/>
          </p:cNvSpPr>
          <p:nvPr/>
        </p:nvSpPr>
        <p:spPr bwMode="auto">
          <a:xfrm flipH="1">
            <a:off x="3059113" y="2205038"/>
            <a:ext cx="936625" cy="158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5" name="Line 27"/>
          <p:cNvSpPr>
            <a:spLocks noChangeShapeType="1"/>
          </p:cNvSpPr>
          <p:nvPr/>
        </p:nvSpPr>
        <p:spPr bwMode="auto">
          <a:xfrm flipH="1">
            <a:off x="3173413" y="2205038"/>
            <a:ext cx="936625" cy="158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6" name="Line 28"/>
          <p:cNvSpPr>
            <a:spLocks noChangeShapeType="1"/>
          </p:cNvSpPr>
          <p:nvPr/>
        </p:nvSpPr>
        <p:spPr bwMode="auto">
          <a:xfrm flipV="1">
            <a:off x="3276600" y="2205038"/>
            <a:ext cx="935038" cy="158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7" name="Line 29"/>
          <p:cNvSpPr>
            <a:spLocks noChangeShapeType="1"/>
          </p:cNvSpPr>
          <p:nvPr/>
        </p:nvSpPr>
        <p:spPr bwMode="auto">
          <a:xfrm>
            <a:off x="395288" y="2806700"/>
            <a:ext cx="53990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8" name="Line 30"/>
          <p:cNvSpPr>
            <a:spLocks noChangeShapeType="1"/>
          </p:cNvSpPr>
          <p:nvPr/>
        </p:nvSpPr>
        <p:spPr bwMode="auto">
          <a:xfrm>
            <a:off x="5453063" y="2205038"/>
            <a:ext cx="0" cy="158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59" name="Line 31"/>
          <p:cNvSpPr>
            <a:spLocks noChangeShapeType="1"/>
          </p:cNvSpPr>
          <p:nvPr/>
        </p:nvSpPr>
        <p:spPr bwMode="auto">
          <a:xfrm rot="10800000">
            <a:off x="5435600" y="2336800"/>
            <a:ext cx="5762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60" name="Line 32"/>
          <p:cNvSpPr>
            <a:spLocks noChangeShapeType="1"/>
          </p:cNvSpPr>
          <p:nvPr/>
        </p:nvSpPr>
        <p:spPr bwMode="auto">
          <a:xfrm>
            <a:off x="4694238" y="3690938"/>
            <a:ext cx="7191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61" name="Freeform 33"/>
          <p:cNvSpPr>
            <a:spLocks/>
          </p:cNvSpPr>
          <p:nvPr/>
        </p:nvSpPr>
        <p:spPr bwMode="auto">
          <a:xfrm>
            <a:off x="5448300" y="2197100"/>
            <a:ext cx="369888" cy="609600"/>
          </a:xfrm>
          <a:custGeom>
            <a:avLst/>
            <a:gdLst>
              <a:gd name="T0" fmla="*/ 0 w 233"/>
              <a:gd name="T1" fmla="*/ 967740000 h 384"/>
              <a:gd name="T2" fmla="*/ 443548100 w 233"/>
              <a:gd name="T3" fmla="*/ 786288750 h 384"/>
              <a:gd name="T4" fmla="*/ 584677040 w 233"/>
              <a:gd name="T5" fmla="*/ 483870000 h 384"/>
              <a:gd name="T6" fmla="*/ 483870654 w 233"/>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 h="384">
                <a:moveTo>
                  <a:pt x="0" y="384"/>
                </a:moveTo>
                <a:cubicBezTo>
                  <a:pt x="58" y="369"/>
                  <a:pt x="125" y="346"/>
                  <a:pt x="176" y="312"/>
                </a:cubicBezTo>
                <a:cubicBezTo>
                  <a:pt x="193" y="287"/>
                  <a:pt x="221" y="224"/>
                  <a:pt x="232" y="192"/>
                </a:cubicBezTo>
                <a:cubicBezTo>
                  <a:pt x="227" y="139"/>
                  <a:pt x="233" y="41"/>
                  <a:pt x="192"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62" name="Line 34"/>
          <p:cNvSpPr>
            <a:spLocks noChangeShapeType="1"/>
          </p:cNvSpPr>
          <p:nvPr/>
        </p:nvSpPr>
        <p:spPr bwMode="auto">
          <a:xfrm>
            <a:off x="5435600" y="2205038"/>
            <a:ext cx="3238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17" name="Line 35"/>
          <p:cNvSpPr>
            <a:spLocks noChangeShapeType="1"/>
          </p:cNvSpPr>
          <p:nvPr/>
        </p:nvSpPr>
        <p:spPr bwMode="auto">
          <a:xfrm>
            <a:off x="603250" y="2708275"/>
            <a:ext cx="12239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18" name="Line 36"/>
          <p:cNvSpPr>
            <a:spLocks noChangeShapeType="1"/>
          </p:cNvSpPr>
          <p:nvPr/>
        </p:nvSpPr>
        <p:spPr bwMode="auto">
          <a:xfrm>
            <a:off x="611188" y="2611438"/>
            <a:ext cx="12239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19" name="Line 37"/>
          <p:cNvSpPr>
            <a:spLocks noChangeShapeType="1"/>
          </p:cNvSpPr>
          <p:nvPr/>
        </p:nvSpPr>
        <p:spPr bwMode="auto">
          <a:xfrm>
            <a:off x="611188" y="2501900"/>
            <a:ext cx="12239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20" name="Line 38"/>
          <p:cNvSpPr>
            <a:spLocks noChangeShapeType="1"/>
          </p:cNvSpPr>
          <p:nvPr/>
        </p:nvSpPr>
        <p:spPr bwMode="auto">
          <a:xfrm>
            <a:off x="598488" y="2408238"/>
            <a:ext cx="12239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21" name="Line 39"/>
          <p:cNvSpPr>
            <a:spLocks noChangeShapeType="1"/>
          </p:cNvSpPr>
          <p:nvPr/>
        </p:nvSpPr>
        <p:spPr bwMode="auto">
          <a:xfrm>
            <a:off x="611188" y="2298700"/>
            <a:ext cx="12239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42022" name="Picture 40" descr="Steel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2900" y="4446588"/>
            <a:ext cx="2952750" cy="236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23" name="Line 41"/>
          <p:cNvSpPr>
            <a:spLocks noChangeShapeType="1"/>
          </p:cNvSpPr>
          <p:nvPr/>
        </p:nvSpPr>
        <p:spPr bwMode="auto">
          <a:xfrm>
            <a:off x="1666875" y="3678238"/>
            <a:ext cx="19796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0" name="Line 42"/>
          <p:cNvSpPr>
            <a:spLocks noChangeShapeType="1"/>
          </p:cNvSpPr>
          <p:nvPr/>
        </p:nvSpPr>
        <p:spPr bwMode="auto">
          <a:xfrm>
            <a:off x="3132138" y="3670300"/>
            <a:ext cx="503237"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1" name="Line 43"/>
          <p:cNvSpPr>
            <a:spLocks noChangeShapeType="1"/>
          </p:cNvSpPr>
          <p:nvPr/>
        </p:nvSpPr>
        <p:spPr bwMode="auto">
          <a:xfrm>
            <a:off x="4945063" y="5989638"/>
            <a:ext cx="503237"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2" name="Freeform 44"/>
          <p:cNvSpPr>
            <a:spLocks/>
          </p:cNvSpPr>
          <p:nvPr/>
        </p:nvSpPr>
        <p:spPr bwMode="auto">
          <a:xfrm>
            <a:off x="4927600" y="5994400"/>
            <a:ext cx="4763" cy="628650"/>
          </a:xfrm>
          <a:custGeom>
            <a:avLst/>
            <a:gdLst>
              <a:gd name="T0" fmla="*/ 7562056 w 3"/>
              <a:gd name="T1" fmla="*/ 997981875 h 396"/>
              <a:gd name="T2" fmla="*/ 0 w 3"/>
              <a:gd name="T3" fmla="*/ 0 h 396"/>
              <a:gd name="T4" fmla="*/ 0 60000 65536"/>
              <a:gd name="T5" fmla="*/ 0 60000 65536"/>
            </a:gdLst>
            <a:ahLst/>
            <a:cxnLst>
              <a:cxn ang="T4">
                <a:pos x="T0" y="T1"/>
              </a:cxn>
              <a:cxn ang="T5">
                <a:pos x="T2" y="T3"/>
              </a:cxn>
            </a:cxnLst>
            <a:rect l="0" t="0" r="r" b="b"/>
            <a:pathLst>
              <a:path w="3" h="396">
                <a:moveTo>
                  <a:pt x="3" y="396"/>
                </a:moveTo>
                <a:lnTo>
                  <a:pt x="0" y="0"/>
                </a:lnTo>
              </a:path>
            </a:pathLst>
          </a:custGeom>
          <a:noFill/>
          <a:ln w="9525" cap="flat">
            <a:solidFill>
              <a:srgbClr val="FF0000"/>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3" name="Line 45"/>
          <p:cNvSpPr>
            <a:spLocks noChangeShapeType="1"/>
          </p:cNvSpPr>
          <p:nvPr/>
        </p:nvSpPr>
        <p:spPr bwMode="auto">
          <a:xfrm>
            <a:off x="3348038" y="3644900"/>
            <a:ext cx="1871662" cy="2305050"/>
          </a:xfrm>
          <a:prstGeom prst="line">
            <a:avLst/>
          </a:prstGeom>
          <a:noFill/>
          <a:ln w="952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201774" name="Picture 46" descr="Concrete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4365625"/>
            <a:ext cx="290512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29" name="Rectangle 47"/>
          <p:cNvSpPr>
            <a:spLocks noChangeArrowheads="1"/>
          </p:cNvSpPr>
          <p:nvPr/>
        </p:nvSpPr>
        <p:spPr bwMode="auto">
          <a:xfrm>
            <a:off x="611188" y="2517775"/>
            <a:ext cx="1223962" cy="79375"/>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1776" name="Line 48"/>
          <p:cNvSpPr>
            <a:spLocks noChangeShapeType="1"/>
          </p:cNvSpPr>
          <p:nvPr/>
        </p:nvSpPr>
        <p:spPr bwMode="auto">
          <a:xfrm>
            <a:off x="1824038" y="2555875"/>
            <a:ext cx="3598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7" name="Line 49"/>
          <p:cNvSpPr>
            <a:spLocks noChangeShapeType="1"/>
          </p:cNvSpPr>
          <p:nvPr/>
        </p:nvSpPr>
        <p:spPr bwMode="auto">
          <a:xfrm>
            <a:off x="3640138" y="2565400"/>
            <a:ext cx="144462"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8" name="Line 50"/>
          <p:cNvSpPr>
            <a:spLocks noChangeShapeType="1"/>
          </p:cNvSpPr>
          <p:nvPr/>
        </p:nvSpPr>
        <p:spPr bwMode="auto">
          <a:xfrm>
            <a:off x="2268538" y="4916488"/>
            <a:ext cx="144462" cy="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79" name="Freeform 51"/>
          <p:cNvSpPr>
            <a:spLocks/>
          </p:cNvSpPr>
          <p:nvPr/>
        </p:nvSpPr>
        <p:spPr bwMode="auto">
          <a:xfrm>
            <a:off x="2263775" y="4894263"/>
            <a:ext cx="4763" cy="628650"/>
          </a:xfrm>
          <a:custGeom>
            <a:avLst/>
            <a:gdLst>
              <a:gd name="T0" fmla="*/ 7562056 w 3"/>
              <a:gd name="T1" fmla="*/ 997981875 h 396"/>
              <a:gd name="T2" fmla="*/ 0 w 3"/>
              <a:gd name="T3" fmla="*/ 0 h 396"/>
              <a:gd name="T4" fmla="*/ 0 60000 65536"/>
              <a:gd name="T5" fmla="*/ 0 60000 65536"/>
            </a:gdLst>
            <a:ahLst/>
            <a:cxnLst>
              <a:cxn ang="T4">
                <a:pos x="T0" y="T1"/>
              </a:cxn>
              <a:cxn ang="T5">
                <a:pos x="T2" y="T3"/>
              </a:cxn>
            </a:cxnLst>
            <a:rect l="0" t="0" r="r" b="b"/>
            <a:pathLst>
              <a:path w="3" h="396">
                <a:moveTo>
                  <a:pt x="3" y="396"/>
                </a:moveTo>
                <a:lnTo>
                  <a:pt x="0" y="0"/>
                </a:lnTo>
              </a:path>
            </a:pathLst>
          </a:custGeom>
          <a:noFill/>
          <a:ln w="9525" cap="flat">
            <a:solidFill>
              <a:srgbClr val="FF0000"/>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0" name="Freeform 52"/>
          <p:cNvSpPr>
            <a:spLocks/>
          </p:cNvSpPr>
          <p:nvPr/>
        </p:nvSpPr>
        <p:spPr bwMode="auto">
          <a:xfrm>
            <a:off x="2400300" y="4914900"/>
            <a:ext cx="1588" cy="596900"/>
          </a:xfrm>
          <a:custGeom>
            <a:avLst/>
            <a:gdLst>
              <a:gd name="T0" fmla="*/ 0 w 1"/>
              <a:gd name="T1" fmla="*/ 0 h 376"/>
              <a:gd name="T2" fmla="*/ 0 w 1"/>
              <a:gd name="T3" fmla="*/ 947578750 h 376"/>
              <a:gd name="T4" fmla="*/ 0 60000 65536"/>
              <a:gd name="T5" fmla="*/ 0 60000 65536"/>
            </a:gdLst>
            <a:ahLst/>
            <a:cxnLst>
              <a:cxn ang="T4">
                <a:pos x="T0" y="T1"/>
              </a:cxn>
              <a:cxn ang="T5">
                <a:pos x="T2" y="T3"/>
              </a:cxn>
            </a:cxnLst>
            <a:rect l="0" t="0" r="r" b="b"/>
            <a:pathLst>
              <a:path w="1" h="376">
                <a:moveTo>
                  <a:pt x="0" y="0"/>
                </a:moveTo>
                <a:lnTo>
                  <a:pt x="0" y="376"/>
                </a:lnTo>
              </a:path>
            </a:pathLst>
          </a:custGeom>
          <a:noFill/>
          <a:ln w="25400">
            <a:solidFill>
              <a:srgbClr val="0000FF"/>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1" name="Freeform 53"/>
          <p:cNvSpPr>
            <a:spLocks/>
          </p:cNvSpPr>
          <p:nvPr/>
        </p:nvSpPr>
        <p:spPr bwMode="auto">
          <a:xfrm>
            <a:off x="2247900" y="5486400"/>
            <a:ext cx="165100" cy="12700"/>
          </a:xfrm>
          <a:custGeom>
            <a:avLst/>
            <a:gdLst>
              <a:gd name="T0" fmla="*/ 262096250 w 104"/>
              <a:gd name="T1" fmla="*/ 0 h 8"/>
              <a:gd name="T2" fmla="*/ 0 w 104"/>
              <a:gd name="T3" fmla="*/ 20161250 h 8"/>
              <a:gd name="T4" fmla="*/ 0 60000 65536"/>
              <a:gd name="T5" fmla="*/ 0 60000 65536"/>
            </a:gdLst>
            <a:ahLst/>
            <a:cxnLst>
              <a:cxn ang="T4">
                <a:pos x="T0" y="T1"/>
              </a:cxn>
              <a:cxn ang="T5">
                <a:pos x="T2" y="T3"/>
              </a:cxn>
            </a:cxnLst>
            <a:rect l="0" t="0" r="r" b="b"/>
            <a:pathLst>
              <a:path w="104" h="8">
                <a:moveTo>
                  <a:pt x="104" y="0"/>
                </a:moveTo>
                <a:lnTo>
                  <a:pt x="0" y="8"/>
                </a:lnTo>
              </a:path>
            </a:pathLst>
          </a:custGeom>
          <a:noFill/>
          <a:ln w="9525" cap="flat">
            <a:solidFill>
              <a:srgbClr val="0000FF"/>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2" name="Freeform 54"/>
          <p:cNvSpPr>
            <a:spLocks/>
          </p:cNvSpPr>
          <p:nvPr/>
        </p:nvSpPr>
        <p:spPr bwMode="auto">
          <a:xfrm>
            <a:off x="5435600" y="2565400"/>
            <a:ext cx="381000" cy="1588"/>
          </a:xfrm>
          <a:custGeom>
            <a:avLst/>
            <a:gdLst>
              <a:gd name="T0" fmla="*/ 0 w 240"/>
              <a:gd name="T1" fmla="*/ 0 h 1"/>
              <a:gd name="T2" fmla="*/ 604837500 w 240"/>
              <a:gd name="T3" fmla="*/ 0 h 1"/>
              <a:gd name="T4" fmla="*/ 0 60000 65536"/>
              <a:gd name="T5" fmla="*/ 0 60000 65536"/>
            </a:gdLst>
            <a:ahLst/>
            <a:cxnLst>
              <a:cxn ang="T4">
                <a:pos x="T0" y="T1"/>
              </a:cxn>
              <a:cxn ang="T5">
                <a:pos x="T2" y="T3"/>
              </a:cxn>
            </a:cxnLst>
            <a:rect l="0" t="0" r="r" b="b"/>
            <a:pathLst>
              <a:path w="240" h="1">
                <a:moveTo>
                  <a:pt x="0" y="0"/>
                </a:moveTo>
                <a:lnTo>
                  <a:pt x="240" y="0"/>
                </a:lnTo>
              </a:path>
            </a:pathLst>
          </a:custGeom>
          <a:noFill/>
          <a:ln w="25400">
            <a:solidFill>
              <a:srgbClr val="0000FF"/>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3" name="Line 55"/>
          <p:cNvSpPr>
            <a:spLocks noChangeShapeType="1"/>
          </p:cNvSpPr>
          <p:nvPr/>
        </p:nvSpPr>
        <p:spPr bwMode="auto">
          <a:xfrm flipH="1">
            <a:off x="2484438" y="2997200"/>
            <a:ext cx="5746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4" name="Text Box 56"/>
          <p:cNvSpPr txBox="1">
            <a:spLocks noChangeArrowheads="1"/>
          </p:cNvSpPr>
          <p:nvPr/>
        </p:nvSpPr>
        <p:spPr bwMode="auto">
          <a:xfrm>
            <a:off x="2535238" y="3021013"/>
            <a:ext cx="3667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N</a:t>
            </a:r>
          </a:p>
        </p:txBody>
      </p:sp>
      <p:sp>
        <p:nvSpPr>
          <p:cNvPr id="201785" name="Arc 57"/>
          <p:cNvSpPr>
            <a:spLocks/>
          </p:cNvSpPr>
          <p:nvPr/>
        </p:nvSpPr>
        <p:spPr bwMode="auto">
          <a:xfrm flipV="1">
            <a:off x="6084888" y="2678113"/>
            <a:ext cx="431800" cy="639762"/>
          </a:xfrm>
          <a:custGeom>
            <a:avLst/>
            <a:gdLst>
              <a:gd name="T0" fmla="*/ 4025076 w 21600"/>
              <a:gd name="T1" fmla="*/ 0 h 38301"/>
              <a:gd name="T2" fmla="*/ 3959926 w 21600"/>
              <a:gd name="T3" fmla="*/ 10686285 h 38301"/>
              <a:gd name="T4" fmla="*/ 0 w 21600"/>
              <a:gd name="T5" fmla="*/ 5331283 h 38301"/>
              <a:gd name="T6" fmla="*/ 0 60000 65536"/>
              <a:gd name="T7" fmla="*/ 0 60000 65536"/>
              <a:gd name="T8" fmla="*/ 0 60000 65536"/>
            </a:gdLst>
            <a:ahLst/>
            <a:cxnLst>
              <a:cxn ang="T6">
                <a:pos x="T0" y="T1"/>
              </a:cxn>
              <a:cxn ang="T7">
                <a:pos x="T2" y="T3"/>
              </a:cxn>
              <a:cxn ang="T8">
                <a:pos x="T4" y="T5"/>
              </a:cxn>
            </a:cxnLst>
            <a:rect l="0" t="0" r="r" b="b"/>
            <a:pathLst>
              <a:path w="21600" h="38301" fill="none" extrusionOk="0">
                <a:moveTo>
                  <a:pt x="10071" y="0"/>
                </a:moveTo>
                <a:cubicBezTo>
                  <a:pt x="17162" y="3737"/>
                  <a:pt x="21600" y="11093"/>
                  <a:pt x="21600" y="19108"/>
                </a:cubicBezTo>
                <a:cubicBezTo>
                  <a:pt x="21600" y="27188"/>
                  <a:pt x="17089" y="34593"/>
                  <a:pt x="9909" y="38301"/>
                </a:cubicBezTo>
              </a:path>
              <a:path w="21600" h="38301" stroke="0" extrusionOk="0">
                <a:moveTo>
                  <a:pt x="10071" y="0"/>
                </a:moveTo>
                <a:cubicBezTo>
                  <a:pt x="17162" y="3737"/>
                  <a:pt x="21600" y="11093"/>
                  <a:pt x="21600" y="19108"/>
                </a:cubicBezTo>
                <a:cubicBezTo>
                  <a:pt x="21600" y="27188"/>
                  <a:pt x="17089" y="34593"/>
                  <a:pt x="9909" y="38301"/>
                </a:cubicBezTo>
                <a:lnTo>
                  <a:pt x="0" y="19108"/>
                </a:lnTo>
                <a:lnTo>
                  <a:pt x="10071" y="0"/>
                </a:lnTo>
                <a:close/>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1786" name="Line 58"/>
          <p:cNvSpPr>
            <a:spLocks noChangeShapeType="1"/>
          </p:cNvSpPr>
          <p:nvPr/>
        </p:nvSpPr>
        <p:spPr bwMode="auto">
          <a:xfrm>
            <a:off x="6276975" y="2676525"/>
            <a:ext cx="0" cy="1444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7" name="Line 59"/>
          <p:cNvSpPr>
            <a:spLocks noChangeShapeType="1"/>
          </p:cNvSpPr>
          <p:nvPr/>
        </p:nvSpPr>
        <p:spPr bwMode="auto">
          <a:xfrm>
            <a:off x="6269038" y="2676525"/>
            <a:ext cx="1793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788" name="Text Box 60"/>
          <p:cNvSpPr txBox="1">
            <a:spLocks noChangeArrowheads="1"/>
          </p:cNvSpPr>
          <p:nvPr/>
        </p:nvSpPr>
        <p:spPr bwMode="auto">
          <a:xfrm>
            <a:off x="6516688" y="2492375"/>
            <a:ext cx="3857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M</a:t>
            </a:r>
          </a:p>
        </p:txBody>
      </p:sp>
      <p:grpSp>
        <p:nvGrpSpPr>
          <p:cNvPr id="201789" name="Group 61"/>
          <p:cNvGrpSpPr>
            <a:grpSpLocks noChangeAspect="1"/>
          </p:cNvGrpSpPr>
          <p:nvPr/>
        </p:nvGrpSpPr>
        <p:grpSpPr bwMode="auto">
          <a:xfrm>
            <a:off x="3790950" y="2898775"/>
            <a:ext cx="5329238" cy="3914775"/>
            <a:chOff x="2389" y="1826"/>
            <a:chExt cx="3357" cy="2466"/>
          </a:xfrm>
        </p:grpSpPr>
        <p:sp>
          <p:nvSpPr>
            <p:cNvPr id="42056" name="AutoShape 62"/>
            <p:cNvSpPr>
              <a:spLocks noChangeAspect="1" noChangeArrowheads="1" noTextEdit="1"/>
            </p:cNvSpPr>
            <p:nvPr/>
          </p:nvSpPr>
          <p:spPr bwMode="auto">
            <a:xfrm>
              <a:off x="2389" y="1826"/>
              <a:ext cx="3357" cy="24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sp>
          <p:nvSpPr>
            <p:cNvPr id="42057" name="Line 63"/>
            <p:cNvSpPr>
              <a:spLocks noChangeShapeType="1"/>
            </p:cNvSpPr>
            <p:nvPr/>
          </p:nvSpPr>
          <p:spPr bwMode="auto">
            <a:xfrm>
              <a:off x="2755" y="1972"/>
              <a:ext cx="0" cy="211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58" name="Line 64"/>
            <p:cNvSpPr>
              <a:spLocks noChangeShapeType="1"/>
            </p:cNvSpPr>
            <p:nvPr/>
          </p:nvSpPr>
          <p:spPr bwMode="auto">
            <a:xfrm>
              <a:off x="2660" y="4016"/>
              <a:ext cx="2902"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59" name="Line 65"/>
            <p:cNvSpPr>
              <a:spLocks noChangeShapeType="1"/>
            </p:cNvSpPr>
            <p:nvPr/>
          </p:nvSpPr>
          <p:spPr bwMode="auto">
            <a:xfrm>
              <a:off x="2755" y="1972"/>
              <a:ext cx="75" cy="1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60" name="Line 66"/>
            <p:cNvSpPr>
              <a:spLocks noChangeShapeType="1"/>
            </p:cNvSpPr>
            <p:nvPr/>
          </p:nvSpPr>
          <p:spPr bwMode="auto">
            <a:xfrm flipH="1">
              <a:off x="2681" y="1972"/>
              <a:ext cx="74" cy="1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61" name="Line 67"/>
            <p:cNvSpPr>
              <a:spLocks noChangeShapeType="1"/>
            </p:cNvSpPr>
            <p:nvPr/>
          </p:nvSpPr>
          <p:spPr bwMode="auto">
            <a:xfrm flipH="1">
              <a:off x="5433" y="4016"/>
              <a:ext cx="129" cy="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62" name="Line 68"/>
            <p:cNvSpPr>
              <a:spLocks noChangeShapeType="1"/>
            </p:cNvSpPr>
            <p:nvPr/>
          </p:nvSpPr>
          <p:spPr bwMode="auto">
            <a:xfrm flipH="1" flipV="1">
              <a:off x="5433" y="3941"/>
              <a:ext cx="129" cy="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63" name="Freeform 69"/>
            <p:cNvSpPr>
              <a:spLocks/>
            </p:cNvSpPr>
            <p:nvPr/>
          </p:nvSpPr>
          <p:spPr bwMode="auto">
            <a:xfrm>
              <a:off x="3464" y="2701"/>
              <a:ext cx="41" cy="41"/>
            </a:xfrm>
            <a:custGeom>
              <a:avLst/>
              <a:gdLst>
                <a:gd name="T0" fmla="*/ 5 w 327"/>
                <a:gd name="T1" fmla="*/ 3 h 327"/>
                <a:gd name="T2" fmla="*/ 5 w 327"/>
                <a:gd name="T3" fmla="*/ 2 h 327"/>
                <a:gd name="T4" fmla="*/ 5 w 327"/>
                <a:gd name="T5" fmla="*/ 1 h 327"/>
                <a:gd name="T6" fmla="*/ 4 w 327"/>
                <a:gd name="T7" fmla="*/ 1 h 327"/>
                <a:gd name="T8" fmla="*/ 3 w 327"/>
                <a:gd name="T9" fmla="*/ 0 h 327"/>
                <a:gd name="T10" fmla="*/ 3 w 327"/>
                <a:gd name="T11" fmla="*/ 0 h 327"/>
                <a:gd name="T12" fmla="*/ 2 w 327"/>
                <a:gd name="T13" fmla="*/ 0 h 327"/>
                <a:gd name="T14" fmla="*/ 1 w 327"/>
                <a:gd name="T15" fmla="*/ 1 h 327"/>
                <a:gd name="T16" fmla="*/ 1 w 327"/>
                <a:gd name="T17" fmla="*/ 1 h 327"/>
                <a:gd name="T18" fmla="*/ 0 w 327"/>
                <a:gd name="T19" fmla="*/ 2 h 327"/>
                <a:gd name="T20" fmla="*/ 0 w 327"/>
                <a:gd name="T21" fmla="*/ 3 h 327"/>
                <a:gd name="T22" fmla="*/ 0 w 327"/>
                <a:gd name="T23" fmla="*/ 3 h 327"/>
                <a:gd name="T24" fmla="*/ 1 w 327"/>
                <a:gd name="T25" fmla="*/ 4 h 327"/>
                <a:gd name="T26" fmla="*/ 1 w 327"/>
                <a:gd name="T27" fmla="*/ 5 h 327"/>
                <a:gd name="T28" fmla="*/ 2 w 327"/>
                <a:gd name="T29" fmla="*/ 5 h 327"/>
                <a:gd name="T30" fmla="*/ 3 w 327"/>
                <a:gd name="T31" fmla="*/ 5 h 327"/>
                <a:gd name="T32" fmla="*/ 3 w 327"/>
                <a:gd name="T33" fmla="*/ 5 h 327"/>
                <a:gd name="T34" fmla="*/ 4 w 327"/>
                <a:gd name="T35" fmla="*/ 5 h 327"/>
                <a:gd name="T36" fmla="*/ 5 w 327"/>
                <a:gd name="T37" fmla="*/ 4 h 327"/>
                <a:gd name="T38" fmla="*/ 5 w 327"/>
                <a:gd name="T39" fmla="*/ 3 h 327"/>
                <a:gd name="T40" fmla="*/ 5 w 327"/>
                <a:gd name="T41" fmla="*/ 3 h 3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7" h="327">
                  <a:moveTo>
                    <a:pt x="327" y="164"/>
                  </a:moveTo>
                  <a:lnTo>
                    <a:pt x="319" y="113"/>
                  </a:lnTo>
                  <a:lnTo>
                    <a:pt x="296" y="67"/>
                  </a:lnTo>
                  <a:lnTo>
                    <a:pt x="260" y="31"/>
                  </a:lnTo>
                  <a:lnTo>
                    <a:pt x="214" y="8"/>
                  </a:lnTo>
                  <a:lnTo>
                    <a:pt x="164" y="0"/>
                  </a:lnTo>
                  <a:lnTo>
                    <a:pt x="113" y="8"/>
                  </a:lnTo>
                  <a:lnTo>
                    <a:pt x="67" y="31"/>
                  </a:lnTo>
                  <a:lnTo>
                    <a:pt x="31" y="67"/>
                  </a:lnTo>
                  <a:lnTo>
                    <a:pt x="8" y="113"/>
                  </a:lnTo>
                  <a:lnTo>
                    <a:pt x="0" y="164"/>
                  </a:lnTo>
                  <a:lnTo>
                    <a:pt x="8" y="215"/>
                  </a:lnTo>
                  <a:lnTo>
                    <a:pt x="31" y="260"/>
                  </a:lnTo>
                  <a:lnTo>
                    <a:pt x="67" y="296"/>
                  </a:lnTo>
                  <a:lnTo>
                    <a:pt x="113" y="320"/>
                  </a:lnTo>
                  <a:lnTo>
                    <a:pt x="164" y="327"/>
                  </a:lnTo>
                  <a:lnTo>
                    <a:pt x="214" y="320"/>
                  </a:lnTo>
                  <a:lnTo>
                    <a:pt x="260" y="296"/>
                  </a:lnTo>
                  <a:lnTo>
                    <a:pt x="296" y="260"/>
                  </a:lnTo>
                  <a:lnTo>
                    <a:pt x="319" y="215"/>
                  </a:lnTo>
                  <a:lnTo>
                    <a:pt x="327" y="1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201798" name="Rectangle 70"/>
            <p:cNvSpPr>
              <a:spLocks noChangeArrowheads="1"/>
            </p:cNvSpPr>
            <p:nvPr/>
          </p:nvSpPr>
          <p:spPr bwMode="auto">
            <a:xfrm>
              <a:off x="5585" y="4074"/>
              <a:ext cx="7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it-IT" sz="1600">
                  <a:solidFill>
                    <a:srgbClr val="000000"/>
                  </a:solidFill>
                  <a:latin typeface="Symbol" pitchFamily="18" charset="2"/>
                </a:rPr>
                <a:t>j</a:t>
              </a:r>
              <a:endParaRPr lang="it-IT">
                <a:effectLst>
                  <a:outerShdw blurRad="38100" dist="38100" dir="2700000" algn="tl">
                    <a:srgbClr val="C0C0C0"/>
                  </a:outerShdw>
                </a:effectLst>
                <a:latin typeface="Symbol" pitchFamily="18" charset="2"/>
              </a:endParaRPr>
            </a:p>
          </p:txBody>
        </p:sp>
        <p:sp>
          <p:nvSpPr>
            <p:cNvPr id="201799" name="Rectangle 71"/>
            <p:cNvSpPr>
              <a:spLocks noChangeArrowheads="1"/>
            </p:cNvSpPr>
            <p:nvPr/>
          </p:nvSpPr>
          <p:spPr bwMode="auto">
            <a:xfrm>
              <a:off x="2503" y="1995"/>
              <a:ext cx="1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it-IT" sz="1600">
                  <a:solidFill>
                    <a:srgbClr val="000000"/>
                  </a:solidFill>
                  <a:latin typeface="Comic Sans MS" pitchFamily="66" charset="0"/>
                </a:rPr>
                <a:t>M</a:t>
              </a:r>
              <a:endParaRPr lang="it-IT">
                <a:effectLst>
                  <a:outerShdw blurRad="38100" dist="38100" dir="2700000" algn="tl">
                    <a:srgbClr val="C0C0C0"/>
                  </a:outerShdw>
                </a:effectLst>
                <a:latin typeface="Comic Sans MS" pitchFamily="66" charset="0"/>
              </a:endParaRPr>
            </a:p>
          </p:txBody>
        </p:sp>
        <p:sp>
          <p:nvSpPr>
            <p:cNvPr id="201800" name="Rectangle 72"/>
            <p:cNvSpPr>
              <a:spLocks noChangeArrowheads="1"/>
            </p:cNvSpPr>
            <p:nvPr/>
          </p:nvSpPr>
          <p:spPr bwMode="auto">
            <a:xfrm>
              <a:off x="3464" y="4121"/>
              <a:ext cx="6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it-IT" sz="1300">
                  <a:solidFill>
                    <a:srgbClr val="000000"/>
                  </a:solidFill>
                  <a:latin typeface="Symbol" pitchFamily="18" charset="2"/>
                </a:rPr>
                <a:t>j</a:t>
              </a:r>
              <a:endParaRPr lang="it-IT">
                <a:effectLst>
                  <a:outerShdw blurRad="38100" dist="38100" dir="2700000" algn="tl">
                    <a:srgbClr val="C0C0C0"/>
                  </a:outerShdw>
                </a:effectLst>
                <a:latin typeface="Symbol" pitchFamily="18" charset="2"/>
              </a:endParaRPr>
            </a:p>
          </p:txBody>
        </p:sp>
        <p:sp>
          <p:nvSpPr>
            <p:cNvPr id="201801" name="Rectangle 73"/>
            <p:cNvSpPr>
              <a:spLocks noChangeArrowheads="1"/>
            </p:cNvSpPr>
            <p:nvPr/>
          </p:nvSpPr>
          <p:spPr bwMode="auto">
            <a:xfrm>
              <a:off x="2523" y="2653"/>
              <a:ext cx="9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it-IT" sz="1300">
                  <a:solidFill>
                    <a:srgbClr val="000000"/>
                  </a:solidFill>
                  <a:latin typeface="Comic Sans MS" pitchFamily="66" charset="0"/>
                </a:rPr>
                <a:t>M</a:t>
              </a:r>
              <a:endParaRPr lang="it-IT">
                <a:effectLst>
                  <a:outerShdw blurRad="38100" dist="38100" dir="2700000" algn="tl">
                    <a:srgbClr val="C0C0C0"/>
                  </a:outerShdw>
                </a:effectLst>
                <a:latin typeface="Comic Sans MS" pitchFamily="66" charset="0"/>
              </a:endParaRPr>
            </a:p>
          </p:txBody>
        </p:sp>
        <p:sp>
          <p:nvSpPr>
            <p:cNvPr id="42068" name="Line 74"/>
            <p:cNvSpPr>
              <a:spLocks noChangeShapeType="1"/>
            </p:cNvSpPr>
            <p:nvPr/>
          </p:nvSpPr>
          <p:spPr bwMode="auto">
            <a:xfrm>
              <a:off x="3484" y="2722"/>
              <a:ext cx="0" cy="1294"/>
            </a:xfrm>
            <a:prstGeom prst="line">
              <a:avLst/>
            </a:prstGeom>
            <a:noFill/>
            <a:ln w="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42069" name="Line 75"/>
            <p:cNvSpPr>
              <a:spLocks noChangeShapeType="1"/>
            </p:cNvSpPr>
            <p:nvPr/>
          </p:nvSpPr>
          <p:spPr bwMode="auto">
            <a:xfrm flipH="1">
              <a:off x="2755" y="2722"/>
              <a:ext cx="729" cy="0"/>
            </a:xfrm>
            <a:prstGeom prst="line">
              <a:avLst/>
            </a:prstGeom>
            <a:noFill/>
            <a:ln w="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42070" name="Line 76"/>
            <p:cNvSpPr>
              <a:spLocks noChangeShapeType="1"/>
            </p:cNvSpPr>
            <p:nvPr/>
          </p:nvSpPr>
          <p:spPr bwMode="auto">
            <a:xfrm flipV="1">
              <a:off x="2755" y="3622"/>
              <a:ext cx="120" cy="39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71" name="Line 77"/>
            <p:cNvSpPr>
              <a:spLocks noChangeShapeType="1"/>
            </p:cNvSpPr>
            <p:nvPr/>
          </p:nvSpPr>
          <p:spPr bwMode="auto">
            <a:xfrm flipV="1">
              <a:off x="2875" y="2369"/>
              <a:ext cx="848" cy="125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2072" name="Line 78"/>
            <p:cNvSpPr>
              <a:spLocks noChangeShapeType="1"/>
            </p:cNvSpPr>
            <p:nvPr/>
          </p:nvSpPr>
          <p:spPr bwMode="auto">
            <a:xfrm flipV="1">
              <a:off x="3723" y="2153"/>
              <a:ext cx="1281" cy="216"/>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grpSp>
      <p:grpSp>
        <p:nvGrpSpPr>
          <p:cNvPr id="201807" name="Group 79"/>
          <p:cNvGrpSpPr>
            <a:grpSpLocks/>
          </p:cNvGrpSpPr>
          <p:nvPr/>
        </p:nvGrpSpPr>
        <p:grpSpPr bwMode="auto">
          <a:xfrm>
            <a:off x="4354513" y="3430588"/>
            <a:ext cx="3600450" cy="2951162"/>
            <a:chOff x="2744" y="2161"/>
            <a:chExt cx="2268" cy="1859"/>
          </a:xfrm>
        </p:grpSpPr>
        <p:grpSp>
          <p:nvGrpSpPr>
            <p:cNvPr id="42052" name="Group 80"/>
            <p:cNvGrpSpPr>
              <a:grpSpLocks/>
            </p:cNvGrpSpPr>
            <p:nvPr/>
          </p:nvGrpSpPr>
          <p:grpSpPr bwMode="auto">
            <a:xfrm>
              <a:off x="2744" y="2352"/>
              <a:ext cx="984" cy="1668"/>
              <a:chOff x="2744" y="2352"/>
              <a:chExt cx="984" cy="1668"/>
            </a:xfrm>
          </p:grpSpPr>
          <p:sp>
            <p:nvSpPr>
              <p:cNvPr id="42054" name="Line 81"/>
              <p:cNvSpPr>
                <a:spLocks noChangeShapeType="1"/>
              </p:cNvSpPr>
              <p:nvPr/>
            </p:nvSpPr>
            <p:spPr bwMode="auto">
              <a:xfrm flipV="1">
                <a:off x="2744" y="3612"/>
                <a:ext cx="136" cy="408"/>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2055" name="Freeform 82"/>
              <p:cNvSpPr>
                <a:spLocks/>
              </p:cNvSpPr>
              <p:nvPr/>
            </p:nvSpPr>
            <p:spPr bwMode="auto">
              <a:xfrm>
                <a:off x="2880" y="2352"/>
                <a:ext cx="848" cy="1261"/>
              </a:xfrm>
              <a:custGeom>
                <a:avLst/>
                <a:gdLst>
                  <a:gd name="T0" fmla="*/ 0 w 848"/>
                  <a:gd name="T1" fmla="*/ 1261 h 1261"/>
                  <a:gd name="T2" fmla="*/ 848 w 848"/>
                  <a:gd name="T3" fmla="*/ 0 h 1261"/>
                  <a:gd name="T4" fmla="*/ 0 60000 65536"/>
                  <a:gd name="T5" fmla="*/ 0 60000 65536"/>
                </a:gdLst>
                <a:ahLst/>
                <a:cxnLst>
                  <a:cxn ang="T4">
                    <a:pos x="T0" y="T1"/>
                  </a:cxn>
                  <a:cxn ang="T5">
                    <a:pos x="T2" y="T3"/>
                  </a:cxn>
                </a:cxnLst>
                <a:rect l="0" t="0" r="r" b="b"/>
                <a:pathLst>
                  <a:path w="848" h="1261">
                    <a:moveTo>
                      <a:pt x="0" y="1261"/>
                    </a:moveTo>
                    <a:lnTo>
                      <a:pt x="848" y="0"/>
                    </a:lnTo>
                  </a:path>
                </a:pathLst>
              </a:custGeom>
              <a:noFill/>
              <a:ln w="25400">
                <a:solidFill>
                  <a:srgbClr val="FF0000"/>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42053" name="Freeform 83"/>
            <p:cNvSpPr>
              <a:spLocks/>
            </p:cNvSpPr>
            <p:nvPr/>
          </p:nvSpPr>
          <p:spPr bwMode="auto">
            <a:xfrm>
              <a:off x="3728" y="2161"/>
              <a:ext cx="1284" cy="199"/>
            </a:xfrm>
            <a:custGeom>
              <a:avLst/>
              <a:gdLst>
                <a:gd name="T0" fmla="*/ 0 w 1284"/>
                <a:gd name="T1" fmla="*/ 199 h 199"/>
                <a:gd name="T2" fmla="*/ 1284 w 1284"/>
                <a:gd name="T3" fmla="*/ 0 h 199"/>
                <a:gd name="T4" fmla="*/ 0 60000 65536"/>
                <a:gd name="T5" fmla="*/ 0 60000 65536"/>
              </a:gdLst>
              <a:ahLst/>
              <a:cxnLst>
                <a:cxn ang="T4">
                  <a:pos x="T0" y="T1"/>
                </a:cxn>
                <a:cxn ang="T5">
                  <a:pos x="T2" y="T3"/>
                </a:cxn>
              </a:cxnLst>
              <a:rect l="0" t="0" r="r" b="b"/>
              <a:pathLst>
                <a:path w="1284" h="199">
                  <a:moveTo>
                    <a:pt x="0" y="199"/>
                  </a:moveTo>
                  <a:lnTo>
                    <a:pt x="1284" y="0"/>
                  </a:lnTo>
                </a:path>
              </a:pathLst>
            </a:custGeom>
            <a:noFill/>
            <a:ln w="25400">
              <a:solidFill>
                <a:srgbClr val="FF0000"/>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42045" name="Line 84"/>
          <p:cNvSpPr>
            <a:spLocks noChangeShapeType="1"/>
          </p:cNvSpPr>
          <p:nvPr/>
        </p:nvSpPr>
        <p:spPr bwMode="auto">
          <a:xfrm>
            <a:off x="5435600" y="652462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813" name="Line 85"/>
          <p:cNvSpPr>
            <a:spLocks noChangeShapeType="1"/>
          </p:cNvSpPr>
          <p:nvPr/>
        </p:nvSpPr>
        <p:spPr bwMode="auto">
          <a:xfrm>
            <a:off x="3995738" y="414972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814" name="Line 86"/>
          <p:cNvSpPr>
            <a:spLocks noChangeShapeType="1"/>
          </p:cNvSpPr>
          <p:nvPr/>
        </p:nvSpPr>
        <p:spPr bwMode="auto">
          <a:xfrm>
            <a:off x="6600825" y="254317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815" name="Text Box 87"/>
          <p:cNvSpPr txBox="1">
            <a:spLocks noChangeArrowheads="1"/>
          </p:cNvSpPr>
          <p:nvPr/>
        </p:nvSpPr>
        <p:spPr bwMode="auto">
          <a:xfrm>
            <a:off x="3635375" y="1765300"/>
            <a:ext cx="322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Symbol" pitchFamily="18" charset="2"/>
              </a:rPr>
              <a:t>j</a:t>
            </a:r>
          </a:p>
        </p:txBody>
      </p:sp>
      <p:sp>
        <p:nvSpPr>
          <p:cNvPr id="201816" name="Line 88"/>
          <p:cNvSpPr>
            <a:spLocks noChangeShapeType="1"/>
          </p:cNvSpPr>
          <p:nvPr/>
        </p:nvSpPr>
        <p:spPr bwMode="auto">
          <a:xfrm>
            <a:off x="3719513" y="1824038"/>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1817" name="Text Box 89"/>
          <p:cNvSpPr txBox="1">
            <a:spLocks noChangeArrowheads="1"/>
          </p:cNvSpPr>
          <p:nvPr/>
        </p:nvSpPr>
        <p:spPr bwMode="auto">
          <a:xfrm>
            <a:off x="2908300" y="1436688"/>
            <a:ext cx="1447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effectLst>
                  <a:outerShdw blurRad="38100" dist="38100" dir="2700000" algn="tl">
                    <a:srgbClr val="C0C0C0"/>
                  </a:outerShdw>
                </a:effectLst>
                <a:latin typeface="Comic Sans MS" pitchFamily="66" charset="0"/>
              </a:rPr>
              <a:t>Deformazioni</a:t>
            </a:r>
          </a:p>
        </p:txBody>
      </p:sp>
      <p:sp>
        <p:nvSpPr>
          <p:cNvPr id="201818" name="Text Box 90"/>
          <p:cNvSpPr txBox="1">
            <a:spLocks noChangeArrowheads="1"/>
          </p:cNvSpPr>
          <p:nvPr/>
        </p:nvSpPr>
        <p:spPr bwMode="auto">
          <a:xfrm>
            <a:off x="4779963" y="1436688"/>
            <a:ext cx="965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effectLst>
                  <a:outerShdw blurRad="38100" dist="38100" dir="2700000" algn="tl">
                    <a:srgbClr val="C0C0C0"/>
                  </a:outerShdw>
                </a:effectLst>
                <a:latin typeface="Comic Sans MS" pitchFamily="66" charset="0"/>
              </a:rPr>
              <a:t>Tensioni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1784"/>
                                        </p:tgtEl>
                                        <p:attrNameLst>
                                          <p:attrName>style.visibility</p:attrName>
                                        </p:attrNameLst>
                                      </p:cBhvr>
                                      <p:to>
                                        <p:strVal val="visible"/>
                                      </p:to>
                                    </p:set>
                                    <p:animEffect transition="in" filter="dissolve">
                                      <p:cBhvr>
                                        <p:cTn id="7" dur="500"/>
                                        <p:tgtEl>
                                          <p:spTgt spid="20178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1783"/>
                                        </p:tgtEl>
                                        <p:attrNameLst>
                                          <p:attrName>style.visibility</p:attrName>
                                        </p:attrNameLst>
                                      </p:cBhvr>
                                      <p:to>
                                        <p:strVal val="visible"/>
                                      </p:to>
                                    </p:set>
                                    <p:animEffect transition="in" filter="dissolve">
                                      <p:cBhvr>
                                        <p:cTn id="10" dur="500"/>
                                        <p:tgtEl>
                                          <p:spTgt spid="20178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201753"/>
                                        </p:tgtEl>
                                        <p:attrNameLst>
                                          <p:attrName>style.visibility</p:attrName>
                                        </p:attrNameLst>
                                      </p:cBhvr>
                                      <p:to>
                                        <p:strVal val="visible"/>
                                      </p:to>
                                    </p:set>
                                    <p:animEffect transition="in" filter="strips(downLeft)">
                                      <p:cBhvr>
                                        <p:cTn id="15" dur="500"/>
                                        <p:tgtEl>
                                          <p:spTgt spid="20175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01818"/>
                                        </p:tgtEl>
                                        <p:attrNameLst>
                                          <p:attrName>style.visibility</p:attrName>
                                        </p:attrNameLst>
                                      </p:cBhvr>
                                      <p:to>
                                        <p:strVal val="visible"/>
                                      </p:to>
                                    </p:set>
                                    <p:animEffect transition="in" filter="dissolve">
                                      <p:cBhvr>
                                        <p:cTn id="18" dur="500"/>
                                        <p:tgtEl>
                                          <p:spTgt spid="201818"/>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01758"/>
                                        </p:tgtEl>
                                        <p:attrNameLst>
                                          <p:attrName>style.visibility</p:attrName>
                                        </p:attrNameLst>
                                      </p:cBhvr>
                                      <p:to>
                                        <p:strVal val="visible"/>
                                      </p:to>
                                    </p:set>
                                    <p:animEffect transition="in" filter="dissolve">
                                      <p:cBhvr>
                                        <p:cTn id="21" dur="500"/>
                                        <p:tgtEl>
                                          <p:spTgt spid="201758"/>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01817"/>
                                        </p:tgtEl>
                                        <p:attrNameLst>
                                          <p:attrName>style.visibility</p:attrName>
                                        </p:attrNameLst>
                                      </p:cBhvr>
                                      <p:to>
                                        <p:strVal val="visible"/>
                                      </p:to>
                                    </p:set>
                                    <p:animEffect transition="in" filter="dissolve">
                                      <p:cBhvr>
                                        <p:cTn id="24" dur="500"/>
                                        <p:tgtEl>
                                          <p:spTgt spid="20181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201756"/>
                                        </p:tgtEl>
                                        <p:attrNameLst>
                                          <p:attrName>style.visibility</p:attrName>
                                        </p:attrNameLst>
                                      </p:cBhvr>
                                      <p:to>
                                        <p:strVal val="visible"/>
                                      </p:to>
                                    </p:set>
                                    <p:animEffect transition="in" filter="strips(downLeft)">
                                      <p:cBhvr>
                                        <p:cTn id="29" dur="500"/>
                                        <p:tgtEl>
                                          <p:spTgt spid="20175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201755"/>
                                        </p:tgtEl>
                                        <p:attrNameLst>
                                          <p:attrName>style.visibility</p:attrName>
                                        </p:attrNameLst>
                                      </p:cBhvr>
                                      <p:to>
                                        <p:strVal val="visible"/>
                                      </p:to>
                                    </p:set>
                                    <p:animEffect transition="in" filter="strips(downLeft)">
                                      <p:cBhvr>
                                        <p:cTn id="34" dur="500"/>
                                        <p:tgtEl>
                                          <p:spTgt spid="20175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201754"/>
                                        </p:tgtEl>
                                        <p:attrNameLst>
                                          <p:attrName>style.visibility</p:attrName>
                                        </p:attrNameLst>
                                      </p:cBhvr>
                                      <p:to>
                                        <p:strVal val="visible"/>
                                      </p:to>
                                    </p:set>
                                    <p:animEffect transition="in" filter="strips(downLeft)">
                                      <p:cBhvr>
                                        <p:cTn id="39" dur="500"/>
                                        <p:tgtEl>
                                          <p:spTgt spid="20175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201815"/>
                                        </p:tgtEl>
                                        <p:attrNameLst>
                                          <p:attrName>style.visibility</p:attrName>
                                        </p:attrNameLst>
                                      </p:cBhvr>
                                      <p:to>
                                        <p:strVal val="visible"/>
                                      </p:to>
                                    </p:set>
                                    <p:animEffect transition="in" filter="dissolve">
                                      <p:cBhvr>
                                        <p:cTn id="42" dur="500"/>
                                        <p:tgtEl>
                                          <p:spTgt spid="2018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201770"/>
                                        </p:tgtEl>
                                        <p:attrNameLst>
                                          <p:attrName>style.visibility</p:attrName>
                                        </p:attrNameLst>
                                      </p:cBhvr>
                                      <p:to>
                                        <p:strVal val="visible"/>
                                      </p:to>
                                    </p:set>
                                    <p:animEffect transition="in" filter="strips(downLeft)">
                                      <p:cBhvr>
                                        <p:cTn id="47" dur="500"/>
                                        <p:tgtEl>
                                          <p:spTgt spid="201770"/>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01816"/>
                                        </p:tgtEl>
                                        <p:attrNameLst>
                                          <p:attrName>style.visibility</p:attrName>
                                        </p:attrNameLst>
                                      </p:cBhvr>
                                      <p:to>
                                        <p:strVal val="visible"/>
                                      </p:to>
                                    </p:set>
                                    <p:animEffect transition="in" filter="dissolve">
                                      <p:cBhvr>
                                        <p:cTn id="50" dur="500"/>
                                        <p:tgtEl>
                                          <p:spTgt spid="201816"/>
                                        </p:tgtEl>
                                      </p:cBhvr>
                                    </p:animEffect>
                                  </p:childTnLst>
                                </p:cTn>
                              </p:par>
                            </p:childTnLst>
                          </p:cTn>
                        </p:par>
                        <p:par>
                          <p:cTn id="51" fill="hold" nodeType="afterGroup">
                            <p:stCondLst>
                              <p:cond delay="500"/>
                            </p:stCondLst>
                            <p:childTnLst>
                              <p:par>
                                <p:cTn id="52" presetID="18" presetClass="entr" presetSubtype="12" fill="hold" grpId="0" nodeType="afterEffect">
                                  <p:stCondLst>
                                    <p:cond delay="0"/>
                                  </p:stCondLst>
                                  <p:childTnLst>
                                    <p:set>
                                      <p:cBhvr>
                                        <p:cTn id="53" dur="1" fill="hold">
                                          <p:stCondLst>
                                            <p:cond delay="0"/>
                                          </p:stCondLst>
                                        </p:cTn>
                                        <p:tgtEl>
                                          <p:spTgt spid="201773"/>
                                        </p:tgtEl>
                                        <p:attrNameLst>
                                          <p:attrName>style.visibility</p:attrName>
                                        </p:attrNameLst>
                                      </p:cBhvr>
                                      <p:to>
                                        <p:strVal val="visible"/>
                                      </p:to>
                                    </p:set>
                                    <p:animEffect transition="in" filter="strips(downLeft)">
                                      <p:cBhvr>
                                        <p:cTn id="54" dur="500"/>
                                        <p:tgtEl>
                                          <p:spTgt spid="201773"/>
                                        </p:tgtEl>
                                      </p:cBhvr>
                                    </p:animEffect>
                                  </p:childTnLst>
                                </p:cTn>
                              </p:par>
                            </p:childTnLst>
                          </p:cTn>
                        </p:par>
                        <p:par>
                          <p:cTn id="55" fill="hold" nodeType="afterGroup">
                            <p:stCondLst>
                              <p:cond delay="1000"/>
                            </p:stCondLst>
                            <p:childTnLst>
                              <p:par>
                                <p:cTn id="56" presetID="18" presetClass="entr" presetSubtype="12" fill="hold" grpId="0" nodeType="afterEffect">
                                  <p:stCondLst>
                                    <p:cond delay="0"/>
                                  </p:stCondLst>
                                  <p:childTnLst>
                                    <p:set>
                                      <p:cBhvr>
                                        <p:cTn id="57" dur="1" fill="hold">
                                          <p:stCondLst>
                                            <p:cond delay="0"/>
                                          </p:stCondLst>
                                        </p:cTn>
                                        <p:tgtEl>
                                          <p:spTgt spid="201771"/>
                                        </p:tgtEl>
                                        <p:attrNameLst>
                                          <p:attrName>style.visibility</p:attrName>
                                        </p:attrNameLst>
                                      </p:cBhvr>
                                      <p:to>
                                        <p:strVal val="visible"/>
                                      </p:to>
                                    </p:set>
                                    <p:animEffect transition="in" filter="strips(downLeft)">
                                      <p:cBhvr>
                                        <p:cTn id="58" dur="500"/>
                                        <p:tgtEl>
                                          <p:spTgt spid="201771"/>
                                        </p:tgtEl>
                                      </p:cBhvr>
                                    </p:animEffect>
                                  </p:childTnLst>
                                </p:cTn>
                              </p:par>
                            </p:childTnLst>
                          </p:cTn>
                        </p:par>
                        <p:par>
                          <p:cTn id="59" fill="hold" nodeType="afterGroup">
                            <p:stCondLst>
                              <p:cond delay="1500"/>
                            </p:stCondLst>
                            <p:childTnLst>
                              <p:par>
                                <p:cTn id="60" presetID="18" presetClass="entr" presetSubtype="12" fill="hold" grpId="0" nodeType="afterEffect">
                                  <p:stCondLst>
                                    <p:cond delay="0"/>
                                  </p:stCondLst>
                                  <p:childTnLst>
                                    <p:set>
                                      <p:cBhvr>
                                        <p:cTn id="61" dur="1" fill="hold">
                                          <p:stCondLst>
                                            <p:cond delay="0"/>
                                          </p:stCondLst>
                                        </p:cTn>
                                        <p:tgtEl>
                                          <p:spTgt spid="201772"/>
                                        </p:tgtEl>
                                        <p:attrNameLst>
                                          <p:attrName>style.visibility</p:attrName>
                                        </p:attrNameLst>
                                      </p:cBhvr>
                                      <p:to>
                                        <p:strVal val="visible"/>
                                      </p:to>
                                    </p:set>
                                    <p:animEffect transition="in" filter="strips(downLeft)">
                                      <p:cBhvr>
                                        <p:cTn id="62" dur="500"/>
                                        <p:tgtEl>
                                          <p:spTgt spid="201772"/>
                                        </p:tgtEl>
                                      </p:cBhvr>
                                    </p:animEffect>
                                  </p:childTnLst>
                                </p:cTn>
                              </p:par>
                            </p:childTnLst>
                          </p:cTn>
                        </p:par>
                        <p:par>
                          <p:cTn id="63" fill="hold" nodeType="afterGroup">
                            <p:stCondLst>
                              <p:cond delay="2000"/>
                            </p:stCondLst>
                            <p:childTnLst>
                              <p:par>
                                <p:cTn id="64" presetID="18" presetClass="entr" presetSubtype="12" fill="hold" grpId="0" nodeType="afterEffect">
                                  <p:stCondLst>
                                    <p:cond delay="0"/>
                                  </p:stCondLst>
                                  <p:childTnLst>
                                    <p:set>
                                      <p:cBhvr>
                                        <p:cTn id="65" dur="1" fill="hold">
                                          <p:stCondLst>
                                            <p:cond delay="0"/>
                                          </p:stCondLst>
                                        </p:cTn>
                                        <p:tgtEl>
                                          <p:spTgt spid="201762"/>
                                        </p:tgtEl>
                                        <p:attrNameLst>
                                          <p:attrName>style.visibility</p:attrName>
                                        </p:attrNameLst>
                                      </p:cBhvr>
                                      <p:to>
                                        <p:strVal val="visible"/>
                                      </p:to>
                                    </p:set>
                                    <p:animEffect transition="in" filter="strips(downLeft)">
                                      <p:cBhvr>
                                        <p:cTn id="66" dur="500"/>
                                        <p:tgtEl>
                                          <p:spTgt spid="201762"/>
                                        </p:tgtEl>
                                      </p:cBhvr>
                                    </p:animEffect>
                                  </p:childTnLst>
                                </p:cTn>
                              </p:par>
                            </p:childTnLst>
                          </p:cTn>
                        </p:par>
                        <p:par>
                          <p:cTn id="67" fill="hold" nodeType="afterGroup">
                            <p:stCondLst>
                              <p:cond delay="2500"/>
                            </p:stCondLst>
                            <p:childTnLst>
                              <p:par>
                                <p:cTn id="68" presetID="9" presetClass="entr" presetSubtype="0" fill="hold" grpId="0" nodeType="afterEffect">
                                  <p:stCondLst>
                                    <p:cond delay="0"/>
                                  </p:stCondLst>
                                  <p:childTnLst>
                                    <p:set>
                                      <p:cBhvr>
                                        <p:cTn id="69" dur="1" fill="hold">
                                          <p:stCondLst>
                                            <p:cond delay="0"/>
                                          </p:stCondLst>
                                        </p:cTn>
                                        <p:tgtEl>
                                          <p:spTgt spid="201760"/>
                                        </p:tgtEl>
                                        <p:attrNameLst>
                                          <p:attrName>style.visibility</p:attrName>
                                        </p:attrNameLst>
                                      </p:cBhvr>
                                      <p:to>
                                        <p:strVal val="visible"/>
                                      </p:to>
                                    </p:set>
                                    <p:animEffect transition="in" filter="dissolve">
                                      <p:cBhvr>
                                        <p:cTn id="70" dur="500"/>
                                        <p:tgtEl>
                                          <p:spTgt spid="201760"/>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8" presetClass="entr" presetSubtype="6" fill="hold" grpId="0" nodeType="clickEffect">
                                  <p:stCondLst>
                                    <p:cond delay="0"/>
                                  </p:stCondLst>
                                  <p:childTnLst>
                                    <p:set>
                                      <p:cBhvr>
                                        <p:cTn id="74" dur="1" fill="hold">
                                          <p:stCondLst>
                                            <p:cond delay="0"/>
                                          </p:stCondLst>
                                        </p:cTn>
                                        <p:tgtEl>
                                          <p:spTgt spid="201757"/>
                                        </p:tgtEl>
                                        <p:attrNameLst>
                                          <p:attrName>style.visibility</p:attrName>
                                        </p:attrNameLst>
                                      </p:cBhvr>
                                      <p:to>
                                        <p:strVal val="visible"/>
                                      </p:to>
                                    </p:set>
                                    <p:animEffect transition="in" filter="strips(downRight)">
                                      <p:cBhvr>
                                        <p:cTn id="75" dur="500"/>
                                        <p:tgtEl>
                                          <p:spTgt spid="201757"/>
                                        </p:tgtEl>
                                      </p:cBhvr>
                                    </p:animEffect>
                                  </p:childTnLst>
                                </p:cTn>
                              </p:par>
                              <p:par>
                                <p:cTn id="76" presetID="18" presetClass="entr" presetSubtype="6" fill="hold" grpId="0" nodeType="withEffect">
                                  <p:stCondLst>
                                    <p:cond delay="0"/>
                                  </p:stCondLst>
                                  <p:childTnLst>
                                    <p:set>
                                      <p:cBhvr>
                                        <p:cTn id="77" dur="1" fill="hold">
                                          <p:stCondLst>
                                            <p:cond delay="0"/>
                                          </p:stCondLst>
                                        </p:cTn>
                                        <p:tgtEl>
                                          <p:spTgt spid="201776"/>
                                        </p:tgtEl>
                                        <p:attrNameLst>
                                          <p:attrName>style.visibility</p:attrName>
                                        </p:attrNameLst>
                                      </p:cBhvr>
                                      <p:to>
                                        <p:strVal val="visible"/>
                                      </p:to>
                                    </p:set>
                                    <p:animEffect transition="in" filter="strips(downRight)">
                                      <p:cBhvr>
                                        <p:cTn id="78" dur="500"/>
                                        <p:tgtEl>
                                          <p:spTgt spid="201776"/>
                                        </p:tgtEl>
                                      </p:cBhvr>
                                    </p:animEffect>
                                  </p:childTnLst>
                                </p:cTn>
                              </p:par>
                            </p:childTnLst>
                          </p:cTn>
                        </p:par>
                        <p:par>
                          <p:cTn id="79" fill="hold" nodeType="afterGroup">
                            <p:stCondLst>
                              <p:cond delay="500"/>
                            </p:stCondLst>
                            <p:childTnLst>
                              <p:par>
                                <p:cTn id="80" presetID="18" presetClass="entr" presetSubtype="6" fill="hold" grpId="0" nodeType="afterEffect">
                                  <p:stCondLst>
                                    <p:cond delay="0"/>
                                  </p:stCondLst>
                                  <p:childTnLst>
                                    <p:set>
                                      <p:cBhvr>
                                        <p:cTn id="81" dur="1" fill="hold">
                                          <p:stCondLst>
                                            <p:cond delay="0"/>
                                          </p:stCondLst>
                                        </p:cTn>
                                        <p:tgtEl>
                                          <p:spTgt spid="201777"/>
                                        </p:tgtEl>
                                        <p:attrNameLst>
                                          <p:attrName>style.visibility</p:attrName>
                                        </p:attrNameLst>
                                      </p:cBhvr>
                                      <p:to>
                                        <p:strVal val="visible"/>
                                      </p:to>
                                    </p:set>
                                    <p:animEffect transition="in" filter="strips(downRight)">
                                      <p:cBhvr>
                                        <p:cTn id="82" dur="500"/>
                                        <p:tgtEl>
                                          <p:spTgt spid="201777"/>
                                        </p:tgtEl>
                                      </p:cBhvr>
                                    </p:animEffect>
                                  </p:childTnLst>
                                </p:cTn>
                              </p:par>
                            </p:childTnLst>
                          </p:cTn>
                        </p:par>
                        <p:par>
                          <p:cTn id="83" fill="hold" nodeType="afterGroup">
                            <p:stCondLst>
                              <p:cond delay="1000"/>
                            </p:stCondLst>
                            <p:childTnLst>
                              <p:par>
                                <p:cTn id="84" presetID="18" presetClass="entr" presetSubtype="6" fill="hold" grpId="0" nodeType="afterEffect">
                                  <p:stCondLst>
                                    <p:cond delay="0"/>
                                  </p:stCondLst>
                                  <p:childTnLst>
                                    <p:set>
                                      <p:cBhvr>
                                        <p:cTn id="85" dur="1" fill="hold">
                                          <p:stCondLst>
                                            <p:cond delay="0"/>
                                          </p:stCondLst>
                                        </p:cTn>
                                        <p:tgtEl>
                                          <p:spTgt spid="201782"/>
                                        </p:tgtEl>
                                        <p:attrNameLst>
                                          <p:attrName>style.visibility</p:attrName>
                                        </p:attrNameLst>
                                      </p:cBhvr>
                                      <p:to>
                                        <p:strVal val="visible"/>
                                      </p:to>
                                    </p:set>
                                    <p:animEffect transition="in" filter="strips(downRight)">
                                      <p:cBhvr>
                                        <p:cTn id="86" dur="500"/>
                                        <p:tgtEl>
                                          <p:spTgt spid="201782"/>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18" presetClass="entr" presetSubtype="6" fill="hold" grpId="0" nodeType="clickEffect">
                                  <p:stCondLst>
                                    <p:cond delay="0"/>
                                  </p:stCondLst>
                                  <p:childTnLst>
                                    <p:set>
                                      <p:cBhvr>
                                        <p:cTn id="90" dur="1" fill="hold">
                                          <p:stCondLst>
                                            <p:cond delay="0"/>
                                          </p:stCondLst>
                                        </p:cTn>
                                        <p:tgtEl>
                                          <p:spTgt spid="201751"/>
                                        </p:tgtEl>
                                        <p:attrNameLst>
                                          <p:attrName>style.visibility</p:attrName>
                                        </p:attrNameLst>
                                      </p:cBhvr>
                                      <p:to>
                                        <p:strVal val="visible"/>
                                      </p:to>
                                    </p:set>
                                    <p:animEffect transition="in" filter="strips(downRight)">
                                      <p:cBhvr>
                                        <p:cTn id="91" dur="500"/>
                                        <p:tgtEl>
                                          <p:spTgt spid="201751"/>
                                        </p:tgtEl>
                                      </p:cBhvr>
                                    </p:animEffect>
                                  </p:childTnLst>
                                </p:cTn>
                              </p:par>
                              <p:par>
                                <p:cTn id="92" presetID="18" presetClass="entr" presetSubtype="6" fill="hold" grpId="0" nodeType="withEffect">
                                  <p:stCondLst>
                                    <p:cond delay="0"/>
                                  </p:stCondLst>
                                  <p:childTnLst>
                                    <p:set>
                                      <p:cBhvr>
                                        <p:cTn id="93" dur="1" fill="hold">
                                          <p:stCondLst>
                                            <p:cond delay="0"/>
                                          </p:stCondLst>
                                        </p:cTn>
                                        <p:tgtEl>
                                          <p:spTgt spid="201752"/>
                                        </p:tgtEl>
                                        <p:attrNameLst>
                                          <p:attrName>style.visibility</p:attrName>
                                        </p:attrNameLst>
                                      </p:cBhvr>
                                      <p:to>
                                        <p:strVal val="visible"/>
                                      </p:to>
                                    </p:set>
                                    <p:animEffect transition="in" filter="strips(downRight)">
                                      <p:cBhvr>
                                        <p:cTn id="94" dur="500"/>
                                        <p:tgtEl>
                                          <p:spTgt spid="201752"/>
                                        </p:tgtEl>
                                      </p:cBhvr>
                                    </p:animEffect>
                                  </p:childTnLst>
                                </p:cTn>
                              </p:par>
                              <p:par>
                                <p:cTn id="95" presetID="5" presetClass="entr" presetSubtype="10" fill="hold" nodeType="withEffect">
                                  <p:stCondLst>
                                    <p:cond delay="0"/>
                                  </p:stCondLst>
                                  <p:childTnLst>
                                    <p:set>
                                      <p:cBhvr>
                                        <p:cTn id="96" dur="1" fill="hold">
                                          <p:stCondLst>
                                            <p:cond delay="0"/>
                                          </p:stCondLst>
                                        </p:cTn>
                                        <p:tgtEl>
                                          <p:spTgt spid="201774"/>
                                        </p:tgtEl>
                                        <p:attrNameLst>
                                          <p:attrName>style.visibility</p:attrName>
                                        </p:attrNameLst>
                                      </p:cBhvr>
                                      <p:to>
                                        <p:strVal val="visible"/>
                                      </p:to>
                                    </p:set>
                                    <p:animEffect transition="in" filter="checkerboard(across)">
                                      <p:cBhvr>
                                        <p:cTn id="97" dur="500"/>
                                        <p:tgtEl>
                                          <p:spTgt spid="201774"/>
                                        </p:tgtEl>
                                      </p:cBhvr>
                                    </p:animEffect>
                                  </p:childTnLst>
                                </p:cTn>
                              </p:par>
                              <p:par>
                                <p:cTn id="98" presetID="18" presetClass="entr" presetSubtype="12" fill="hold" grpId="0" nodeType="withEffect">
                                  <p:stCondLst>
                                    <p:cond delay="0"/>
                                  </p:stCondLst>
                                  <p:childTnLst>
                                    <p:set>
                                      <p:cBhvr>
                                        <p:cTn id="99" dur="1" fill="hold">
                                          <p:stCondLst>
                                            <p:cond delay="0"/>
                                          </p:stCondLst>
                                        </p:cTn>
                                        <p:tgtEl>
                                          <p:spTgt spid="201778"/>
                                        </p:tgtEl>
                                        <p:attrNameLst>
                                          <p:attrName>style.visibility</p:attrName>
                                        </p:attrNameLst>
                                      </p:cBhvr>
                                      <p:to>
                                        <p:strVal val="visible"/>
                                      </p:to>
                                    </p:set>
                                    <p:animEffect transition="in" filter="strips(downLeft)">
                                      <p:cBhvr>
                                        <p:cTn id="100" dur="500"/>
                                        <p:tgtEl>
                                          <p:spTgt spid="201778"/>
                                        </p:tgtEl>
                                      </p:cBhvr>
                                    </p:animEffect>
                                  </p:childTnLst>
                                </p:cTn>
                              </p:par>
                              <p:par>
                                <p:cTn id="101" presetID="18" presetClass="entr" presetSubtype="12" fill="hold" grpId="0" nodeType="withEffect">
                                  <p:stCondLst>
                                    <p:cond delay="0"/>
                                  </p:stCondLst>
                                  <p:childTnLst>
                                    <p:set>
                                      <p:cBhvr>
                                        <p:cTn id="102" dur="1" fill="hold">
                                          <p:stCondLst>
                                            <p:cond delay="0"/>
                                          </p:stCondLst>
                                        </p:cTn>
                                        <p:tgtEl>
                                          <p:spTgt spid="201779"/>
                                        </p:tgtEl>
                                        <p:attrNameLst>
                                          <p:attrName>style.visibility</p:attrName>
                                        </p:attrNameLst>
                                      </p:cBhvr>
                                      <p:to>
                                        <p:strVal val="visible"/>
                                      </p:to>
                                    </p:set>
                                    <p:animEffect transition="in" filter="strips(downLeft)">
                                      <p:cBhvr>
                                        <p:cTn id="103" dur="500"/>
                                        <p:tgtEl>
                                          <p:spTgt spid="201779"/>
                                        </p:tgtEl>
                                      </p:cBhvr>
                                    </p:animEffect>
                                  </p:childTnLst>
                                </p:cTn>
                              </p:par>
                              <p:par>
                                <p:cTn id="104" presetID="18" presetClass="entr" presetSubtype="12" fill="hold" grpId="0" nodeType="withEffect">
                                  <p:stCondLst>
                                    <p:cond delay="0"/>
                                  </p:stCondLst>
                                  <p:childTnLst>
                                    <p:set>
                                      <p:cBhvr>
                                        <p:cTn id="105" dur="1" fill="hold">
                                          <p:stCondLst>
                                            <p:cond delay="0"/>
                                          </p:stCondLst>
                                        </p:cTn>
                                        <p:tgtEl>
                                          <p:spTgt spid="201781"/>
                                        </p:tgtEl>
                                        <p:attrNameLst>
                                          <p:attrName>style.visibility</p:attrName>
                                        </p:attrNameLst>
                                      </p:cBhvr>
                                      <p:to>
                                        <p:strVal val="visible"/>
                                      </p:to>
                                    </p:set>
                                    <p:animEffect transition="in" filter="strips(downLeft)">
                                      <p:cBhvr>
                                        <p:cTn id="106" dur="500"/>
                                        <p:tgtEl>
                                          <p:spTgt spid="201781"/>
                                        </p:tgtEl>
                                      </p:cBhvr>
                                    </p:animEffect>
                                  </p:childTnLst>
                                </p:cTn>
                              </p:par>
                              <p:par>
                                <p:cTn id="107" presetID="18" presetClass="entr" presetSubtype="12" fill="hold" grpId="0" nodeType="withEffect">
                                  <p:stCondLst>
                                    <p:cond delay="0"/>
                                  </p:stCondLst>
                                  <p:childTnLst>
                                    <p:set>
                                      <p:cBhvr>
                                        <p:cTn id="108" dur="1" fill="hold">
                                          <p:stCondLst>
                                            <p:cond delay="0"/>
                                          </p:stCondLst>
                                        </p:cTn>
                                        <p:tgtEl>
                                          <p:spTgt spid="201780"/>
                                        </p:tgtEl>
                                        <p:attrNameLst>
                                          <p:attrName>style.visibility</p:attrName>
                                        </p:attrNameLst>
                                      </p:cBhvr>
                                      <p:to>
                                        <p:strVal val="visible"/>
                                      </p:to>
                                    </p:set>
                                    <p:animEffect transition="in" filter="strips(downLeft)">
                                      <p:cBhvr>
                                        <p:cTn id="109" dur="500"/>
                                        <p:tgtEl>
                                          <p:spTgt spid="201780"/>
                                        </p:tgtEl>
                                      </p:cBhvr>
                                    </p:animEffect>
                                  </p:childTnLst>
                                </p:cTn>
                              </p:par>
                            </p:childTnLst>
                          </p:cTn>
                        </p:par>
                        <p:par>
                          <p:cTn id="110" fill="hold" nodeType="afterGroup">
                            <p:stCondLst>
                              <p:cond delay="500"/>
                            </p:stCondLst>
                            <p:childTnLst>
                              <p:par>
                                <p:cTn id="111" presetID="18" presetClass="entr" presetSubtype="12" fill="hold" grpId="0" nodeType="afterEffect">
                                  <p:stCondLst>
                                    <p:cond delay="0"/>
                                  </p:stCondLst>
                                  <p:childTnLst>
                                    <p:set>
                                      <p:cBhvr>
                                        <p:cTn id="112" dur="1" fill="hold">
                                          <p:stCondLst>
                                            <p:cond delay="0"/>
                                          </p:stCondLst>
                                        </p:cTn>
                                        <p:tgtEl>
                                          <p:spTgt spid="201761"/>
                                        </p:tgtEl>
                                        <p:attrNameLst>
                                          <p:attrName>style.visibility</p:attrName>
                                        </p:attrNameLst>
                                      </p:cBhvr>
                                      <p:to>
                                        <p:strVal val="visible"/>
                                      </p:to>
                                    </p:set>
                                    <p:animEffect transition="in" filter="strips(downLeft)">
                                      <p:cBhvr>
                                        <p:cTn id="113" dur="500"/>
                                        <p:tgtEl>
                                          <p:spTgt spid="201761"/>
                                        </p:tgtEl>
                                      </p:cBhvr>
                                    </p:animEffect>
                                  </p:childTnLst>
                                </p:cTn>
                              </p:par>
                            </p:childTnLst>
                          </p:cTn>
                        </p:par>
                        <p:par>
                          <p:cTn id="114" fill="hold" nodeType="afterGroup">
                            <p:stCondLst>
                              <p:cond delay="1000"/>
                            </p:stCondLst>
                            <p:childTnLst>
                              <p:par>
                                <p:cTn id="115" presetID="18" presetClass="entr" presetSubtype="12" fill="hold" grpId="0" nodeType="afterEffect">
                                  <p:stCondLst>
                                    <p:cond delay="0"/>
                                  </p:stCondLst>
                                  <p:childTnLst>
                                    <p:set>
                                      <p:cBhvr>
                                        <p:cTn id="116" dur="1" fill="hold">
                                          <p:stCondLst>
                                            <p:cond delay="0"/>
                                          </p:stCondLst>
                                        </p:cTn>
                                        <p:tgtEl>
                                          <p:spTgt spid="201759"/>
                                        </p:tgtEl>
                                        <p:attrNameLst>
                                          <p:attrName>style.visibility</p:attrName>
                                        </p:attrNameLst>
                                      </p:cBhvr>
                                      <p:to>
                                        <p:strVal val="visible"/>
                                      </p:to>
                                    </p:set>
                                    <p:animEffect transition="in" filter="strips(downLeft)">
                                      <p:cBhvr>
                                        <p:cTn id="117" dur="500"/>
                                        <p:tgtEl>
                                          <p:spTgt spid="201759"/>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9" presetClass="entr" presetSubtype="0" fill="hold" grpId="0" nodeType="clickEffect">
                                  <p:stCondLst>
                                    <p:cond delay="0"/>
                                  </p:stCondLst>
                                  <p:childTnLst>
                                    <p:set>
                                      <p:cBhvr>
                                        <p:cTn id="121" dur="1" fill="hold">
                                          <p:stCondLst>
                                            <p:cond delay="0"/>
                                          </p:stCondLst>
                                        </p:cTn>
                                        <p:tgtEl>
                                          <p:spTgt spid="201786"/>
                                        </p:tgtEl>
                                        <p:attrNameLst>
                                          <p:attrName>style.visibility</p:attrName>
                                        </p:attrNameLst>
                                      </p:cBhvr>
                                      <p:to>
                                        <p:strVal val="visible"/>
                                      </p:to>
                                    </p:set>
                                    <p:animEffect transition="in" filter="dissolve">
                                      <p:cBhvr>
                                        <p:cTn id="122" dur="500"/>
                                        <p:tgtEl>
                                          <p:spTgt spid="201786"/>
                                        </p:tgtEl>
                                      </p:cBhvr>
                                    </p:animEffect>
                                  </p:childTnLst>
                                </p:cTn>
                              </p:par>
                              <p:par>
                                <p:cTn id="123" presetID="9" presetClass="entr" presetSubtype="0" fill="hold" grpId="0" nodeType="withEffect">
                                  <p:stCondLst>
                                    <p:cond delay="0"/>
                                  </p:stCondLst>
                                  <p:childTnLst>
                                    <p:set>
                                      <p:cBhvr>
                                        <p:cTn id="124" dur="1" fill="hold">
                                          <p:stCondLst>
                                            <p:cond delay="0"/>
                                          </p:stCondLst>
                                        </p:cTn>
                                        <p:tgtEl>
                                          <p:spTgt spid="201787"/>
                                        </p:tgtEl>
                                        <p:attrNameLst>
                                          <p:attrName>style.visibility</p:attrName>
                                        </p:attrNameLst>
                                      </p:cBhvr>
                                      <p:to>
                                        <p:strVal val="visible"/>
                                      </p:to>
                                    </p:set>
                                    <p:animEffect transition="in" filter="dissolve">
                                      <p:cBhvr>
                                        <p:cTn id="125" dur="500"/>
                                        <p:tgtEl>
                                          <p:spTgt spid="201787"/>
                                        </p:tgtEl>
                                      </p:cBhvr>
                                    </p:animEffect>
                                  </p:childTnLst>
                                </p:cTn>
                              </p:par>
                              <p:par>
                                <p:cTn id="126" presetID="9" presetClass="entr" presetSubtype="0" fill="hold" grpId="0" nodeType="withEffect">
                                  <p:stCondLst>
                                    <p:cond delay="0"/>
                                  </p:stCondLst>
                                  <p:childTnLst>
                                    <p:set>
                                      <p:cBhvr>
                                        <p:cTn id="127" dur="1" fill="hold">
                                          <p:stCondLst>
                                            <p:cond delay="0"/>
                                          </p:stCondLst>
                                        </p:cTn>
                                        <p:tgtEl>
                                          <p:spTgt spid="201785"/>
                                        </p:tgtEl>
                                        <p:attrNameLst>
                                          <p:attrName>style.visibility</p:attrName>
                                        </p:attrNameLst>
                                      </p:cBhvr>
                                      <p:to>
                                        <p:strVal val="visible"/>
                                      </p:to>
                                    </p:set>
                                    <p:animEffect transition="in" filter="dissolve">
                                      <p:cBhvr>
                                        <p:cTn id="128" dur="500"/>
                                        <p:tgtEl>
                                          <p:spTgt spid="201785"/>
                                        </p:tgtEl>
                                      </p:cBhvr>
                                    </p:animEffect>
                                  </p:childTnLst>
                                </p:cTn>
                              </p:par>
                              <p:par>
                                <p:cTn id="129" presetID="9" presetClass="entr" presetSubtype="0" fill="hold" grpId="0" nodeType="withEffect">
                                  <p:stCondLst>
                                    <p:cond delay="0"/>
                                  </p:stCondLst>
                                  <p:childTnLst>
                                    <p:set>
                                      <p:cBhvr>
                                        <p:cTn id="130" dur="1" fill="hold">
                                          <p:stCondLst>
                                            <p:cond delay="0"/>
                                          </p:stCondLst>
                                        </p:cTn>
                                        <p:tgtEl>
                                          <p:spTgt spid="201788"/>
                                        </p:tgtEl>
                                        <p:attrNameLst>
                                          <p:attrName>style.visibility</p:attrName>
                                        </p:attrNameLst>
                                      </p:cBhvr>
                                      <p:to>
                                        <p:strVal val="visible"/>
                                      </p:to>
                                    </p:set>
                                    <p:animEffect transition="in" filter="dissolve">
                                      <p:cBhvr>
                                        <p:cTn id="131" dur="500"/>
                                        <p:tgtEl>
                                          <p:spTgt spid="201788"/>
                                        </p:tgtEl>
                                      </p:cBhvr>
                                    </p:animEffect>
                                  </p:childTnLst>
                                </p:cTn>
                              </p:par>
                              <p:par>
                                <p:cTn id="132" presetID="9" presetClass="entr" presetSubtype="0" fill="hold" grpId="0" nodeType="withEffect">
                                  <p:stCondLst>
                                    <p:cond delay="0"/>
                                  </p:stCondLst>
                                  <p:childTnLst>
                                    <p:set>
                                      <p:cBhvr>
                                        <p:cTn id="133" dur="1" fill="hold">
                                          <p:stCondLst>
                                            <p:cond delay="0"/>
                                          </p:stCondLst>
                                        </p:cTn>
                                        <p:tgtEl>
                                          <p:spTgt spid="201814"/>
                                        </p:tgtEl>
                                        <p:attrNameLst>
                                          <p:attrName>style.visibility</p:attrName>
                                        </p:attrNameLst>
                                      </p:cBhvr>
                                      <p:to>
                                        <p:strVal val="visible"/>
                                      </p:to>
                                    </p:set>
                                    <p:animEffect transition="in" filter="dissolve">
                                      <p:cBhvr>
                                        <p:cTn id="134" dur="500"/>
                                        <p:tgtEl>
                                          <p:spTgt spid="201814"/>
                                        </p:tgtEl>
                                      </p:cBhvr>
                                    </p:animEffec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5" presetClass="entr" presetSubtype="10" fill="hold" nodeType="clickEffect">
                                  <p:stCondLst>
                                    <p:cond delay="0"/>
                                  </p:stCondLst>
                                  <p:childTnLst>
                                    <p:set>
                                      <p:cBhvr>
                                        <p:cTn id="138" dur="1" fill="hold">
                                          <p:stCondLst>
                                            <p:cond delay="0"/>
                                          </p:stCondLst>
                                        </p:cTn>
                                        <p:tgtEl>
                                          <p:spTgt spid="201789"/>
                                        </p:tgtEl>
                                        <p:attrNameLst>
                                          <p:attrName>style.visibility</p:attrName>
                                        </p:attrNameLst>
                                      </p:cBhvr>
                                      <p:to>
                                        <p:strVal val="visible"/>
                                      </p:to>
                                    </p:set>
                                    <p:animEffect transition="in" filter="checkerboard(across)">
                                      <p:cBhvr>
                                        <p:cTn id="139" dur="500"/>
                                        <p:tgtEl>
                                          <p:spTgt spid="201789"/>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18" presetClass="entr" presetSubtype="6" fill="hold" nodeType="clickEffect">
                                  <p:stCondLst>
                                    <p:cond delay="0"/>
                                  </p:stCondLst>
                                  <p:childTnLst>
                                    <p:set>
                                      <p:cBhvr>
                                        <p:cTn id="143" dur="1" fill="hold">
                                          <p:stCondLst>
                                            <p:cond delay="0"/>
                                          </p:stCondLst>
                                        </p:cTn>
                                        <p:tgtEl>
                                          <p:spTgt spid="201807"/>
                                        </p:tgtEl>
                                        <p:attrNameLst>
                                          <p:attrName>style.visibility</p:attrName>
                                        </p:attrNameLst>
                                      </p:cBhvr>
                                      <p:to>
                                        <p:strVal val="visible"/>
                                      </p:to>
                                    </p:set>
                                    <p:animEffect transition="in" filter="strips(downRight)">
                                      <p:cBhvr>
                                        <p:cTn id="144" dur="500"/>
                                        <p:tgtEl>
                                          <p:spTgt spid="201807"/>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9" presetClass="entr" presetSubtype="0" fill="hold" grpId="0" nodeType="clickEffect">
                                  <p:stCondLst>
                                    <p:cond delay="0"/>
                                  </p:stCondLst>
                                  <p:childTnLst>
                                    <p:set>
                                      <p:cBhvr>
                                        <p:cTn id="148" dur="1" fill="hold">
                                          <p:stCondLst>
                                            <p:cond delay="0"/>
                                          </p:stCondLst>
                                        </p:cTn>
                                        <p:tgtEl>
                                          <p:spTgt spid="201813"/>
                                        </p:tgtEl>
                                        <p:attrNameLst>
                                          <p:attrName>style.visibility</p:attrName>
                                        </p:attrNameLst>
                                      </p:cBhvr>
                                      <p:to>
                                        <p:strVal val="visible"/>
                                      </p:to>
                                    </p:set>
                                    <p:animEffect transition="in" filter="dissolve">
                                      <p:cBhvr>
                                        <p:cTn id="149" dur="500"/>
                                        <p:tgtEl>
                                          <p:spTgt spid="201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51" grpId="0" animBg="1"/>
      <p:bldP spid="201752" grpId="0" animBg="1"/>
      <p:bldP spid="201753" grpId="0" animBg="1"/>
      <p:bldP spid="201754" grpId="0" animBg="1"/>
      <p:bldP spid="201755" grpId="0" animBg="1"/>
      <p:bldP spid="201756" grpId="0" animBg="1"/>
      <p:bldP spid="201757" grpId="0" animBg="1"/>
      <p:bldP spid="201758" grpId="0" animBg="1"/>
      <p:bldP spid="201759" grpId="0" animBg="1"/>
      <p:bldP spid="201760" grpId="0" animBg="1"/>
      <p:bldP spid="201761" grpId="0" animBg="1"/>
      <p:bldP spid="201762" grpId="0" animBg="1"/>
      <p:bldP spid="201770" grpId="0" animBg="1"/>
      <p:bldP spid="201771" grpId="0" animBg="1"/>
      <p:bldP spid="201772" grpId="0" animBg="1"/>
      <p:bldP spid="201773" grpId="0" animBg="1"/>
      <p:bldP spid="201776" grpId="0" animBg="1"/>
      <p:bldP spid="201777" grpId="0" animBg="1"/>
      <p:bldP spid="201778" grpId="0" animBg="1"/>
      <p:bldP spid="201779" grpId="0" animBg="1"/>
      <p:bldP spid="201780" grpId="0" animBg="1"/>
      <p:bldP spid="201781" grpId="0" animBg="1"/>
      <p:bldP spid="201782" grpId="0" animBg="1"/>
      <p:bldP spid="201783" grpId="0" animBg="1"/>
      <p:bldP spid="201784" grpId="0"/>
      <p:bldP spid="201785" grpId="0" animBg="1"/>
      <p:bldP spid="201786" grpId="0" animBg="1"/>
      <p:bldP spid="201787" grpId="0" animBg="1"/>
      <p:bldP spid="201788" grpId="0"/>
      <p:bldP spid="201813" grpId="0" animBg="1"/>
      <p:bldP spid="201814" grpId="0" animBg="1"/>
      <p:bldP spid="201815" grpId="0"/>
      <p:bldP spid="201816" grpId="0" animBg="1"/>
      <p:bldP spid="201817" grpId="0"/>
      <p:bldP spid="2018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Relazioni Momento-Curvatura</a:t>
            </a:r>
            <a:endParaRPr lang="it-IT" sz="3600" b="1" baseline="-25000">
              <a:effectLst>
                <a:outerShdw blurRad="38100" dist="38100" dir="2700000" algn="tl">
                  <a:srgbClr val="C0C0C0"/>
                </a:outerShdw>
              </a:effectLst>
              <a:latin typeface="Comic Sans MS" pitchFamily="66" charset="0"/>
            </a:endParaRPr>
          </a:p>
        </p:txBody>
      </p:sp>
      <p:sp>
        <p:nvSpPr>
          <p:cNvPr id="16387" name="Text Box 3"/>
          <p:cNvSpPr txBox="1">
            <a:spLocks noChangeArrowheads="1"/>
          </p:cNvSpPr>
          <p:nvPr/>
        </p:nvSpPr>
        <p:spPr bwMode="auto">
          <a:xfrm>
            <a:off x="158750" y="1052513"/>
            <a:ext cx="873442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La sezione in cemento armato esibisce un complesso comportamento in campo non lineare direttamente ascrivibile alla non-linearità dei materiali strutturali. Questo comportamento può essere sintetizzato in termini di </a:t>
            </a:r>
            <a:r>
              <a:rPr lang="it-IT" sz="1600" b="1">
                <a:latin typeface="Comic Sans MS" pitchFamily="66" charset="0"/>
              </a:rPr>
              <a:t>relazioni momento-curvatura </a:t>
            </a:r>
            <a:r>
              <a:rPr lang="it-IT" sz="1600">
                <a:latin typeface="Comic Sans MS" pitchFamily="66" charset="0"/>
              </a:rPr>
              <a:t>dalle quali e facile desumere l’importanza del ruolo giocato dallo </a:t>
            </a:r>
            <a:r>
              <a:rPr lang="it-IT" sz="1600" b="1">
                <a:latin typeface="Comic Sans MS" pitchFamily="66" charset="0"/>
              </a:rPr>
              <a:t>sforzo normale</a:t>
            </a:r>
            <a:r>
              <a:rPr lang="it-IT" sz="1600">
                <a:latin typeface="Comic Sans MS" pitchFamily="66" charset="0"/>
              </a:rPr>
              <a:t> su rigidezza, resistenza e duttilità.</a:t>
            </a:r>
          </a:p>
        </p:txBody>
      </p:sp>
      <p:pic>
        <p:nvPicPr>
          <p:cNvPr id="1638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4713" y="2370138"/>
            <a:ext cx="7226300" cy="448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57720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13" name="Rectangle 13"/>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Domini di resistenza N-M</a:t>
            </a:r>
            <a:r>
              <a:rPr lang="it-IT" sz="3600" b="1" baseline="-25000">
                <a:effectLst>
                  <a:outerShdw blurRad="38100" dist="38100" dir="2700000" algn="tl">
                    <a:srgbClr val="C0C0C0"/>
                  </a:outerShdw>
                </a:effectLst>
                <a:latin typeface="Comic Sans MS" pitchFamily="66" charset="0"/>
              </a:rPr>
              <a:t>1</a:t>
            </a:r>
            <a:r>
              <a:rPr lang="it-IT" sz="3600" b="1">
                <a:effectLst>
                  <a:outerShdw blurRad="38100" dist="38100" dir="2700000" algn="tl">
                    <a:srgbClr val="C0C0C0"/>
                  </a:outerShdw>
                </a:effectLst>
                <a:latin typeface="Comic Sans MS" pitchFamily="66" charset="0"/>
              </a:rPr>
              <a:t>-M</a:t>
            </a:r>
            <a:r>
              <a:rPr lang="it-IT" sz="3600" b="1" baseline="-25000">
                <a:effectLst>
                  <a:outerShdw blurRad="38100" dist="38100" dir="2700000" algn="tl">
                    <a:srgbClr val="C0C0C0"/>
                  </a:outerShdw>
                </a:effectLst>
                <a:latin typeface="Comic Sans MS" pitchFamily="66" charset="0"/>
              </a:rPr>
              <a:t>2</a:t>
            </a:r>
          </a:p>
        </p:txBody>
      </p:sp>
      <p:sp>
        <p:nvSpPr>
          <p:cNvPr id="17411" name="Text Box 19"/>
          <p:cNvSpPr txBox="1">
            <a:spLocks noChangeArrowheads="1"/>
          </p:cNvSpPr>
          <p:nvPr/>
        </p:nvSpPr>
        <p:spPr bwMode="auto">
          <a:xfrm>
            <a:off x="158750" y="1052513"/>
            <a:ext cx="8734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La dipendenza tra sforzo normale applicato e resistenza flessionale può essere descritta da domini M-N.</a:t>
            </a:r>
          </a:p>
        </p:txBody>
      </p:sp>
      <p:pic>
        <p:nvPicPr>
          <p:cNvPr id="17412"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088" y="1920875"/>
            <a:ext cx="7265987"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0321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ChangeArrowheads="1"/>
          </p:cNvSpPr>
          <p:nvPr/>
        </p:nvSpPr>
        <p:spPr bwMode="auto">
          <a:xfrm>
            <a:off x="685800" y="404813"/>
            <a:ext cx="7772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Domini di snervamento N-M</a:t>
            </a:r>
            <a:r>
              <a:rPr lang="it-IT" sz="3600" b="1" baseline="-25000">
                <a:effectLst>
                  <a:outerShdw blurRad="38100" dist="38100" dir="2700000" algn="tl">
                    <a:srgbClr val="C0C0C0"/>
                  </a:outerShdw>
                </a:effectLst>
                <a:latin typeface="Comic Sans MS" pitchFamily="66" charset="0"/>
              </a:rPr>
              <a:t>1</a:t>
            </a:r>
            <a:r>
              <a:rPr lang="it-IT" sz="3600" b="1">
                <a:effectLst>
                  <a:outerShdw blurRad="38100" dist="38100" dir="2700000" algn="tl">
                    <a:srgbClr val="C0C0C0"/>
                  </a:outerShdw>
                </a:effectLst>
                <a:latin typeface="Comic Sans MS" pitchFamily="66" charset="0"/>
              </a:rPr>
              <a:t>-M</a:t>
            </a:r>
            <a:r>
              <a:rPr lang="it-IT" sz="3600" b="1" baseline="-25000">
                <a:effectLst>
                  <a:outerShdw blurRad="38100" dist="38100" dir="2700000" algn="tl">
                    <a:srgbClr val="C0C0C0"/>
                  </a:outerShdw>
                </a:effectLst>
                <a:latin typeface="Comic Sans MS" pitchFamily="66" charset="0"/>
              </a:rPr>
              <a:t>2</a:t>
            </a:r>
          </a:p>
        </p:txBody>
      </p:sp>
      <p:sp>
        <p:nvSpPr>
          <p:cNvPr id="18435" name="Text Box 4"/>
          <p:cNvSpPr txBox="1">
            <a:spLocks noChangeArrowheads="1"/>
          </p:cNvSpPr>
          <p:nvPr/>
        </p:nvSpPr>
        <p:spPr bwMode="auto">
          <a:xfrm>
            <a:off x="158750" y="1052513"/>
            <a:ext cx="8734425"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it-IT" dirty="0">
                <a:latin typeface="Comic Sans MS" pitchFamily="66" charset="0"/>
              </a:rPr>
              <a:t>Simili relazioni intercorrono tra il momento di snervamento e lo sforzo normale applicato sulla sezione.</a:t>
            </a:r>
          </a:p>
          <a:p>
            <a:pPr eaLnBrk="1" hangingPunct="1">
              <a:lnSpc>
                <a:spcPct val="150000"/>
              </a:lnSpc>
            </a:pPr>
            <a:r>
              <a:rPr lang="it-IT" dirty="0">
                <a:latin typeface="Comic Sans MS" pitchFamily="66" charset="0"/>
              </a:rPr>
              <a:t>La condizione di </a:t>
            </a:r>
            <a:r>
              <a:rPr lang="it-IT" i="1" dirty="0">
                <a:latin typeface="Comic Sans MS" pitchFamily="66" charset="0"/>
              </a:rPr>
              <a:t>snervamento</a:t>
            </a:r>
            <a:r>
              <a:rPr lang="it-IT" dirty="0">
                <a:latin typeface="Comic Sans MS" pitchFamily="66" charset="0"/>
              </a:rPr>
              <a:t> viene generalmente definita dal raggiungimento di una della due condizioni in termini di tensione valutate secondo un approccio lineare:</a:t>
            </a:r>
          </a:p>
          <a:p>
            <a:pPr eaLnBrk="1" hangingPunct="1">
              <a:lnSpc>
                <a:spcPct val="150000"/>
              </a:lnSpc>
              <a:buFontTx/>
              <a:buChar char="-"/>
            </a:pPr>
            <a:r>
              <a:rPr lang="it-IT" dirty="0">
                <a:latin typeface="Comic Sans MS" pitchFamily="66" charset="0"/>
              </a:rPr>
              <a:t> Raggiungimento della tensione di snervamento nell’armatura tesa;</a:t>
            </a:r>
          </a:p>
          <a:p>
            <a:pPr eaLnBrk="1" hangingPunct="1">
              <a:lnSpc>
                <a:spcPct val="150000"/>
              </a:lnSpc>
              <a:buFontTx/>
              <a:buChar char="-"/>
            </a:pPr>
            <a:r>
              <a:rPr lang="it-IT" dirty="0">
                <a:latin typeface="Comic Sans MS" pitchFamily="66" charset="0"/>
              </a:rPr>
              <a:t> Raggiungimento di una deformazione pari ad 1.8 </a:t>
            </a:r>
            <a:r>
              <a:rPr lang="it-IT" dirty="0" err="1">
                <a:latin typeface="Comic Sans MS" pitchFamily="66" charset="0"/>
              </a:rPr>
              <a:t>f</a:t>
            </a:r>
            <a:r>
              <a:rPr lang="it-IT" baseline="-25000" dirty="0" err="1">
                <a:latin typeface="Comic Sans MS" pitchFamily="66" charset="0"/>
              </a:rPr>
              <a:t>c</a:t>
            </a:r>
            <a:r>
              <a:rPr lang="it-IT" dirty="0">
                <a:latin typeface="Comic Sans MS" pitchFamily="66" charset="0"/>
              </a:rPr>
              <a:t>/</a:t>
            </a:r>
            <a:r>
              <a:rPr lang="it-IT" dirty="0" err="1">
                <a:latin typeface="Comic Sans MS" pitchFamily="66" charset="0"/>
              </a:rPr>
              <a:t>E</a:t>
            </a:r>
            <a:r>
              <a:rPr lang="it-IT" baseline="-25000" dirty="0" err="1">
                <a:latin typeface="Comic Sans MS" pitchFamily="66" charset="0"/>
              </a:rPr>
              <a:t>c</a:t>
            </a:r>
            <a:r>
              <a:rPr lang="it-IT" dirty="0">
                <a:latin typeface="Comic Sans MS" pitchFamily="66" charset="0"/>
              </a:rPr>
              <a:t> nel calcestruzzo </a:t>
            </a:r>
            <a:r>
              <a:rPr lang="it-IT" dirty="0" smtClean="0">
                <a:latin typeface="Comic Sans MS" pitchFamily="66" charset="0"/>
              </a:rPr>
              <a:t>compresso (</a:t>
            </a:r>
            <a:r>
              <a:rPr lang="it-IT" i="1" dirty="0" err="1" smtClean="0">
                <a:latin typeface="Comic Sans MS" pitchFamily="66" charset="0"/>
              </a:rPr>
              <a:t>fib</a:t>
            </a:r>
            <a:r>
              <a:rPr lang="it-IT" dirty="0" smtClean="0">
                <a:latin typeface="Comic Sans MS" pitchFamily="66" charset="0"/>
              </a:rPr>
              <a:t>, </a:t>
            </a:r>
            <a:r>
              <a:rPr lang="it-IT" dirty="0" err="1" smtClean="0">
                <a:latin typeface="Comic Sans MS" pitchFamily="66" charset="0"/>
              </a:rPr>
              <a:t>bulletin</a:t>
            </a:r>
            <a:r>
              <a:rPr lang="it-IT" dirty="0" smtClean="0">
                <a:latin typeface="Comic Sans MS" pitchFamily="66" charset="0"/>
              </a:rPr>
              <a:t> 14, 2003).</a:t>
            </a:r>
            <a:endParaRPr lang="it-IT" dirty="0">
              <a:latin typeface="Comic Sans MS" pitchFamily="66" charset="0"/>
            </a:endParaRPr>
          </a:p>
        </p:txBody>
      </p:sp>
    </p:spTree>
    <p:extLst>
      <p:ext uri="{BB962C8B-B14F-4D97-AF65-F5344CB8AC3E}">
        <p14:creationId xmlns:p14="http://schemas.microsoft.com/office/powerpoint/2010/main" val="2102191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p:cNvSpPr>
          <p:nvPr>
            <p:ph type="ctrTitle"/>
          </p:nvPr>
        </p:nvSpPr>
        <p:spPr>
          <a:xfrm>
            <a:off x="0" y="404813"/>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Concetti introduttivi: Azioni Sismiche</a:t>
            </a:r>
          </a:p>
        </p:txBody>
      </p:sp>
      <p:sp>
        <p:nvSpPr>
          <p:cNvPr id="184323" name="Rectangle 3"/>
          <p:cNvSpPr>
            <a:spLocks noGrp="1"/>
          </p:cNvSpPr>
          <p:nvPr>
            <p:ph type="subTitle" idx="1"/>
          </p:nvPr>
        </p:nvSpPr>
        <p:spPr>
          <a:xfrm>
            <a:off x="468313" y="1268413"/>
            <a:ext cx="8280400" cy="1152525"/>
          </a:xfrm>
        </p:spPr>
        <p:txBody>
          <a:bodyPr/>
          <a:lstStyle/>
          <a:p>
            <a:pPr algn="just">
              <a:lnSpc>
                <a:spcPct val="140000"/>
              </a:lnSpc>
            </a:pPr>
            <a:r>
              <a:rPr lang="it-IT" sz="1600" smtClean="0">
                <a:solidFill>
                  <a:schemeClr val="tx1"/>
                </a:solidFill>
                <a:latin typeface="Comic Sans MS" pitchFamily="66" charset="0"/>
              </a:rPr>
              <a:t>Poich</a:t>
            </a:r>
            <a:r>
              <a:rPr lang="it-IT" sz="1600" smtClean="0">
                <a:solidFill>
                  <a:schemeClr val="tx1"/>
                </a:solidFill>
              </a:rPr>
              <a:t>é</a:t>
            </a:r>
            <a:r>
              <a:rPr lang="it-IT" sz="1600" smtClean="0">
                <a:solidFill>
                  <a:schemeClr val="tx1"/>
                </a:solidFill>
                <a:latin typeface="Comic Sans MS" pitchFamily="66" charset="0"/>
              </a:rPr>
              <a:t> </a:t>
            </a:r>
            <a:r>
              <a:rPr lang="it-IT" sz="1600" smtClean="0">
                <a:solidFill>
                  <a:schemeClr val="tx1"/>
                </a:solidFill>
              </a:rPr>
              <a:t>è</a:t>
            </a:r>
            <a:r>
              <a:rPr lang="it-IT" sz="1600" smtClean="0">
                <a:solidFill>
                  <a:schemeClr val="tx1"/>
                </a:solidFill>
                <a:latin typeface="Comic Sans MS" pitchFamily="66" charset="0"/>
              </a:rPr>
              <a:t> ampiamente accettato il concetto che la massima variabilit</a:t>
            </a:r>
            <a:r>
              <a:rPr lang="it-IT" sz="1600" smtClean="0">
                <a:solidFill>
                  <a:schemeClr val="tx1"/>
                </a:solidFill>
              </a:rPr>
              <a:t>à</a:t>
            </a:r>
            <a:r>
              <a:rPr lang="it-IT" sz="1600" smtClean="0">
                <a:solidFill>
                  <a:schemeClr val="tx1"/>
                </a:solidFill>
                <a:latin typeface="Comic Sans MS" pitchFamily="66" charset="0"/>
              </a:rPr>
              <a:t> nella </a:t>
            </a:r>
            <a:r>
              <a:rPr lang="it-IT" sz="1600" b="1" smtClean="0">
                <a:solidFill>
                  <a:schemeClr val="tx1"/>
                </a:solidFill>
                <a:latin typeface="Comic Sans MS" pitchFamily="66" charset="0"/>
              </a:rPr>
              <a:t>risposta dinamica</a:t>
            </a:r>
            <a:r>
              <a:rPr lang="it-IT" sz="1600" smtClean="0">
                <a:solidFill>
                  <a:schemeClr val="tx1"/>
                </a:solidFill>
                <a:latin typeface="Comic Sans MS" pitchFamily="66" charset="0"/>
              </a:rPr>
              <a:t> delle strutture sia certamente ascrivibile all</a:t>
            </a:r>
            <a:r>
              <a:rPr lang="it-IT" sz="1600" smtClean="0">
                <a:solidFill>
                  <a:schemeClr val="tx1"/>
                </a:solidFill>
              </a:rPr>
              <a:t>’</a:t>
            </a:r>
            <a:r>
              <a:rPr lang="it-IT" sz="1600" b="1" smtClean="0">
                <a:solidFill>
                  <a:schemeClr val="tx1"/>
                </a:solidFill>
                <a:latin typeface="Comic Sans MS" pitchFamily="66" charset="0"/>
              </a:rPr>
              <a:t>azione sismica</a:t>
            </a:r>
            <a:r>
              <a:rPr lang="it-IT" sz="1600" smtClean="0">
                <a:solidFill>
                  <a:schemeClr val="tx1"/>
                </a:solidFill>
                <a:latin typeface="Comic Sans MS" pitchFamily="66" charset="0"/>
              </a:rPr>
              <a:t> stessa, </a:t>
            </a:r>
            <a:r>
              <a:rPr lang="it-IT" sz="1600" smtClean="0">
                <a:solidFill>
                  <a:schemeClr val="tx1"/>
                </a:solidFill>
              </a:rPr>
              <a:t>è</a:t>
            </a:r>
            <a:r>
              <a:rPr lang="it-IT" sz="1600" smtClean="0">
                <a:solidFill>
                  <a:schemeClr val="tx1"/>
                </a:solidFill>
                <a:latin typeface="Comic Sans MS" pitchFamily="66" charset="0"/>
              </a:rPr>
              <a:t> necessario disporre di modelli affidabili per la sua descrizione.</a:t>
            </a:r>
          </a:p>
        </p:txBody>
      </p:sp>
      <p:sp>
        <p:nvSpPr>
          <p:cNvPr id="184326" name="Rectangle 6"/>
          <p:cNvSpPr>
            <a:spLocks noChangeArrowheads="1"/>
          </p:cNvSpPr>
          <p:nvPr/>
        </p:nvSpPr>
        <p:spPr bwMode="auto">
          <a:xfrm>
            <a:off x="468313" y="2420938"/>
            <a:ext cx="82804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hangingPunct="0">
              <a:lnSpc>
                <a:spcPct val="140000"/>
              </a:lnSpc>
              <a:spcBef>
                <a:spcPct val="20000"/>
              </a:spcBef>
              <a:buFont typeface="Arial" charset="0"/>
              <a:buNone/>
            </a:pPr>
            <a:r>
              <a:rPr lang="it-IT" sz="1600">
                <a:latin typeface="Comic Sans MS" pitchFamily="66" charset="0"/>
              </a:rPr>
              <a:t>I dati relativi all</a:t>
            </a:r>
            <a:r>
              <a:rPr lang="it-IT" sz="1600">
                <a:latin typeface="Calibri" pitchFamily="34" charset="0"/>
              </a:rPr>
              <a:t>’</a:t>
            </a:r>
            <a:r>
              <a:rPr lang="it-IT" sz="1600">
                <a:latin typeface="Comic Sans MS" pitchFamily="66" charset="0"/>
              </a:rPr>
              <a:t>azione sismica di interesse per l</a:t>
            </a:r>
            <a:r>
              <a:rPr lang="it-IT" sz="1600">
                <a:latin typeface="Calibri" pitchFamily="34" charset="0"/>
              </a:rPr>
              <a:t>’</a:t>
            </a:r>
            <a:r>
              <a:rPr lang="it-IT" sz="1600">
                <a:latin typeface="Comic Sans MS" pitchFamily="66" charset="0"/>
              </a:rPr>
              <a:t>esecuzioni di analisi rivolte alla descrizione del comportamento strutturale dipendono anche dal </a:t>
            </a:r>
            <a:r>
              <a:rPr lang="it-IT" sz="1600" b="1">
                <a:latin typeface="Comic Sans MS" pitchFamily="66" charset="0"/>
              </a:rPr>
              <a:t>tipo di analisi</a:t>
            </a:r>
            <a:r>
              <a:rPr lang="it-IT" sz="1600">
                <a:latin typeface="Comic Sans MS" pitchFamily="66" charset="0"/>
              </a:rPr>
              <a:t> che si intende realizzare.</a:t>
            </a:r>
          </a:p>
        </p:txBody>
      </p:sp>
      <p:sp>
        <p:nvSpPr>
          <p:cNvPr id="184327" name="Rectangle 7"/>
          <p:cNvSpPr>
            <a:spLocks noChangeArrowheads="1"/>
          </p:cNvSpPr>
          <p:nvPr/>
        </p:nvSpPr>
        <p:spPr bwMode="auto">
          <a:xfrm>
            <a:off x="468313" y="3500438"/>
            <a:ext cx="82804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hangingPunct="0">
              <a:lnSpc>
                <a:spcPct val="140000"/>
              </a:lnSpc>
              <a:spcBef>
                <a:spcPct val="20000"/>
              </a:spcBef>
              <a:buFont typeface="Arial" charset="0"/>
              <a:buNone/>
            </a:pPr>
            <a:r>
              <a:rPr lang="it-IT" sz="1600">
                <a:latin typeface="Comic Sans MS" pitchFamily="66" charset="0"/>
              </a:rPr>
              <a:t>Tuttavia, uno dei dati di base per la descrizione dell</a:t>
            </a:r>
            <a:r>
              <a:rPr lang="it-IT" sz="1600">
                <a:latin typeface="Calibri" pitchFamily="34" charset="0"/>
              </a:rPr>
              <a:t>’</a:t>
            </a:r>
            <a:r>
              <a:rPr lang="it-IT" sz="1600">
                <a:latin typeface="Comic Sans MS" pitchFamily="66" charset="0"/>
              </a:rPr>
              <a:t>azione sismica </a:t>
            </a:r>
            <a:r>
              <a:rPr lang="it-IT" sz="1600">
                <a:latin typeface="Calibri" pitchFamily="34" charset="0"/>
              </a:rPr>
              <a:t>è</a:t>
            </a:r>
            <a:r>
              <a:rPr lang="it-IT" sz="1600">
                <a:latin typeface="Comic Sans MS" pitchFamily="66" charset="0"/>
              </a:rPr>
              <a:t> la storia di accelerazioni indotte al suolo. A tale storia si da il nome di </a:t>
            </a:r>
            <a:r>
              <a:rPr lang="it-IT" sz="1600" b="1">
                <a:latin typeface="Comic Sans MS" pitchFamily="66" charset="0"/>
              </a:rPr>
              <a:t>accelerogramma</a:t>
            </a:r>
            <a:r>
              <a:rPr lang="it-IT" sz="1600">
                <a:latin typeface="Comic Sans MS" pitchFamily="66" charset="0"/>
              </a:rPr>
              <a:t> e, ai fini della valutazione della vulnerabilit</a:t>
            </a:r>
            <a:r>
              <a:rPr lang="it-IT" sz="1600">
                <a:latin typeface="Calibri" pitchFamily="34" charset="0"/>
              </a:rPr>
              <a:t>à</a:t>
            </a:r>
            <a:r>
              <a:rPr lang="it-IT" sz="1600">
                <a:latin typeface="Comic Sans MS" pitchFamily="66" charset="0"/>
              </a:rPr>
              <a:t> sismica delle strutture, si può far riferimento ad accelerogrammi di diversa genesi:</a:t>
            </a:r>
          </a:p>
          <a:p>
            <a:pPr algn="just" eaLnBrk="0" hangingPunct="0">
              <a:lnSpc>
                <a:spcPct val="140000"/>
              </a:lnSpc>
              <a:spcBef>
                <a:spcPct val="20000"/>
              </a:spcBef>
              <a:buFontTx/>
              <a:buChar char="-"/>
            </a:pPr>
            <a:r>
              <a:rPr lang="it-IT" sz="1600">
                <a:latin typeface="Comic Sans MS" pitchFamily="66" charset="0"/>
              </a:rPr>
              <a:t> accelerogrammi naturali;</a:t>
            </a:r>
          </a:p>
          <a:p>
            <a:pPr algn="just" eaLnBrk="0" hangingPunct="0">
              <a:lnSpc>
                <a:spcPct val="140000"/>
              </a:lnSpc>
              <a:spcBef>
                <a:spcPct val="20000"/>
              </a:spcBef>
              <a:buFontTx/>
              <a:buChar char="-"/>
            </a:pPr>
            <a:r>
              <a:rPr lang="it-IT" sz="1600">
                <a:latin typeface="Comic Sans MS" pitchFamily="66" charset="0"/>
              </a:rPr>
              <a:t> accelerogrammi sintetici spettro compatibili;</a:t>
            </a:r>
          </a:p>
          <a:p>
            <a:pPr algn="just" eaLnBrk="0" hangingPunct="0">
              <a:lnSpc>
                <a:spcPct val="140000"/>
              </a:lnSpc>
              <a:spcBef>
                <a:spcPct val="20000"/>
              </a:spcBef>
              <a:buFontTx/>
              <a:buChar char="-"/>
            </a:pPr>
            <a:r>
              <a:rPr lang="it-IT" sz="1600">
                <a:latin typeface="Comic Sans MS" pitchFamily="66" charset="0"/>
              </a:rPr>
              <a:t> accelerogrammi derivanti da modelli sismologici.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Effect transition="in" filter="dissolve">
                                      <p:cBhvr>
                                        <p:cTn id="7" dur="500"/>
                                        <p:tgtEl>
                                          <p:spTgt spid="184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26"/>
                                        </p:tgtEl>
                                        <p:attrNameLst>
                                          <p:attrName>style.visibility</p:attrName>
                                        </p:attrNameLst>
                                      </p:cBhvr>
                                      <p:to>
                                        <p:strVal val="visible"/>
                                      </p:to>
                                    </p:set>
                                    <p:animEffect transition="in" filter="dissolve">
                                      <p:cBhvr>
                                        <p:cTn id="12" dur="500"/>
                                        <p:tgtEl>
                                          <p:spTgt spid="1843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27"/>
                                        </p:tgtEl>
                                        <p:attrNameLst>
                                          <p:attrName>style.visibility</p:attrName>
                                        </p:attrNameLst>
                                      </p:cBhvr>
                                      <p:to>
                                        <p:strVal val="visible"/>
                                      </p:to>
                                    </p:set>
                                    <p:animEffect transition="in" filter="dissolve">
                                      <p:cBhvr>
                                        <p:cTn id="17" dur="500"/>
                                        <p:tgtEl>
                                          <p:spTgt spid="184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build="p"/>
      <p:bldP spid="184326" grpId="0"/>
      <p:bldP spid="18432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igura 4"/>
          <p:cNvPicPr>
            <a:picLocks noChangeAspect="1" noChangeArrowheads="1"/>
          </p:cNvPicPr>
          <p:nvPr/>
        </p:nvPicPr>
        <p:blipFill>
          <a:blip r:embed="rId2">
            <a:lum bright="-42000" contrast="72000"/>
            <a:extLst>
              <a:ext uri="{28A0092B-C50C-407E-A947-70E740481C1C}">
                <a14:useLocalDpi xmlns:a14="http://schemas.microsoft.com/office/drawing/2010/main" val="0"/>
              </a:ext>
            </a:extLst>
          </a:blip>
          <a:srcRect/>
          <a:stretch>
            <a:fillRect/>
          </a:stretch>
        </p:blipFill>
        <p:spPr bwMode="auto">
          <a:xfrm>
            <a:off x="5618163" y="1268413"/>
            <a:ext cx="3525837"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755" name="Rectangle 3"/>
          <p:cNvSpPr>
            <a:spLocks noGrp="1"/>
          </p:cNvSpPr>
          <p:nvPr>
            <p:ph type="ctrTitle"/>
          </p:nvPr>
        </p:nvSpPr>
        <p:spPr>
          <a:xfrm>
            <a:off x="0" y="33020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Modellazione: non-linearit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meccanica</a:t>
            </a:r>
          </a:p>
        </p:txBody>
      </p:sp>
      <p:sp>
        <p:nvSpPr>
          <p:cNvPr id="202756" name="Rectangle 4"/>
          <p:cNvSpPr>
            <a:spLocks noGrp="1"/>
          </p:cNvSpPr>
          <p:nvPr>
            <p:ph type="subTitle" idx="1"/>
          </p:nvPr>
        </p:nvSpPr>
        <p:spPr>
          <a:xfrm>
            <a:off x="468313" y="1019175"/>
            <a:ext cx="8280400" cy="538163"/>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Approcci alternativi: Plasticit</a:t>
            </a:r>
            <a:r>
              <a:rPr lang="it-IT" sz="2000" u="sng" smtClean="0">
                <a:solidFill>
                  <a:schemeClr val="tx1"/>
                </a:solidFill>
                <a:effectLst>
                  <a:outerShdw blurRad="38100" dist="38100" dir="2700000" algn="tl">
                    <a:srgbClr val="C0C0C0"/>
                  </a:outerShdw>
                </a:effectLst>
              </a:rPr>
              <a:t>à</a:t>
            </a:r>
            <a:r>
              <a:rPr lang="it-IT" sz="2000" u="sng" smtClean="0">
                <a:solidFill>
                  <a:schemeClr val="tx1"/>
                </a:solidFill>
                <a:effectLst>
                  <a:outerShdw blurRad="38100" dist="38100" dir="2700000" algn="tl">
                    <a:srgbClr val="C0C0C0"/>
                  </a:outerShdw>
                </a:effectLst>
                <a:latin typeface="Comic Sans MS" pitchFamily="66" charset="0"/>
              </a:rPr>
              <a:t> concentrata</a:t>
            </a:r>
          </a:p>
        </p:txBody>
      </p:sp>
      <p:sp>
        <p:nvSpPr>
          <p:cNvPr id="43013" name="Line 7"/>
          <p:cNvSpPr>
            <a:spLocks noChangeShapeType="1"/>
          </p:cNvSpPr>
          <p:nvPr/>
        </p:nvSpPr>
        <p:spPr bwMode="auto">
          <a:xfrm>
            <a:off x="4316413" y="2060575"/>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3014" name="Rectangle 8"/>
          <p:cNvSpPr>
            <a:spLocks noChangeArrowheads="1"/>
          </p:cNvSpPr>
          <p:nvPr/>
        </p:nvSpPr>
        <p:spPr bwMode="auto">
          <a:xfrm>
            <a:off x="8316913" y="2308225"/>
            <a:ext cx="649287" cy="35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43015" name="Rectangle 9"/>
          <p:cNvSpPr>
            <a:spLocks noChangeArrowheads="1"/>
          </p:cNvSpPr>
          <p:nvPr/>
        </p:nvSpPr>
        <p:spPr bwMode="auto">
          <a:xfrm>
            <a:off x="323850" y="1628775"/>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200000"/>
              </a:lnSpc>
              <a:spcBef>
                <a:spcPct val="20000"/>
              </a:spcBef>
            </a:pPr>
            <a:r>
              <a:rPr lang="it-IT">
                <a:latin typeface="Comic Sans MS" pitchFamily="66" charset="0"/>
              </a:rPr>
              <a:t>Lumped-plasticity (</a:t>
            </a:r>
            <a:r>
              <a:rPr lang="it-IT">
                <a:solidFill>
                  <a:srgbClr val="0000FF"/>
                </a:solidFill>
                <a:latin typeface="Comic Sans MS" pitchFamily="66" charset="0"/>
              </a:rPr>
              <a:t>SAP 2000</a:t>
            </a:r>
            <a:r>
              <a:rPr lang="it-IT">
                <a:latin typeface="Comic Sans MS" pitchFamily="66" charset="0"/>
              </a:rPr>
              <a:t>)</a:t>
            </a:r>
          </a:p>
        </p:txBody>
      </p:sp>
      <p:sp>
        <p:nvSpPr>
          <p:cNvPr id="43016" name="Text Box 10"/>
          <p:cNvSpPr txBox="1">
            <a:spLocks noChangeArrowheads="1"/>
          </p:cNvSpPr>
          <p:nvPr/>
        </p:nvSpPr>
        <p:spPr bwMode="auto">
          <a:xfrm>
            <a:off x="179388" y="2706688"/>
            <a:ext cx="42545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1600">
                <a:latin typeface="Comic Sans MS" pitchFamily="66" charset="0"/>
              </a:rPr>
              <a:t>Relazioni Momento-rotazione con o senza interazione dello sforzo normale</a:t>
            </a:r>
          </a:p>
        </p:txBody>
      </p:sp>
      <p:pic>
        <p:nvPicPr>
          <p:cNvPr id="43017" name="Picture 11"/>
          <p:cNvPicPr>
            <a:picLocks noChangeAspect="1" noChangeArrowheads="1"/>
          </p:cNvPicPr>
          <p:nvPr/>
        </p:nvPicPr>
        <p:blipFill>
          <a:blip r:embed="rId3">
            <a:clrChange>
              <a:clrFrom>
                <a:srgbClr val="0080FF"/>
              </a:clrFrom>
              <a:clrTo>
                <a:srgbClr val="0080FF">
                  <a:alpha val="0"/>
                </a:srgbClr>
              </a:clrTo>
            </a:clrChange>
            <a:extLst>
              <a:ext uri="{28A0092B-C50C-407E-A947-70E740481C1C}">
                <a14:useLocalDpi xmlns:a14="http://schemas.microsoft.com/office/drawing/2010/main" val="0"/>
              </a:ext>
            </a:extLst>
          </a:blip>
          <a:srcRect/>
          <a:stretch>
            <a:fillRect/>
          </a:stretch>
        </p:blipFill>
        <p:spPr bwMode="auto">
          <a:xfrm>
            <a:off x="603250" y="3105150"/>
            <a:ext cx="3321050" cy="197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64"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8063" y="4043363"/>
            <a:ext cx="4325937" cy="269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2765" name="Text Box 13"/>
          <p:cNvSpPr txBox="1">
            <a:spLocks noChangeArrowheads="1"/>
          </p:cNvSpPr>
          <p:nvPr/>
        </p:nvSpPr>
        <p:spPr bwMode="auto">
          <a:xfrm>
            <a:off x="179388" y="5008563"/>
            <a:ext cx="446405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50000"/>
              </a:spcBef>
            </a:pPr>
            <a:r>
              <a:rPr lang="it-IT" sz="1600">
                <a:latin typeface="Comic Sans MS" pitchFamily="66" charset="0"/>
              </a:rPr>
              <a:t>Lo sforzo normale N ha effetto:</a:t>
            </a:r>
          </a:p>
          <a:p>
            <a:pPr algn="just" eaLnBrk="1" hangingPunct="1">
              <a:spcBef>
                <a:spcPct val="50000"/>
              </a:spcBef>
              <a:buFontTx/>
              <a:buChar char="-"/>
            </a:pPr>
            <a:r>
              <a:rPr lang="it-IT" sz="1600">
                <a:latin typeface="Comic Sans MS" pitchFamily="66" charset="0"/>
              </a:rPr>
              <a:t> sulla resistenza di snervamento M</a:t>
            </a:r>
            <a:r>
              <a:rPr lang="it-IT" sz="1600" baseline="-25000">
                <a:latin typeface="Comic Sans MS" pitchFamily="66" charset="0"/>
              </a:rPr>
              <a:t>y</a:t>
            </a:r>
            <a:r>
              <a:rPr lang="it-IT" sz="1600">
                <a:latin typeface="Comic Sans MS" pitchFamily="66" charset="0"/>
              </a:rPr>
              <a:t> ed ultima M</a:t>
            </a:r>
            <a:r>
              <a:rPr lang="it-IT" sz="1600" baseline="-25000">
                <a:latin typeface="Comic Sans MS" pitchFamily="66" charset="0"/>
              </a:rPr>
              <a:t>u</a:t>
            </a:r>
            <a:r>
              <a:rPr lang="it-IT" sz="1600">
                <a:latin typeface="Comic Sans MS" pitchFamily="66" charset="0"/>
              </a:rPr>
              <a:t>;</a:t>
            </a:r>
          </a:p>
          <a:p>
            <a:pPr algn="just" eaLnBrk="1" hangingPunct="1">
              <a:spcBef>
                <a:spcPct val="50000"/>
              </a:spcBef>
              <a:buFontTx/>
              <a:buChar char="-"/>
            </a:pPr>
            <a:r>
              <a:rPr lang="it-IT" sz="1600">
                <a:latin typeface="Comic Sans MS" pitchFamily="66" charset="0"/>
              </a:rPr>
              <a:t> sulla capacità rotazionale </a:t>
            </a:r>
            <a:r>
              <a:rPr lang="it-IT" sz="1600">
                <a:latin typeface="Symbol" pitchFamily="18" charset="2"/>
              </a:rPr>
              <a:t>q</a:t>
            </a:r>
            <a:r>
              <a:rPr lang="it-IT" sz="1600" baseline="-25000">
                <a:latin typeface="Comic Sans MS" pitchFamily="66" charset="0"/>
              </a:rPr>
              <a:t>u</a:t>
            </a:r>
            <a:r>
              <a:rPr lang="it-IT" sz="1600">
                <a:latin typeface="Comic Sans MS" pitchFamily="66" charset="0"/>
              </a:rPr>
              <a:t>.</a:t>
            </a:r>
          </a:p>
        </p:txBody>
      </p:sp>
      <p:sp>
        <p:nvSpPr>
          <p:cNvPr id="202766" name="Rectangle 14"/>
          <p:cNvSpPr>
            <a:spLocks noChangeArrowheads="1"/>
          </p:cNvSpPr>
          <p:nvPr/>
        </p:nvSpPr>
        <p:spPr bwMode="auto">
          <a:xfrm>
            <a:off x="323850" y="3213100"/>
            <a:ext cx="3743325" cy="180022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pSp>
        <p:nvGrpSpPr>
          <p:cNvPr id="202767" name="Group 15"/>
          <p:cNvGrpSpPr>
            <a:grpSpLocks/>
          </p:cNvGrpSpPr>
          <p:nvPr/>
        </p:nvGrpSpPr>
        <p:grpSpPr bwMode="auto">
          <a:xfrm>
            <a:off x="4067175" y="2276475"/>
            <a:ext cx="1873250" cy="1512888"/>
            <a:chOff x="2562" y="1434"/>
            <a:chExt cx="1180" cy="953"/>
          </a:xfrm>
        </p:grpSpPr>
        <p:sp>
          <p:nvSpPr>
            <p:cNvPr id="43036" name="Line 16"/>
            <p:cNvSpPr>
              <a:spLocks noChangeShapeType="1"/>
            </p:cNvSpPr>
            <p:nvPr/>
          </p:nvSpPr>
          <p:spPr bwMode="auto">
            <a:xfrm>
              <a:off x="2562" y="2387"/>
              <a:ext cx="118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3037" name="Line 17"/>
            <p:cNvSpPr>
              <a:spLocks noChangeShapeType="1"/>
            </p:cNvSpPr>
            <p:nvPr/>
          </p:nvSpPr>
          <p:spPr bwMode="auto">
            <a:xfrm flipV="1">
              <a:off x="3742" y="1434"/>
              <a:ext cx="0" cy="95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pSp>
        <p:nvGrpSpPr>
          <p:cNvPr id="202770" name="Group 18"/>
          <p:cNvGrpSpPr>
            <a:grpSpLocks/>
          </p:cNvGrpSpPr>
          <p:nvPr/>
        </p:nvGrpSpPr>
        <p:grpSpPr bwMode="auto">
          <a:xfrm>
            <a:off x="1017588" y="3560763"/>
            <a:ext cx="2520950" cy="1104900"/>
            <a:chOff x="641" y="2243"/>
            <a:chExt cx="1588" cy="696"/>
          </a:xfrm>
        </p:grpSpPr>
        <p:grpSp>
          <p:nvGrpSpPr>
            <p:cNvPr id="43031" name="Group 19"/>
            <p:cNvGrpSpPr>
              <a:grpSpLocks/>
            </p:cNvGrpSpPr>
            <p:nvPr/>
          </p:nvGrpSpPr>
          <p:grpSpPr bwMode="auto">
            <a:xfrm>
              <a:off x="641" y="2243"/>
              <a:ext cx="1139" cy="696"/>
              <a:chOff x="641" y="2243"/>
              <a:chExt cx="1139" cy="696"/>
            </a:xfrm>
          </p:grpSpPr>
          <p:sp>
            <p:nvSpPr>
              <p:cNvPr id="43033" name="Freeform 20"/>
              <p:cNvSpPr>
                <a:spLocks/>
              </p:cNvSpPr>
              <p:nvPr/>
            </p:nvSpPr>
            <p:spPr bwMode="auto">
              <a:xfrm>
                <a:off x="641" y="2356"/>
                <a:ext cx="7" cy="583"/>
              </a:xfrm>
              <a:custGeom>
                <a:avLst/>
                <a:gdLst>
                  <a:gd name="T0" fmla="*/ 0 w 7"/>
                  <a:gd name="T1" fmla="*/ 583 h 583"/>
                  <a:gd name="T2" fmla="*/ 7 w 7"/>
                  <a:gd name="T3" fmla="*/ 0 h 583"/>
                  <a:gd name="T4" fmla="*/ 0 60000 65536"/>
                  <a:gd name="T5" fmla="*/ 0 60000 65536"/>
                </a:gdLst>
                <a:ahLst/>
                <a:cxnLst>
                  <a:cxn ang="T4">
                    <a:pos x="T0" y="T1"/>
                  </a:cxn>
                  <a:cxn ang="T5">
                    <a:pos x="T2" y="T3"/>
                  </a:cxn>
                </a:cxnLst>
                <a:rect l="0" t="0" r="r" b="b"/>
                <a:pathLst>
                  <a:path w="7" h="583">
                    <a:moveTo>
                      <a:pt x="0" y="583"/>
                    </a:moveTo>
                    <a:lnTo>
                      <a:pt x="7" y="0"/>
                    </a:lnTo>
                  </a:path>
                </a:pathLst>
              </a:custGeom>
              <a:noFill/>
              <a:ln w="25400">
                <a:solidFill>
                  <a:srgbClr val="0000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3034" name="Freeform 21"/>
              <p:cNvSpPr>
                <a:spLocks/>
              </p:cNvSpPr>
              <p:nvPr/>
            </p:nvSpPr>
            <p:spPr bwMode="auto">
              <a:xfrm>
                <a:off x="644" y="2248"/>
                <a:ext cx="1136" cy="112"/>
              </a:xfrm>
              <a:custGeom>
                <a:avLst/>
                <a:gdLst>
                  <a:gd name="T0" fmla="*/ 0 w 1136"/>
                  <a:gd name="T1" fmla="*/ 112 h 112"/>
                  <a:gd name="T2" fmla="*/ 1136 w 1136"/>
                  <a:gd name="T3" fmla="*/ 0 h 112"/>
                  <a:gd name="T4" fmla="*/ 0 60000 65536"/>
                  <a:gd name="T5" fmla="*/ 0 60000 65536"/>
                </a:gdLst>
                <a:ahLst/>
                <a:cxnLst>
                  <a:cxn ang="T4">
                    <a:pos x="T0" y="T1"/>
                  </a:cxn>
                  <a:cxn ang="T5">
                    <a:pos x="T2" y="T3"/>
                  </a:cxn>
                </a:cxnLst>
                <a:rect l="0" t="0" r="r" b="b"/>
                <a:pathLst>
                  <a:path w="1136" h="112">
                    <a:moveTo>
                      <a:pt x="0" y="112"/>
                    </a:moveTo>
                    <a:lnTo>
                      <a:pt x="1136" y="0"/>
                    </a:lnTo>
                  </a:path>
                </a:pathLst>
              </a:custGeom>
              <a:noFill/>
              <a:ln w="25400">
                <a:solidFill>
                  <a:srgbClr val="0000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43035" name="Line 22"/>
              <p:cNvSpPr>
                <a:spLocks noChangeShapeType="1"/>
              </p:cNvSpPr>
              <p:nvPr/>
            </p:nvSpPr>
            <p:spPr bwMode="auto">
              <a:xfrm>
                <a:off x="1775" y="2243"/>
                <a:ext cx="0" cy="499"/>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43032" name="Line 23"/>
            <p:cNvSpPr>
              <a:spLocks noChangeShapeType="1"/>
            </p:cNvSpPr>
            <p:nvPr/>
          </p:nvSpPr>
          <p:spPr bwMode="auto">
            <a:xfrm>
              <a:off x="1775" y="2734"/>
              <a:ext cx="454" cy="0"/>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02776" name="Rectangle 24"/>
          <p:cNvSpPr>
            <a:spLocks noChangeArrowheads="1"/>
          </p:cNvSpPr>
          <p:nvPr/>
        </p:nvSpPr>
        <p:spPr bwMode="auto">
          <a:xfrm>
            <a:off x="5724525" y="1844675"/>
            <a:ext cx="431800" cy="4318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2777" name="Oval 25"/>
          <p:cNvSpPr>
            <a:spLocks noChangeArrowheads="1"/>
          </p:cNvSpPr>
          <p:nvPr/>
        </p:nvSpPr>
        <p:spPr bwMode="auto">
          <a:xfrm>
            <a:off x="611188" y="3390900"/>
            <a:ext cx="288925" cy="2159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2778" name="Oval 26"/>
          <p:cNvSpPr>
            <a:spLocks noChangeArrowheads="1"/>
          </p:cNvSpPr>
          <p:nvPr/>
        </p:nvSpPr>
        <p:spPr bwMode="auto">
          <a:xfrm>
            <a:off x="7915275" y="6064250"/>
            <a:ext cx="73025" cy="73025"/>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2779" name="Line 27"/>
          <p:cNvSpPr>
            <a:spLocks noChangeShapeType="1"/>
          </p:cNvSpPr>
          <p:nvPr/>
        </p:nvSpPr>
        <p:spPr bwMode="auto">
          <a:xfrm flipV="1">
            <a:off x="7956550" y="4941888"/>
            <a:ext cx="0" cy="1150937"/>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2780" name="Line 28"/>
          <p:cNvSpPr>
            <a:spLocks noChangeShapeType="1"/>
          </p:cNvSpPr>
          <p:nvPr/>
        </p:nvSpPr>
        <p:spPr bwMode="auto">
          <a:xfrm>
            <a:off x="7956550" y="4951413"/>
            <a:ext cx="503238" cy="0"/>
          </a:xfrm>
          <a:prstGeom prst="line">
            <a:avLst/>
          </a:prstGeom>
          <a:noFill/>
          <a:ln w="9525">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2781" name="Oval 29"/>
          <p:cNvSpPr>
            <a:spLocks noChangeArrowheads="1"/>
          </p:cNvSpPr>
          <p:nvPr/>
        </p:nvSpPr>
        <p:spPr bwMode="auto">
          <a:xfrm>
            <a:off x="7923213" y="4913313"/>
            <a:ext cx="73025" cy="73025"/>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2782" name="Oval 30"/>
          <p:cNvSpPr>
            <a:spLocks noChangeArrowheads="1"/>
          </p:cNvSpPr>
          <p:nvPr/>
        </p:nvSpPr>
        <p:spPr bwMode="auto">
          <a:xfrm>
            <a:off x="8424863" y="4906963"/>
            <a:ext cx="73025" cy="73025"/>
          </a:xfrm>
          <a:prstGeom prst="ellipse">
            <a:avLst/>
          </a:prstGeom>
          <a:solidFill>
            <a:srgbClr val="0000FF"/>
          </a:solidFill>
          <a:ln w="9525">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2783" name="Line 31"/>
          <p:cNvSpPr>
            <a:spLocks noChangeShapeType="1"/>
          </p:cNvSpPr>
          <p:nvPr/>
        </p:nvSpPr>
        <p:spPr bwMode="auto">
          <a:xfrm>
            <a:off x="900113" y="3500438"/>
            <a:ext cx="7559675" cy="144145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nodeType="clickEffect">
                                  <p:stCondLst>
                                    <p:cond delay="0"/>
                                  </p:stCondLst>
                                  <p:childTnLst>
                                    <p:set>
                                      <p:cBhvr>
                                        <p:cTn id="6" dur="1" fill="hold">
                                          <p:stCondLst>
                                            <p:cond delay="0"/>
                                          </p:stCondLst>
                                        </p:cTn>
                                        <p:tgtEl>
                                          <p:spTgt spid="202770"/>
                                        </p:tgtEl>
                                        <p:attrNameLst>
                                          <p:attrName>style.visibility</p:attrName>
                                        </p:attrNameLst>
                                      </p:cBhvr>
                                      <p:to>
                                        <p:strVal val="visible"/>
                                      </p:to>
                                    </p:set>
                                    <p:animEffect transition="in" filter="strips(upRight)">
                                      <p:cBhvr>
                                        <p:cTn id="7" dur="500"/>
                                        <p:tgtEl>
                                          <p:spTgt spid="202770"/>
                                        </p:tgtEl>
                                      </p:cBhvr>
                                    </p:animEffect>
                                  </p:childTnLst>
                                </p:cTn>
                              </p:par>
                              <p:par>
                                <p:cTn id="8" presetID="18" presetClass="entr" presetSubtype="3" fill="hold" grpId="0" nodeType="withEffect">
                                  <p:stCondLst>
                                    <p:cond delay="0"/>
                                  </p:stCondLst>
                                  <p:childTnLst>
                                    <p:set>
                                      <p:cBhvr>
                                        <p:cTn id="9" dur="1" fill="hold">
                                          <p:stCondLst>
                                            <p:cond delay="0"/>
                                          </p:stCondLst>
                                        </p:cTn>
                                        <p:tgtEl>
                                          <p:spTgt spid="202766"/>
                                        </p:tgtEl>
                                        <p:attrNameLst>
                                          <p:attrName>style.visibility</p:attrName>
                                        </p:attrNameLst>
                                      </p:cBhvr>
                                      <p:to>
                                        <p:strVal val="visible"/>
                                      </p:to>
                                    </p:set>
                                    <p:animEffect transition="in" filter="strips(upRight)">
                                      <p:cBhvr>
                                        <p:cTn id="10" dur="500"/>
                                        <p:tgtEl>
                                          <p:spTgt spid="202766"/>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202776"/>
                                        </p:tgtEl>
                                        <p:attrNameLst>
                                          <p:attrName>style.visibility</p:attrName>
                                        </p:attrNameLst>
                                      </p:cBhvr>
                                      <p:to>
                                        <p:strVal val="visible"/>
                                      </p:to>
                                    </p:set>
                                    <p:animEffect transition="in" filter="strips(downLeft)">
                                      <p:cBhvr>
                                        <p:cTn id="13" dur="500"/>
                                        <p:tgtEl>
                                          <p:spTgt spid="202776"/>
                                        </p:tgtEl>
                                      </p:cBhvr>
                                    </p:animEffect>
                                  </p:childTnLst>
                                </p:cTn>
                              </p:par>
                            </p:childTnLst>
                          </p:cTn>
                        </p:par>
                        <p:par>
                          <p:cTn id="14" fill="hold" nodeType="afterGroup">
                            <p:stCondLst>
                              <p:cond delay="500"/>
                            </p:stCondLst>
                            <p:childTnLst>
                              <p:par>
                                <p:cTn id="15" presetID="18" presetClass="entr" presetSubtype="3" fill="hold" nodeType="afterEffect">
                                  <p:stCondLst>
                                    <p:cond delay="0"/>
                                  </p:stCondLst>
                                  <p:childTnLst>
                                    <p:set>
                                      <p:cBhvr>
                                        <p:cTn id="16" dur="1" fill="hold">
                                          <p:stCondLst>
                                            <p:cond delay="0"/>
                                          </p:stCondLst>
                                        </p:cTn>
                                        <p:tgtEl>
                                          <p:spTgt spid="202767"/>
                                        </p:tgtEl>
                                        <p:attrNameLst>
                                          <p:attrName>style.visibility</p:attrName>
                                        </p:attrNameLst>
                                      </p:cBhvr>
                                      <p:to>
                                        <p:strVal val="visible"/>
                                      </p:to>
                                    </p:set>
                                    <p:animEffect transition="in" filter="strips(upRight)">
                                      <p:cBhvr>
                                        <p:cTn id="17" dur="500"/>
                                        <p:tgtEl>
                                          <p:spTgt spid="2027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2765"/>
                                        </p:tgtEl>
                                        <p:attrNameLst>
                                          <p:attrName>style.visibility</p:attrName>
                                        </p:attrNameLst>
                                      </p:cBhvr>
                                      <p:to>
                                        <p:strVal val="visible"/>
                                      </p:to>
                                    </p:set>
                                    <p:animEffect transition="in" filter="dissolve">
                                      <p:cBhvr>
                                        <p:cTn id="22" dur="500"/>
                                        <p:tgtEl>
                                          <p:spTgt spid="2027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202764"/>
                                        </p:tgtEl>
                                        <p:attrNameLst>
                                          <p:attrName>style.visibility</p:attrName>
                                        </p:attrNameLst>
                                      </p:cBhvr>
                                      <p:to>
                                        <p:strVal val="visible"/>
                                      </p:to>
                                    </p:set>
                                    <p:anim calcmode="lin" valueType="num">
                                      <p:cBhvr additive="base">
                                        <p:cTn id="27" dur="500" fill="hold"/>
                                        <p:tgtEl>
                                          <p:spTgt spid="202764"/>
                                        </p:tgtEl>
                                        <p:attrNameLst>
                                          <p:attrName>ppt_x</p:attrName>
                                        </p:attrNameLst>
                                      </p:cBhvr>
                                      <p:tavLst>
                                        <p:tav tm="0">
                                          <p:val>
                                            <p:strVal val="1+#ppt_w/2"/>
                                          </p:val>
                                        </p:tav>
                                        <p:tav tm="100000">
                                          <p:val>
                                            <p:strVal val="#ppt_x"/>
                                          </p:val>
                                        </p:tav>
                                      </p:tavLst>
                                    </p:anim>
                                    <p:anim calcmode="lin" valueType="num">
                                      <p:cBhvr additive="base">
                                        <p:cTn id="28" dur="500" fill="hold"/>
                                        <p:tgtEl>
                                          <p:spTgt spid="202764"/>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202778"/>
                                        </p:tgtEl>
                                        <p:attrNameLst>
                                          <p:attrName>style.visibility</p:attrName>
                                        </p:attrNameLst>
                                      </p:cBhvr>
                                      <p:to>
                                        <p:strVal val="visible"/>
                                      </p:to>
                                    </p:set>
                                    <p:animEffect transition="in" filter="strips(downLeft)">
                                      <p:cBhvr>
                                        <p:cTn id="33" dur="500"/>
                                        <p:tgtEl>
                                          <p:spTgt spid="202778"/>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202781"/>
                                        </p:tgtEl>
                                        <p:attrNameLst>
                                          <p:attrName>style.visibility</p:attrName>
                                        </p:attrNameLst>
                                      </p:cBhvr>
                                      <p:to>
                                        <p:strVal val="visible"/>
                                      </p:to>
                                    </p:set>
                                    <p:animEffect transition="in" filter="strips(downLeft)">
                                      <p:cBhvr>
                                        <p:cTn id="36" dur="500"/>
                                        <p:tgtEl>
                                          <p:spTgt spid="202781"/>
                                        </p:tgtEl>
                                      </p:cBhvr>
                                    </p:animEffect>
                                  </p:childTnLst>
                                </p:cTn>
                              </p:par>
                              <p:par>
                                <p:cTn id="37" presetID="18" presetClass="entr" presetSubtype="12" fill="hold" grpId="0" nodeType="withEffect">
                                  <p:stCondLst>
                                    <p:cond delay="0"/>
                                  </p:stCondLst>
                                  <p:childTnLst>
                                    <p:set>
                                      <p:cBhvr>
                                        <p:cTn id="38" dur="1" fill="hold">
                                          <p:stCondLst>
                                            <p:cond delay="0"/>
                                          </p:stCondLst>
                                        </p:cTn>
                                        <p:tgtEl>
                                          <p:spTgt spid="202782"/>
                                        </p:tgtEl>
                                        <p:attrNameLst>
                                          <p:attrName>style.visibility</p:attrName>
                                        </p:attrNameLst>
                                      </p:cBhvr>
                                      <p:to>
                                        <p:strVal val="visible"/>
                                      </p:to>
                                    </p:set>
                                    <p:animEffect transition="in" filter="strips(downLeft)">
                                      <p:cBhvr>
                                        <p:cTn id="39" dur="500"/>
                                        <p:tgtEl>
                                          <p:spTgt spid="202782"/>
                                        </p:tgtEl>
                                      </p:cBhvr>
                                    </p:animEffect>
                                  </p:childTnLst>
                                </p:cTn>
                              </p:par>
                              <p:par>
                                <p:cTn id="40" presetID="18" presetClass="entr" presetSubtype="12" fill="hold" grpId="0" nodeType="withEffect">
                                  <p:stCondLst>
                                    <p:cond delay="0"/>
                                  </p:stCondLst>
                                  <p:childTnLst>
                                    <p:set>
                                      <p:cBhvr>
                                        <p:cTn id="41" dur="1" fill="hold">
                                          <p:stCondLst>
                                            <p:cond delay="0"/>
                                          </p:stCondLst>
                                        </p:cTn>
                                        <p:tgtEl>
                                          <p:spTgt spid="202779"/>
                                        </p:tgtEl>
                                        <p:attrNameLst>
                                          <p:attrName>style.visibility</p:attrName>
                                        </p:attrNameLst>
                                      </p:cBhvr>
                                      <p:to>
                                        <p:strVal val="visible"/>
                                      </p:to>
                                    </p:set>
                                    <p:animEffect transition="in" filter="strips(downLeft)">
                                      <p:cBhvr>
                                        <p:cTn id="42" dur="500"/>
                                        <p:tgtEl>
                                          <p:spTgt spid="202779"/>
                                        </p:tgtEl>
                                      </p:cBhvr>
                                    </p:animEffect>
                                  </p:childTnLst>
                                </p:cTn>
                              </p:par>
                              <p:par>
                                <p:cTn id="43" presetID="18" presetClass="entr" presetSubtype="12" fill="hold" grpId="0" nodeType="withEffect">
                                  <p:stCondLst>
                                    <p:cond delay="0"/>
                                  </p:stCondLst>
                                  <p:childTnLst>
                                    <p:set>
                                      <p:cBhvr>
                                        <p:cTn id="44" dur="1" fill="hold">
                                          <p:stCondLst>
                                            <p:cond delay="0"/>
                                          </p:stCondLst>
                                        </p:cTn>
                                        <p:tgtEl>
                                          <p:spTgt spid="202780"/>
                                        </p:tgtEl>
                                        <p:attrNameLst>
                                          <p:attrName>style.visibility</p:attrName>
                                        </p:attrNameLst>
                                      </p:cBhvr>
                                      <p:to>
                                        <p:strVal val="visible"/>
                                      </p:to>
                                    </p:set>
                                    <p:animEffect transition="in" filter="strips(downLeft)">
                                      <p:cBhvr>
                                        <p:cTn id="45" dur="500"/>
                                        <p:tgtEl>
                                          <p:spTgt spid="20278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1" fill="hold" grpId="0" nodeType="clickEffect">
                                  <p:stCondLst>
                                    <p:cond delay="0"/>
                                  </p:stCondLst>
                                  <p:childTnLst>
                                    <p:set>
                                      <p:cBhvr>
                                        <p:cTn id="49" dur="1" fill="hold">
                                          <p:stCondLst>
                                            <p:cond delay="0"/>
                                          </p:stCondLst>
                                        </p:cTn>
                                        <p:tgtEl>
                                          <p:spTgt spid="202777"/>
                                        </p:tgtEl>
                                        <p:attrNameLst>
                                          <p:attrName>style.visibility</p:attrName>
                                        </p:attrNameLst>
                                      </p:cBhvr>
                                      <p:to>
                                        <p:strVal val="visible"/>
                                      </p:to>
                                    </p:set>
                                    <p:anim calcmode="lin" valueType="num">
                                      <p:cBhvr additive="base">
                                        <p:cTn id="50" dur="500" fill="hold"/>
                                        <p:tgtEl>
                                          <p:spTgt spid="202777"/>
                                        </p:tgtEl>
                                        <p:attrNameLst>
                                          <p:attrName>ppt_x</p:attrName>
                                        </p:attrNameLst>
                                      </p:cBhvr>
                                      <p:tavLst>
                                        <p:tav tm="0">
                                          <p:val>
                                            <p:strVal val="#ppt_x"/>
                                          </p:val>
                                        </p:tav>
                                        <p:tav tm="100000">
                                          <p:val>
                                            <p:strVal val="#ppt_x"/>
                                          </p:val>
                                        </p:tav>
                                      </p:tavLst>
                                    </p:anim>
                                    <p:anim calcmode="lin" valueType="num">
                                      <p:cBhvr additive="base">
                                        <p:cTn id="51" dur="500" fill="hold"/>
                                        <p:tgtEl>
                                          <p:spTgt spid="202777"/>
                                        </p:tgtEl>
                                        <p:attrNameLst>
                                          <p:attrName>ppt_y</p:attrName>
                                        </p:attrNameLst>
                                      </p:cBhvr>
                                      <p:tavLst>
                                        <p:tav tm="0">
                                          <p:val>
                                            <p:strVal val="0-#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8" presetClass="entr" presetSubtype="6" fill="hold" grpId="0" nodeType="clickEffect">
                                  <p:stCondLst>
                                    <p:cond delay="0"/>
                                  </p:stCondLst>
                                  <p:childTnLst>
                                    <p:set>
                                      <p:cBhvr>
                                        <p:cTn id="55" dur="1" fill="hold">
                                          <p:stCondLst>
                                            <p:cond delay="0"/>
                                          </p:stCondLst>
                                        </p:cTn>
                                        <p:tgtEl>
                                          <p:spTgt spid="202783"/>
                                        </p:tgtEl>
                                        <p:attrNameLst>
                                          <p:attrName>style.visibility</p:attrName>
                                        </p:attrNameLst>
                                      </p:cBhvr>
                                      <p:to>
                                        <p:strVal val="visible"/>
                                      </p:to>
                                    </p:set>
                                    <p:animEffect transition="in" filter="strips(downRight)">
                                      <p:cBhvr>
                                        <p:cTn id="56" dur="500"/>
                                        <p:tgtEl>
                                          <p:spTgt spid="202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65" grpId="0"/>
      <p:bldP spid="202766" grpId="0" animBg="1"/>
      <p:bldP spid="202776" grpId="0" animBg="1"/>
      <p:bldP spid="202777" grpId="0" animBg="1"/>
      <p:bldP spid="202778" grpId="0" animBg="1"/>
      <p:bldP spid="202779" grpId="0" animBg="1"/>
      <p:bldP spid="202780" grpId="0" animBg="1"/>
      <p:bldP spid="202781" grpId="0" animBg="1"/>
      <p:bldP spid="202782" grpId="0" animBg="1"/>
      <p:bldP spid="20278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p:cNvSpPr>
          <p:nvPr>
            <p:ph type="ctrTitle"/>
          </p:nvPr>
        </p:nvSpPr>
        <p:spPr>
          <a:xfrm>
            <a:off x="827088" y="2922588"/>
            <a:ext cx="8066087" cy="434975"/>
          </a:xfrm>
        </p:spPr>
        <p:txBody>
          <a:bodyPr/>
          <a:lstStyle/>
          <a:p>
            <a:pPr>
              <a:defRPr/>
            </a:pPr>
            <a:r>
              <a:rPr lang="it-IT" b="1" smtClean="0">
                <a:effectLst>
                  <a:outerShdw blurRad="38100" dist="38100" dir="2700000" algn="tl">
                    <a:srgbClr val="C0C0C0"/>
                  </a:outerShdw>
                </a:effectLst>
                <a:latin typeface="Comic Sans MS" pitchFamily="66" charset="0"/>
              </a:rPr>
              <a:t>Il metodo N2 ed altre metodologie di Analisi Statica non-Lineare</a:t>
            </a:r>
          </a:p>
        </p:txBody>
      </p:sp>
      <p:sp>
        <p:nvSpPr>
          <p:cNvPr id="47107"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p:cNvSpPr>
          <p:nvPr>
            <p:ph type="ctrTitle"/>
          </p:nvPr>
        </p:nvSpPr>
        <p:spPr>
          <a:xfrm>
            <a:off x="0" y="333375"/>
            <a:ext cx="9144000" cy="434975"/>
          </a:xfrm>
        </p:spPr>
        <p:txBody>
          <a:bodyPr/>
          <a:lstStyle/>
          <a:p>
            <a:pPr>
              <a:defRPr/>
            </a:pPr>
            <a:r>
              <a:rPr lang="it-IT" sz="3600" b="1" dirty="0" smtClean="0">
                <a:effectLst>
                  <a:outerShdw blurRad="38100" dist="38100" dir="2700000" algn="tl">
                    <a:srgbClr val="C0C0C0"/>
                  </a:outerShdw>
                </a:effectLst>
                <a:latin typeface="Comic Sans MS" pitchFamily="66" charset="0"/>
              </a:rPr>
              <a:t>Analisi Statica </a:t>
            </a:r>
            <a:r>
              <a:rPr lang="it-IT" sz="3600" b="1" dirty="0" err="1" smtClean="0">
                <a:effectLst>
                  <a:outerShdw blurRad="38100" dist="38100" dir="2700000" algn="tl">
                    <a:srgbClr val="C0C0C0"/>
                  </a:outerShdw>
                </a:effectLst>
                <a:latin typeface="Comic Sans MS" pitchFamily="66" charset="0"/>
              </a:rPr>
              <a:t>Nonlineare</a:t>
            </a:r>
            <a:endParaRPr lang="it-IT" sz="3600" b="1" dirty="0" smtClean="0">
              <a:effectLst>
                <a:outerShdw blurRad="38100" dist="38100" dir="2700000" algn="tl">
                  <a:srgbClr val="C0C0C0"/>
                </a:outerShdw>
              </a:effectLst>
              <a:latin typeface="Comic Sans MS" pitchFamily="66" charset="0"/>
            </a:endParaRPr>
          </a:p>
        </p:txBody>
      </p:sp>
      <p:sp>
        <p:nvSpPr>
          <p:cNvPr id="2" name="Rettangolo 1"/>
          <p:cNvSpPr/>
          <p:nvPr/>
        </p:nvSpPr>
        <p:spPr>
          <a:xfrm>
            <a:off x="179512" y="1242040"/>
            <a:ext cx="8712968" cy="5355312"/>
          </a:xfrm>
          <a:prstGeom prst="rect">
            <a:avLst/>
          </a:prstGeom>
        </p:spPr>
        <p:txBody>
          <a:bodyPr wrap="square">
            <a:spAutoFit/>
          </a:bodyPr>
          <a:lstStyle/>
          <a:p>
            <a:pPr algn="just"/>
            <a:r>
              <a:rPr lang="it-IT" i="1" dirty="0"/>
              <a:t>Si devono considerare almeno due distribuzioni di forze d’inerzia, ricadenti l’una nelle </a:t>
            </a:r>
            <a:r>
              <a:rPr lang="it-IT" i="1" dirty="0" smtClean="0"/>
              <a:t>distribuzioni principali </a:t>
            </a:r>
            <a:r>
              <a:rPr lang="it-IT" i="1" dirty="0"/>
              <a:t>(</a:t>
            </a:r>
            <a:r>
              <a:rPr lang="it-IT" b="1" i="1" dirty="0"/>
              <a:t>Gruppo 1</a:t>
            </a:r>
            <a:r>
              <a:rPr lang="it-IT" i="1" dirty="0"/>
              <a:t>) e l’altra nelle distribuzioni secondarie (</a:t>
            </a:r>
            <a:r>
              <a:rPr lang="it-IT" b="1" i="1" dirty="0"/>
              <a:t>Gruppo 2</a:t>
            </a:r>
            <a:r>
              <a:rPr lang="it-IT" i="1" dirty="0"/>
              <a:t>) appresso illustrate.</a:t>
            </a:r>
          </a:p>
          <a:p>
            <a:pPr algn="just"/>
            <a:r>
              <a:rPr lang="it-IT" b="1" i="1" dirty="0" smtClean="0"/>
              <a:t>Gruppo </a:t>
            </a:r>
            <a:r>
              <a:rPr lang="it-IT" b="1" i="1" dirty="0"/>
              <a:t>1 </a:t>
            </a:r>
            <a:r>
              <a:rPr lang="it-IT" i="1" dirty="0"/>
              <a:t>- Distribuzioni principali:</a:t>
            </a:r>
          </a:p>
          <a:p>
            <a:pPr algn="just"/>
            <a:r>
              <a:rPr lang="it-IT" i="1" dirty="0"/>
              <a:t>- distribuzione proporzionale alle forze statiche di cui al § 7.3.3.2, applicabile solo se il modo </a:t>
            </a:r>
            <a:r>
              <a:rPr lang="it-IT" i="1" dirty="0" smtClean="0"/>
              <a:t>di vibrare </a:t>
            </a:r>
            <a:r>
              <a:rPr lang="it-IT" i="1" dirty="0"/>
              <a:t>fondamentale nella direzione considerata ha una partecipazione di massa non inferiore </a:t>
            </a:r>
            <a:r>
              <a:rPr lang="it-IT" i="1" dirty="0" smtClean="0"/>
              <a:t>al 75</a:t>
            </a:r>
            <a:r>
              <a:rPr lang="it-IT" i="1" dirty="0"/>
              <a:t>% ed a condizione di utilizzare come seconda distribuzione la 2 a);</a:t>
            </a:r>
          </a:p>
          <a:p>
            <a:pPr algn="just"/>
            <a:r>
              <a:rPr lang="it-IT" i="1" dirty="0"/>
              <a:t>- distribuzione corrispondente ad una distribuzione di accelerazioni proporzionale alla forma </a:t>
            </a:r>
            <a:r>
              <a:rPr lang="it-IT" i="1" dirty="0" smtClean="0"/>
              <a:t>del modo </a:t>
            </a:r>
            <a:r>
              <a:rPr lang="it-IT" i="1" dirty="0"/>
              <a:t>di vibrare, applicabile solo se il modo di vibrare fondamentale nella direzione </a:t>
            </a:r>
            <a:r>
              <a:rPr lang="it-IT" i="1" dirty="0" smtClean="0"/>
              <a:t>considerata ha </a:t>
            </a:r>
            <a:r>
              <a:rPr lang="it-IT" i="1" dirty="0"/>
              <a:t>una partecipazione di massa non inferiore al 75%;</a:t>
            </a:r>
          </a:p>
          <a:p>
            <a:pPr algn="just"/>
            <a:r>
              <a:rPr lang="it-IT" i="1" dirty="0"/>
              <a:t>- distribuzione corrispondente alla distribuzione dei tagli di piano calcolati in </a:t>
            </a:r>
            <a:r>
              <a:rPr lang="it-IT" i="1" dirty="0" smtClean="0"/>
              <a:t>un’analisi dinamica lineare</a:t>
            </a:r>
            <a:r>
              <a:rPr lang="it-IT" i="1" dirty="0"/>
              <a:t>, applicabile solo se il periodo fondamentale della struttura è superiore a TC.</a:t>
            </a:r>
          </a:p>
          <a:p>
            <a:pPr algn="just"/>
            <a:r>
              <a:rPr lang="it-IT" b="1" i="1" dirty="0"/>
              <a:t>Gruppo 2 </a:t>
            </a:r>
            <a:r>
              <a:rPr lang="it-IT" i="1" dirty="0"/>
              <a:t>- Distribuzioni secondarie:</a:t>
            </a:r>
          </a:p>
          <a:p>
            <a:pPr algn="just"/>
            <a:r>
              <a:rPr lang="it-IT" i="1" dirty="0"/>
              <a:t>a) distribuzione uniforme di forze, da intendersi come derivata da una distribuzione uniforme </a:t>
            </a:r>
            <a:r>
              <a:rPr lang="it-IT" i="1" dirty="0" smtClean="0"/>
              <a:t>di accelerazioni </a:t>
            </a:r>
            <a:r>
              <a:rPr lang="it-IT" i="1" dirty="0"/>
              <a:t>lungo l’altezza della costruzione;</a:t>
            </a:r>
          </a:p>
          <a:p>
            <a:pPr algn="just"/>
            <a:r>
              <a:rPr lang="it-IT" i="1" dirty="0"/>
              <a:t>b) distribuzione adattiva, che cambia al crescere dello spostamento del punto di controllo </a:t>
            </a:r>
            <a:r>
              <a:rPr lang="it-IT" i="1" dirty="0" smtClean="0"/>
              <a:t>in funzione </a:t>
            </a:r>
            <a:r>
              <a:rPr lang="it-IT" i="1" dirty="0"/>
              <a:t>della </a:t>
            </a:r>
            <a:r>
              <a:rPr lang="it-IT" i="1" dirty="0" err="1"/>
              <a:t>plasticizzazione</a:t>
            </a:r>
            <a:r>
              <a:rPr lang="it-IT" i="1" dirty="0"/>
              <a:t> della struttura.</a:t>
            </a:r>
          </a:p>
        </p:txBody>
      </p:sp>
      <p:sp>
        <p:nvSpPr>
          <p:cNvPr id="57" name="Text Box 5"/>
          <p:cNvSpPr txBox="1">
            <a:spLocks noChangeArrowheads="1"/>
          </p:cNvSpPr>
          <p:nvPr/>
        </p:nvSpPr>
        <p:spPr bwMode="auto">
          <a:xfrm>
            <a:off x="1403648" y="727869"/>
            <a:ext cx="64107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dirty="0" smtClean="0">
                <a:effectLst>
                  <a:outerShdw blurRad="38100" dist="38100" dir="2700000" algn="tl">
                    <a:srgbClr val="C0C0C0"/>
                  </a:outerShdw>
                </a:effectLst>
                <a:latin typeface="Comic Sans MS" pitchFamily="66" charset="0"/>
              </a:rPr>
              <a:t>Distribuzione verticale delle forzanti (Punto 7.3.4.1)</a:t>
            </a:r>
            <a:endParaRPr lang="it-IT" sz="2000" u="sng" dirty="0">
              <a:effectLst>
                <a:outerShdw blurRad="38100" dist="38100" dir="2700000" algn="tl">
                  <a:srgbClr val="C0C0C0"/>
                </a:outerShdw>
              </a:effectLst>
              <a:latin typeface="Comic Sans MS" pitchFamily="66" charset="0"/>
            </a:endParaRPr>
          </a:p>
        </p:txBody>
      </p:sp>
      <p:sp>
        <p:nvSpPr>
          <p:cNvPr id="3" name="Rettangolo 2"/>
          <p:cNvSpPr/>
          <p:nvPr/>
        </p:nvSpPr>
        <p:spPr>
          <a:xfrm>
            <a:off x="196703" y="2391245"/>
            <a:ext cx="8767785"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9" name="Rettangolo 58"/>
          <p:cNvSpPr/>
          <p:nvPr/>
        </p:nvSpPr>
        <p:spPr>
          <a:xfrm>
            <a:off x="193367" y="5418504"/>
            <a:ext cx="8767785" cy="5400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823176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p:cNvSpPr>
          <p:nvPr>
            <p:ph type="ctrTitle"/>
          </p:nvPr>
        </p:nvSpPr>
        <p:spPr>
          <a:xfrm>
            <a:off x="0" y="333375"/>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Pushover Analysis</a:t>
            </a:r>
          </a:p>
        </p:txBody>
      </p:sp>
      <p:sp>
        <p:nvSpPr>
          <p:cNvPr id="206853" name="Text Box 5"/>
          <p:cNvSpPr txBox="1">
            <a:spLocks noChangeArrowheads="1"/>
          </p:cNvSpPr>
          <p:nvPr/>
        </p:nvSpPr>
        <p:spPr bwMode="auto">
          <a:xfrm>
            <a:off x="250825" y="1092200"/>
            <a:ext cx="4638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dirty="0">
                <a:effectLst>
                  <a:outerShdw blurRad="38100" dist="38100" dir="2700000" algn="tl">
                    <a:srgbClr val="C0C0C0"/>
                  </a:outerShdw>
                </a:effectLst>
                <a:latin typeface="Comic Sans MS" pitchFamily="66" charset="0"/>
              </a:rPr>
              <a:t>Valutazione della capacità strutturale</a:t>
            </a:r>
          </a:p>
        </p:txBody>
      </p:sp>
      <p:pic>
        <p:nvPicPr>
          <p:cNvPr id="206854" name="Picture 6" descr="curve push"/>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539750" y="3789363"/>
            <a:ext cx="4410075"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5" name="Text Box 7"/>
          <p:cNvSpPr txBox="1">
            <a:spLocks noChangeArrowheads="1"/>
          </p:cNvSpPr>
          <p:nvPr/>
        </p:nvSpPr>
        <p:spPr bwMode="auto">
          <a:xfrm>
            <a:off x="468313" y="1484313"/>
            <a:ext cx="4895850"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defRPr/>
            </a:pPr>
            <a:r>
              <a:rPr lang="it-IT" sz="1600">
                <a:effectLst>
                  <a:outerShdw blurRad="38100" dist="38100" dir="2700000" algn="tl">
                    <a:srgbClr val="C0C0C0"/>
                  </a:outerShdw>
                </a:effectLst>
                <a:latin typeface="Comic Sans MS" pitchFamily="66" charset="0"/>
              </a:rPr>
              <a:t>L’analisi pushover viene condotta su un modello non-lineare a plasticità diffusa o concentrata.</a:t>
            </a:r>
          </a:p>
        </p:txBody>
      </p:sp>
      <p:grpSp>
        <p:nvGrpSpPr>
          <p:cNvPr id="206856" name="Group 8"/>
          <p:cNvGrpSpPr>
            <a:grpSpLocks/>
          </p:cNvGrpSpPr>
          <p:nvPr/>
        </p:nvGrpSpPr>
        <p:grpSpPr bwMode="auto">
          <a:xfrm>
            <a:off x="6099175" y="1371600"/>
            <a:ext cx="2436813" cy="2449513"/>
            <a:chOff x="113" y="2160"/>
            <a:chExt cx="1753" cy="1769"/>
          </a:xfrm>
        </p:grpSpPr>
        <p:pic>
          <p:nvPicPr>
            <p:cNvPr id="4817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 y="2160"/>
              <a:ext cx="1753" cy="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72" name="Text Box 10"/>
            <p:cNvSpPr txBox="1">
              <a:spLocks noChangeArrowheads="1"/>
            </p:cNvSpPr>
            <p:nvPr/>
          </p:nvSpPr>
          <p:spPr bwMode="auto">
            <a:xfrm>
              <a:off x="884" y="3118"/>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1</a:t>
              </a:r>
            </a:p>
          </p:txBody>
        </p:sp>
        <p:sp>
          <p:nvSpPr>
            <p:cNvPr id="48173" name="Text Box 11"/>
            <p:cNvSpPr txBox="1">
              <a:spLocks noChangeArrowheads="1"/>
            </p:cNvSpPr>
            <p:nvPr/>
          </p:nvSpPr>
          <p:spPr bwMode="auto">
            <a:xfrm>
              <a:off x="884" y="265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2</a:t>
              </a:r>
            </a:p>
          </p:txBody>
        </p:sp>
        <p:sp>
          <p:nvSpPr>
            <p:cNvPr id="48174" name="Text Box 12"/>
            <p:cNvSpPr txBox="1">
              <a:spLocks noChangeArrowheads="1"/>
            </p:cNvSpPr>
            <p:nvPr/>
          </p:nvSpPr>
          <p:spPr bwMode="auto">
            <a:xfrm>
              <a:off x="884" y="2210"/>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3</a:t>
              </a:r>
            </a:p>
          </p:txBody>
        </p:sp>
        <p:sp>
          <p:nvSpPr>
            <p:cNvPr id="48175" name="Text Box 13"/>
            <p:cNvSpPr txBox="1">
              <a:spLocks noChangeArrowheads="1"/>
            </p:cNvSpPr>
            <p:nvPr/>
          </p:nvSpPr>
          <p:spPr bwMode="auto">
            <a:xfrm>
              <a:off x="521" y="3412"/>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1</a:t>
              </a:r>
            </a:p>
          </p:txBody>
        </p:sp>
        <p:sp>
          <p:nvSpPr>
            <p:cNvPr id="48176" name="Text Box 14"/>
            <p:cNvSpPr txBox="1">
              <a:spLocks noChangeArrowheads="1"/>
            </p:cNvSpPr>
            <p:nvPr/>
          </p:nvSpPr>
          <p:spPr bwMode="auto">
            <a:xfrm>
              <a:off x="528" y="2976"/>
              <a:ext cx="317"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2</a:t>
              </a:r>
            </a:p>
          </p:txBody>
        </p:sp>
        <p:sp>
          <p:nvSpPr>
            <p:cNvPr id="48177" name="Text Box 15"/>
            <p:cNvSpPr txBox="1">
              <a:spLocks noChangeArrowheads="1"/>
            </p:cNvSpPr>
            <p:nvPr/>
          </p:nvSpPr>
          <p:spPr bwMode="auto">
            <a:xfrm>
              <a:off x="536" y="2523"/>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3</a:t>
              </a:r>
            </a:p>
          </p:txBody>
        </p:sp>
        <p:sp>
          <p:nvSpPr>
            <p:cNvPr id="48178" name="Text Box 16"/>
            <p:cNvSpPr txBox="1">
              <a:spLocks noChangeArrowheads="1"/>
            </p:cNvSpPr>
            <p:nvPr/>
          </p:nvSpPr>
          <p:spPr bwMode="auto">
            <a:xfrm>
              <a:off x="683" y="3429"/>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48179" name="Text Box 17"/>
            <p:cNvSpPr txBox="1">
              <a:spLocks noChangeArrowheads="1"/>
            </p:cNvSpPr>
            <p:nvPr/>
          </p:nvSpPr>
          <p:spPr bwMode="auto">
            <a:xfrm>
              <a:off x="1226" y="3430"/>
              <a:ext cx="31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48180" name="Text Box 18"/>
            <p:cNvSpPr txBox="1">
              <a:spLocks noChangeArrowheads="1"/>
            </p:cNvSpPr>
            <p:nvPr/>
          </p:nvSpPr>
          <p:spPr bwMode="auto">
            <a:xfrm>
              <a:off x="687" y="2977"/>
              <a:ext cx="31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48181" name="Text Box 19"/>
            <p:cNvSpPr txBox="1">
              <a:spLocks noChangeArrowheads="1"/>
            </p:cNvSpPr>
            <p:nvPr/>
          </p:nvSpPr>
          <p:spPr bwMode="auto">
            <a:xfrm>
              <a:off x="1232" y="297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48182" name="Text Box 20"/>
            <p:cNvSpPr txBox="1">
              <a:spLocks noChangeArrowheads="1"/>
            </p:cNvSpPr>
            <p:nvPr/>
          </p:nvSpPr>
          <p:spPr bwMode="auto">
            <a:xfrm>
              <a:off x="683" y="2533"/>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sp>
          <p:nvSpPr>
            <p:cNvPr id="48183" name="Text Box 21"/>
            <p:cNvSpPr txBox="1">
              <a:spLocks noChangeArrowheads="1"/>
            </p:cNvSpPr>
            <p:nvPr/>
          </p:nvSpPr>
          <p:spPr bwMode="auto">
            <a:xfrm>
              <a:off x="1226" y="2535"/>
              <a:ext cx="319"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grpSp>
      <p:grpSp>
        <p:nvGrpSpPr>
          <p:cNvPr id="48135" name="Group 22"/>
          <p:cNvGrpSpPr>
            <a:grpSpLocks/>
          </p:cNvGrpSpPr>
          <p:nvPr/>
        </p:nvGrpSpPr>
        <p:grpSpPr bwMode="auto">
          <a:xfrm>
            <a:off x="6096000" y="4114800"/>
            <a:ext cx="2439988" cy="2449513"/>
            <a:chOff x="113" y="2160"/>
            <a:chExt cx="1753" cy="1769"/>
          </a:xfrm>
        </p:grpSpPr>
        <p:pic>
          <p:nvPicPr>
            <p:cNvPr id="48158"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 y="2160"/>
              <a:ext cx="1753" cy="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59" name="Text Box 24"/>
            <p:cNvSpPr txBox="1">
              <a:spLocks noChangeArrowheads="1"/>
            </p:cNvSpPr>
            <p:nvPr/>
          </p:nvSpPr>
          <p:spPr bwMode="auto">
            <a:xfrm>
              <a:off x="884" y="3118"/>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1</a:t>
              </a:r>
            </a:p>
          </p:txBody>
        </p:sp>
        <p:sp>
          <p:nvSpPr>
            <p:cNvPr id="48160" name="Text Box 25"/>
            <p:cNvSpPr txBox="1">
              <a:spLocks noChangeArrowheads="1"/>
            </p:cNvSpPr>
            <p:nvPr/>
          </p:nvSpPr>
          <p:spPr bwMode="auto">
            <a:xfrm>
              <a:off x="884" y="265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2</a:t>
              </a:r>
            </a:p>
          </p:txBody>
        </p:sp>
        <p:sp>
          <p:nvSpPr>
            <p:cNvPr id="48161" name="Text Box 26"/>
            <p:cNvSpPr txBox="1">
              <a:spLocks noChangeArrowheads="1"/>
            </p:cNvSpPr>
            <p:nvPr/>
          </p:nvSpPr>
          <p:spPr bwMode="auto">
            <a:xfrm>
              <a:off x="884" y="2210"/>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3</a:t>
              </a:r>
            </a:p>
          </p:txBody>
        </p:sp>
        <p:sp>
          <p:nvSpPr>
            <p:cNvPr id="48162" name="Text Box 27"/>
            <p:cNvSpPr txBox="1">
              <a:spLocks noChangeArrowheads="1"/>
            </p:cNvSpPr>
            <p:nvPr/>
          </p:nvSpPr>
          <p:spPr bwMode="auto">
            <a:xfrm>
              <a:off x="521" y="3412"/>
              <a:ext cx="319"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1</a:t>
              </a:r>
            </a:p>
          </p:txBody>
        </p:sp>
        <p:sp>
          <p:nvSpPr>
            <p:cNvPr id="48163" name="Text Box 28"/>
            <p:cNvSpPr txBox="1">
              <a:spLocks noChangeArrowheads="1"/>
            </p:cNvSpPr>
            <p:nvPr/>
          </p:nvSpPr>
          <p:spPr bwMode="auto">
            <a:xfrm>
              <a:off x="527" y="2976"/>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2</a:t>
              </a:r>
            </a:p>
          </p:txBody>
        </p:sp>
        <p:sp>
          <p:nvSpPr>
            <p:cNvPr id="48164" name="Text Box 29"/>
            <p:cNvSpPr txBox="1">
              <a:spLocks noChangeArrowheads="1"/>
            </p:cNvSpPr>
            <p:nvPr/>
          </p:nvSpPr>
          <p:spPr bwMode="auto">
            <a:xfrm>
              <a:off x="536" y="2523"/>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3</a:t>
              </a:r>
            </a:p>
          </p:txBody>
        </p:sp>
        <p:sp>
          <p:nvSpPr>
            <p:cNvPr id="48165" name="Text Box 30"/>
            <p:cNvSpPr txBox="1">
              <a:spLocks noChangeArrowheads="1"/>
            </p:cNvSpPr>
            <p:nvPr/>
          </p:nvSpPr>
          <p:spPr bwMode="auto">
            <a:xfrm>
              <a:off x="683" y="3429"/>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48166" name="Text Box 31"/>
            <p:cNvSpPr txBox="1">
              <a:spLocks noChangeArrowheads="1"/>
            </p:cNvSpPr>
            <p:nvPr/>
          </p:nvSpPr>
          <p:spPr bwMode="auto">
            <a:xfrm>
              <a:off x="1227" y="3430"/>
              <a:ext cx="31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48167" name="Text Box 32"/>
            <p:cNvSpPr txBox="1">
              <a:spLocks noChangeArrowheads="1"/>
            </p:cNvSpPr>
            <p:nvPr/>
          </p:nvSpPr>
          <p:spPr bwMode="auto">
            <a:xfrm>
              <a:off x="688" y="2977"/>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48168" name="Text Box 33"/>
            <p:cNvSpPr txBox="1">
              <a:spLocks noChangeArrowheads="1"/>
            </p:cNvSpPr>
            <p:nvPr/>
          </p:nvSpPr>
          <p:spPr bwMode="auto">
            <a:xfrm>
              <a:off x="1232" y="297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48169" name="Text Box 34"/>
            <p:cNvSpPr txBox="1">
              <a:spLocks noChangeArrowheads="1"/>
            </p:cNvSpPr>
            <p:nvPr/>
          </p:nvSpPr>
          <p:spPr bwMode="auto">
            <a:xfrm>
              <a:off x="683" y="2533"/>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sp>
          <p:nvSpPr>
            <p:cNvPr id="48170" name="Text Box 35"/>
            <p:cNvSpPr txBox="1">
              <a:spLocks noChangeArrowheads="1"/>
            </p:cNvSpPr>
            <p:nvPr/>
          </p:nvSpPr>
          <p:spPr bwMode="auto">
            <a:xfrm>
              <a:off x="1227" y="2535"/>
              <a:ext cx="319"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grpSp>
      <p:grpSp>
        <p:nvGrpSpPr>
          <p:cNvPr id="206884" name="Group 36"/>
          <p:cNvGrpSpPr>
            <a:grpSpLocks/>
          </p:cNvGrpSpPr>
          <p:nvPr/>
        </p:nvGrpSpPr>
        <p:grpSpPr bwMode="auto">
          <a:xfrm>
            <a:off x="6227763" y="1658938"/>
            <a:ext cx="504825" cy="1270000"/>
            <a:chOff x="129" y="2395"/>
            <a:chExt cx="318" cy="800"/>
          </a:xfrm>
        </p:grpSpPr>
        <p:sp>
          <p:nvSpPr>
            <p:cNvPr id="48155" name="Line 37"/>
            <p:cNvSpPr>
              <a:spLocks noChangeShapeType="1"/>
            </p:cNvSpPr>
            <p:nvPr/>
          </p:nvSpPr>
          <p:spPr bwMode="auto">
            <a:xfrm>
              <a:off x="129" y="2395"/>
              <a:ext cx="318"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6" name="Line 38"/>
            <p:cNvSpPr>
              <a:spLocks noChangeShapeType="1"/>
            </p:cNvSpPr>
            <p:nvPr/>
          </p:nvSpPr>
          <p:spPr bwMode="auto">
            <a:xfrm>
              <a:off x="204" y="2795"/>
              <a:ext cx="243"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7" name="Line 39"/>
            <p:cNvSpPr>
              <a:spLocks noChangeShapeType="1"/>
            </p:cNvSpPr>
            <p:nvPr/>
          </p:nvSpPr>
          <p:spPr bwMode="auto">
            <a:xfrm>
              <a:off x="303" y="3195"/>
              <a:ext cx="136"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grpSp>
      <p:grpSp>
        <p:nvGrpSpPr>
          <p:cNvPr id="206888" name="Group 40"/>
          <p:cNvGrpSpPr>
            <a:grpSpLocks/>
          </p:cNvGrpSpPr>
          <p:nvPr/>
        </p:nvGrpSpPr>
        <p:grpSpPr bwMode="auto">
          <a:xfrm>
            <a:off x="7858125" y="1666875"/>
            <a:ext cx="504825" cy="1270000"/>
            <a:chOff x="1156" y="2400"/>
            <a:chExt cx="318" cy="800"/>
          </a:xfrm>
        </p:grpSpPr>
        <p:sp>
          <p:nvSpPr>
            <p:cNvPr id="48152" name="Line 41"/>
            <p:cNvSpPr>
              <a:spLocks noChangeShapeType="1"/>
            </p:cNvSpPr>
            <p:nvPr/>
          </p:nvSpPr>
          <p:spPr bwMode="auto">
            <a:xfrm rot="10800000">
              <a:off x="1156" y="2400"/>
              <a:ext cx="318" cy="0"/>
            </a:xfrm>
            <a:prstGeom prst="line">
              <a:avLst/>
            </a:prstGeom>
            <a:noFill/>
            <a:ln w="25400">
              <a:solidFill>
                <a:srgbClr val="00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3" name="Line 42"/>
            <p:cNvSpPr>
              <a:spLocks noChangeShapeType="1"/>
            </p:cNvSpPr>
            <p:nvPr/>
          </p:nvSpPr>
          <p:spPr bwMode="auto">
            <a:xfrm rot="10800000">
              <a:off x="1167" y="2800"/>
              <a:ext cx="243" cy="0"/>
            </a:xfrm>
            <a:prstGeom prst="line">
              <a:avLst/>
            </a:prstGeom>
            <a:noFill/>
            <a:ln w="25400" cap="rnd">
              <a:solidFill>
                <a:srgbClr val="00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4" name="Line 43"/>
            <p:cNvSpPr>
              <a:spLocks noChangeShapeType="1"/>
            </p:cNvSpPr>
            <p:nvPr/>
          </p:nvSpPr>
          <p:spPr bwMode="auto">
            <a:xfrm rot="10800000">
              <a:off x="1170" y="3200"/>
              <a:ext cx="136" cy="0"/>
            </a:xfrm>
            <a:prstGeom prst="line">
              <a:avLst/>
            </a:prstGeom>
            <a:noFill/>
            <a:ln w="25400" cap="rnd">
              <a:solidFill>
                <a:srgbClr val="00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grpSp>
      <p:grpSp>
        <p:nvGrpSpPr>
          <p:cNvPr id="206892" name="Group 44"/>
          <p:cNvGrpSpPr>
            <a:grpSpLocks/>
          </p:cNvGrpSpPr>
          <p:nvPr/>
        </p:nvGrpSpPr>
        <p:grpSpPr bwMode="auto">
          <a:xfrm>
            <a:off x="6224588" y="4403725"/>
            <a:ext cx="506412" cy="1270000"/>
            <a:chOff x="4240" y="2387"/>
            <a:chExt cx="319" cy="800"/>
          </a:xfrm>
        </p:grpSpPr>
        <p:sp>
          <p:nvSpPr>
            <p:cNvPr id="48149" name="Line 45"/>
            <p:cNvSpPr>
              <a:spLocks noChangeShapeType="1"/>
            </p:cNvSpPr>
            <p:nvPr/>
          </p:nvSpPr>
          <p:spPr bwMode="auto">
            <a:xfrm>
              <a:off x="4240" y="2387"/>
              <a:ext cx="318" cy="0"/>
            </a:xfrm>
            <a:prstGeom prst="line">
              <a:avLst/>
            </a:prstGeom>
            <a:noFill/>
            <a:ln w="25400">
              <a:solidFill>
                <a:srgbClr val="FF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0" name="Line 46"/>
            <p:cNvSpPr>
              <a:spLocks noChangeShapeType="1"/>
            </p:cNvSpPr>
            <p:nvPr/>
          </p:nvSpPr>
          <p:spPr bwMode="auto">
            <a:xfrm>
              <a:off x="4241" y="2787"/>
              <a:ext cx="318" cy="0"/>
            </a:xfrm>
            <a:prstGeom prst="line">
              <a:avLst/>
            </a:prstGeom>
            <a:noFill/>
            <a:ln w="25400">
              <a:solidFill>
                <a:srgbClr val="FF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51" name="Line 47"/>
            <p:cNvSpPr>
              <a:spLocks noChangeShapeType="1"/>
            </p:cNvSpPr>
            <p:nvPr/>
          </p:nvSpPr>
          <p:spPr bwMode="auto">
            <a:xfrm>
              <a:off x="4241" y="3187"/>
              <a:ext cx="318" cy="0"/>
            </a:xfrm>
            <a:prstGeom prst="line">
              <a:avLst/>
            </a:prstGeom>
            <a:noFill/>
            <a:ln w="25400">
              <a:solidFill>
                <a:srgbClr val="FF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grpSp>
      <p:grpSp>
        <p:nvGrpSpPr>
          <p:cNvPr id="206896" name="Group 48"/>
          <p:cNvGrpSpPr>
            <a:grpSpLocks/>
          </p:cNvGrpSpPr>
          <p:nvPr/>
        </p:nvGrpSpPr>
        <p:grpSpPr bwMode="auto">
          <a:xfrm rot="10800000">
            <a:off x="7858125" y="4416425"/>
            <a:ext cx="506413" cy="1270000"/>
            <a:chOff x="4240" y="2387"/>
            <a:chExt cx="319" cy="800"/>
          </a:xfrm>
        </p:grpSpPr>
        <p:sp>
          <p:nvSpPr>
            <p:cNvPr id="48146" name="Line 49"/>
            <p:cNvSpPr>
              <a:spLocks noChangeShapeType="1"/>
            </p:cNvSpPr>
            <p:nvPr/>
          </p:nvSpPr>
          <p:spPr bwMode="auto">
            <a:xfrm>
              <a:off x="4240" y="2387"/>
              <a:ext cx="318" cy="0"/>
            </a:xfrm>
            <a:prstGeom prst="line">
              <a:avLst/>
            </a:prstGeom>
            <a:noFill/>
            <a:ln w="25400" cap="rnd">
              <a:solidFill>
                <a:srgbClr val="FF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47" name="Line 50"/>
            <p:cNvSpPr>
              <a:spLocks noChangeShapeType="1"/>
            </p:cNvSpPr>
            <p:nvPr/>
          </p:nvSpPr>
          <p:spPr bwMode="auto">
            <a:xfrm>
              <a:off x="4241" y="2787"/>
              <a:ext cx="318" cy="0"/>
            </a:xfrm>
            <a:prstGeom prst="line">
              <a:avLst/>
            </a:prstGeom>
            <a:noFill/>
            <a:ln w="25400" cap="rnd">
              <a:solidFill>
                <a:srgbClr val="FF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48148" name="Line 51"/>
            <p:cNvSpPr>
              <a:spLocks noChangeShapeType="1"/>
            </p:cNvSpPr>
            <p:nvPr/>
          </p:nvSpPr>
          <p:spPr bwMode="auto">
            <a:xfrm>
              <a:off x="4241" y="3187"/>
              <a:ext cx="318" cy="0"/>
            </a:xfrm>
            <a:prstGeom prst="line">
              <a:avLst/>
            </a:prstGeom>
            <a:noFill/>
            <a:ln w="25400" cap="rnd">
              <a:solidFill>
                <a:srgbClr val="FF00FF"/>
              </a:solidFill>
              <a:prstDash val="sysDot"/>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grpSp>
      <p:sp>
        <p:nvSpPr>
          <p:cNvPr id="206900" name="Text Box 52"/>
          <p:cNvSpPr txBox="1">
            <a:spLocks noChangeArrowheads="1"/>
          </p:cNvSpPr>
          <p:nvPr/>
        </p:nvSpPr>
        <p:spPr bwMode="auto">
          <a:xfrm>
            <a:off x="6173788" y="3763963"/>
            <a:ext cx="2790825"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it-IT" sz="1200" b="1">
                <a:effectLst>
                  <a:outerShdw blurRad="38100" dist="38100" dir="2700000" algn="tl">
                    <a:srgbClr val="C0C0C0"/>
                  </a:outerShdw>
                </a:effectLst>
                <a:latin typeface="Comic Sans MS" pitchFamily="66" charset="0"/>
              </a:rPr>
              <a:t>Affine alla prima forma modale</a:t>
            </a:r>
          </a:p>
        </p:txBody>
      </p:sp>
      <p:sp>
        <p:nvSpPr>
          <p:cNvPr id="206901" name="Text Box 53"/>
          <p:cNvSpPr txBox="1">
            <a:spLocks noChangeArrowheads="1"/>
          </p:cNvSpPr>
          <p:nvPr/>
        </p:nvSpPr>
        <p:spPr bwMode="auto">
          <a:xfrm>
            <a:off x="468313" y="2065338"/>
            <a:ext cx="48958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defRPr/>
            </a:pPr>
            <a:r>
              <a:rPr lang="it-IT" sz="1600">
                <a:effectLst>
                  <a:outerShdw blurRad="38100" dist="38100" dir="2700000" algn="tl">
                    <a:srgbClr val="C0C0C0"/>
                  </a:outerShdw>
                </a:effectLst>
                <a:latin typeface="Comic Sans MS" pitchFamily="66" charset="0"/>
              </a:rPr>
              <a:t>Essendo possibile (almeno in campo lineare) disaccoppiare il problema dinamico, si considera dapprima una </a:t>
            </a:r>
            <a:r>
              <a:rPr lang="it-IT" sz="1600" b="1">
                <a:effectLst>
                  <a:outerShdw blurRad="38100" dist="38100" dir="2700000" algn="tl">
                    <a:srgbClr val="C0C0C0"/>
                  </a:outerShdw>
                </a:effectLst>
                <a:latin typeface="Comic Sans MS" pitchFamily="66" charset="0"/>
              </a:rPr>
              <a:t>forzante affine al primo modo</a:t>
            </a:r>
            <a:r>
              <a:rPr lang="it-IT" sz="1600">
                <a:effectLst>
                  <a:outerShdw blurRad="38100" dist="38100" dir="2700000" algn="tl">
                    <a:srgbClr val="C0C0C0"/>
                  </a:outerShdw>
                </a:effectLst>
                <a:latin typeface="Comic Sans MS" pitchFamily="66" charset="0"/>
              </a:rPr>
              <a:t>.</a:t>
            </a:r>
          </a:p>
        </p:txBody>
      </p:sp>
      <p:sp>
        <p:nvSpPr>
          <p:cNvPr id="206902" name="Text Box 54"/>
          <p:cNvSpPr txBox="1">
            <a:spLocks noChangeArrowheads="1"/>
          </p:cNvSpPr>
          <p:nvPr/>
        </p:nvSpPr>
        <p:spPr bwMode="auto">
          <a:xfrm>
            <a:off x="6156325" y="6538913"/>
            <a:ext cx="2790825"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it-IT" sz="1200" b="1">
                <a:effectLst>
                  <a:outerShdw blurRad="38100" dist="38100" dir="2700000" algn="tl">
                    <a:srgbClr val="C0C0C0"/>
                  </a:outerShdw>
                </a:effectLst>
                <a:latin typeface="Comic Sans MS" pitchFamily="66" charset="0"/>
              </a:rPr>
              <a:t>Proporzionale alle masse</a:t>
            </a:r>
          </a:p>
        </p:txBody>
      </p:sp>
      <p:sp>
        <p:nvSpPr>
          <p:cNvPr id="206903" name="Text Box 55"/>
          <p:cNvSpPr txBox="1">
            <a:spLocks noChangeArrowheads="1"/>
          </p:cNvSpPr>
          <p:nvPr/>
        </p:nvSpPr>
        <p:spPr bwMode="auto">
          <a:xfrm>
            <a:off x="468313" y="2963863"/>
            <a:ext cx="48958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defRPr/>
            </a:pPr>
            <a:r>
              <a:rPr lang="it-IT" sz="1600">
                <a:effectLst>
                  <a:outerShdw blurRad="38100" dist="38100" dir="2700000" algn="tl">
                    <a:srgbClr val="C0C0C0"/>
                  </a:outerShdw>
                </a:effectLst>
                <a:latin typeface="Comic Sans MS" pitchFamily="66" charset="0"/>
              </a:rPr>
              <a:t>Per tener conto dell’evoluzione delle forme modali in campo non-lineare, si considera anche una forzante con profilo </a:t>
            </a:r>
            <a:r>
              <a:rPr lang="it-IT" sz="1600" b="1">
                <a:effectLst>
                  <a:outerShdw blurRad="38100" dist="38100" dir="2700000" algn="tl">
                    <a:srgbClr val="C0C0C0"/>
                  </a:outerShdw>
                </a:effectLst>
                <a:latin typeface="Comic Sans MS" pitchFamily="66" charset="0"/>
              </a:rPr>
              <a:t>proporzionale alle masse</a:t>
            </a:r>
            <a:r>
              <a:rPr lang="it-IT" sz="1600">
                <a:effectLst>
                  <a:outerShdw blurRad="38100" dist="38100" dir="2700000" algn="tl">
                    <a:srgbClr val="C0C0C0"/>
                  </a:outerShdw>
                </a:effectLst>
                <a:latin typeface="Comic Sans MS" pitchFamily="66" charset="0"/>
              </a:rPr>
              <a:t>.</a:t>
            </a:r>
          </a:p>
        </p:txBody>
      </p:sp>
      <p:sp>
        <p:nvSpPr>
          <p:cNvPr id="206904" name="Text Box 56"/>
          <p:cNvSpPr txBox="1">
            <a:spLocks noChangeArrowheads="1"/>
          </p:cNvSpPr>
          <p:nvPr/>
        </p:nvSpPr>
        <p:spPr bwMode="auto">
          <a:xfrm>
            <a:off x="407988" y="6524625"/>
            <a:ext cx="48117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solidFill>
                  <a:srgbClr val="FF0000"/>
                </a:solidFill>
                <a:effectLst>
                  <a:outerShdw blurRad="38100" dist="38100" dir="2700000" algn="tl">
                    <a:srgbClr val="C0C0C0"/>
                  </a:outerShdw>
                </a:effectLst>
                <a:latin typeface="Comic Sans MS" pitchFamily="66" charset="0"/>
              </a:rPr>
              <a:t>Spostamento del Centro di massa all’ultimo livello</a:t>
            </a:r>
          </a:p>
        </p:txBody>
      </p:sp>
      <p:sp>
        <p:nvSpPr>
          <p:cNvPr id="206905" name="Text Box 57"/>
          <p:cNvSpPr txBox="1">
            <a:spLocks noChangeArrowheads="1"/>
          </p:cNvSpPr>
          <p:nvPr/>
        </p:nvSpPr>
        <p:spPr bwMode="auto">
          <a:xfrm rot="10800000">
            <a:off x="39688" y="4243388"/>
            <a:ext cx="428625" cy="184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defRPr/>
            </a:pPr>
            <a:r>
              <a:rPr lang="it-IT" sz="1600">
                <a:solidFill>
                  <a:srgbClr val="FF0000"/>
                </a:solidFill>
                <a:effectLst>
                  <a:outerShdw blurRad="38100" dist="38100" dir="2700000" algn="tl">
                    <a:srgbClr val="C0C0C0"/>
                  </a:outerShdw>
                </a:effectLst>
                <a:latin typeface="Comic Sans MS" pitchFamily="66" charset="0"/>
              </a:rPr>
              <a:t>Tagliante alla base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6855"/>
                                        </p:tgtEl>
                                        <p:attrNameLst>
                                          <p:attrName>style.visibility</p:attrName>
                                        </p:attrNameLst>
                                      </p:cBhvr>
                                      <p:to>
                                        <p:strVal val="visible"/>
                                      </p:to>
                                    </p:set>
                                    <p:animEffect transition="in" filter="fade">
                                      <p:cBhvr>
                                        <p:cTn id="7" dur="1000"/>
                                        <p:tgtEl>
                                          <p:spTgt spid="2068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6901"/>
                                        </p:tgtEl>
                                        <p:attrNameLst>
                                          <p:attrName>style.visibility</p:attrName>
                                        </p:attrNameLst>
                                      </p:cBhvr>
                                      <p:to>
                                        <p:strVal val="visible"/>
                                      </p:to>
                                    </p:set>
                                    <p:animEffect transition="in" filter="fade">
                                      <p:cBhvr>
                                        <p:cTn id="12" dur="1000"/>
                                        <p:tgtEl>
                                          <p:spTgt spid="206901"/>
                                        </p:tgtEl>
                                      </p:cBhvr>
                                    </p:animEffect>
                                  </p:childTnLst>
                                </p:cTn>
                              </p:par>
                              <p:par>
                                <p:cTn id="13" presetID="10" presetClass="entr" presetSubtype="0" fill="hold" nodeType="withEffect">
                                  <p:stCondLst>
                                    <p:cond delay="0"/>
                                  </p:stCondLst>
                                  <p:childTnLst>
                                    <p:set>
                                      <p:cBhvr>
                                        <p:cTn id="14" dur="1" fill="hold">
                                          <p:stCondLst>
                                            <p:cond delay="0"/>
                                          </p:stCondLst>
                                        </p:cTn>
                                        <p:tgtEl>
                                          <p:spTgt spid="206856"/>
                                        </p:tgtEl>
                                        <p:attrNameLst>
                                          <p:attrName>style.visibility</p:attrName>
                                        </p:attrNameLst>
                                      </p:cBhvr>
                                      <p:to>
                                        <p:strVal val="visible"/>
                                      </p:to>
                                    </p:set>
                                    <p:animEffect transition="in" filter="fade">
                                      <p:cBhvr>
                                        <p:cTn id="15" dur="1000"/>
                                        <p:tgtEl>
                                          <p:spTgt spid="206856"/>
                                        </p:tgtEl>
                                      </p:cBhvr>
                                    </p:animEffect>
                                  </p:childTnLst>
                                </p:cTn>
                              </p:par>
                              <p:par>
                                <p:cTn id="16" presetID="10" presetClass="entr" presetSubtype="0" fill="hold" nodeType="withEffect">
                                  <p:stCondLst>
                                    <p:cond delay="0"/>
                                  </p:stCondLst>
                                  <p:childTnLst>
                                    <p:set>
                                      <p:cBhvr>
                                        <p:cTn id="17" dur="1" fill="hold">
                                          <p:stCondLst>
                                            <p:cond delay="0"/>
                                          </p:stCondLst>
                                        </p:cTn>
                                        <p:tgtEl>
                                          <p:spTgt spid="206884"/>
                                        </p:tgtEl>
                                        <p:attrNameLst>
                                          <p:attrName>style.visibility</p:attrName>
                                        </p:attrNameLst>
                                      </p:cBhvr>
                                      <p:to>
                                        <p:strVal val="visible"/>
                                      </p:to>
                                    </p:set>
                                    <p:animEffect transition="in" filter="fade">
                                      <p:cBhvr>
                                        <p:cTn id="18" dur="1000"/>
                                        <p:tgtEl>
                                          <p:spTgt spid="206884"/>
                                        </p:tgtEl>
                                      </p:cBhvr>
                                    </p:animEffect>
                                  </p:childTnLst>
                                </p:cTn>
                              </p:par>
                              <p:par>
                                <p:cTn id="19" presetID="10" presetClass="entr" presetSubtype="0" fill="hold" nodeType="withEffect">
                                  <p:stCondLst>
                                    <p:cond delay="0"/>
                                  </p:stCondLst>
                                  <p:childTnLst>
                                    <p:set>
                                      <p:cBhvr>
                                        <p:cTn id="20" dur="1" fill="hold">
                                          <p:stCondLst>
                                            <p:cond delay="0"/>
                                          </p:stCondLst>
                                        </p:cTn>
                                        <p:tgtEl>
                                          <p:spTgt spid="206888"/>
                                        </p:tgtEl>
                                        <p:attrNameLst>
                                          <p:attrName>style.visibility</p:attrName>
                                        </p:attrNameLst>
                                      </p:cBhvr>
                                      <p:to>
                                        <p:strVal val="visible"/>
                                      </p:to>
                                    </p:set>
                                    <p:animEffect transition="in" filter="fade">
                                      <p:cBhvr>
                                        <p:cTn id="21" dur="1000"/>
                                        <p:tgtEl>
                                          <p:spTgt spid="20688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6900"/>
                                        </p:tgtEl>
                                        <p:attrNameLst>
                                          <p:attrName>style.visibility</p:attrName>
                                        </p:attrNameLst>
                                      </p:cBhvr>
                                      <p:to>
                                        <p:strVal val="visible"/>
                                      </p:to>
                                    </p:set>
                                    <p:animEffect transition="in" filter="fade">
                                      <p:cBhvr>
                                        <p:cTn id="24" dur="1000"/>
                                        <p:tgtEl>
                                          <p:spTgt spid="20690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6903"/>
                                        </p:tgtEl>
                                        <p:attrNameLst>
                                          <p:attrName>style.visibility</p:attrName>
                                        </p:attrNameLst>
                                      </p:cBhvr>
                                      <p:to>
                                        <p:strVal val="visible"/>
                                      </p:to>
                                    </p:set>
                                    <p:animEffect transition="in" filter="fade">
                                      <p:cBhvr>
                                        <p:cTn id="29" dur="1000"/>
                                        <p:tgtEl>
                                          <p:spTgt spid="206903"/>
                                        </p:tgtEl>
                                      </p:cBhvr>
                                    </p:animEffect>
                                  </p:childTnLst>
                                </p:cTn>
                              </p:par>
                              <p:par>
                                <p:cTn id="30" presetID="10" presetClass="entr" presetSubtype="0" fill="hold" nodeType="withEffect">
                                  <p:stCondLst>
                                    <p:cond delay="0"/>
                                  </p:stCondLst>
                                  <p:childTnLst>
                                    <p:set>
                                      <p:cBhvr>
                                        <p:cTn id="31" dur="1" fill="hold">
                                          <p:stCondLst>
                                            <p:cond delay="0"/>
                                          </p:stCondLst>
                                        </p:cTn>
                                        <p:tgtEl>
                                          <p:spTgt spid="206892"/>
                                        </p:tgtEl>
                                        <p:attrNameLst>
                                          <p:attrName>style.visibility</p:attrName>
                                        </p:attrNameLst>
                                      </p:cBhvr>
                                      <p:to>
                                        <p:strVal val="visible"/>
                                      </p:to>
                                    </p:set>
                                    <p:animEffect transition="in" filter="fade">
                                      <p:cBhvr>
                                        <p:cTn id="32" dur="1000"/>
                                        <p:tgtEl>
                                          <p:spTgt spid="206892"/>
                                        </p:tgtEl>
                                      </p:cBhvr>
                                    </p:animEffect>
                                  </p:childTnLst>
                                </p:cTn>
                              </p:par>
                              <p:par>
                                <p:cTn id="33" presetID="10" presetClass="entr" presetSubtype="0" fill="hold" nodeType="withEffect">
                                  <p:stCondLst>
                                    <p:cond delay="0"/>
                                  </p:stCondLst>
                                  <p:childTnLst>
                                    <p:set>
                                      <p:cBhvr>
                                        <p:cTn id="34" dur="1" fill="hold">
                                          <p:stCondLst>
                                            <p:cond delay="0"/>
                                          </p:stCondLst>
                                        </p:cTn>
                                        <p:tgtEl>
                                          <p:spTgt spid="206896"/>
                                        </p:tgtEl>
                                        <p:attrNameLst>
                                          <p:attrName>style.visibility</p:attrName>
                                        </p:attrNameLst>
                                      </p:cBhvr>
                                      <p:to>
                                        <p:strVal val="visible"/>
                                      </p:to>
                                    </p:set>
                                    <p:animEffect transition="in" filter="fade">
                                      <p:cBhvr>
                                        <p:cTn id="35" dur="1000"/>
                                        <p:tgtEl>
                                          <p:spTgt spid="20689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6902"/>
                                        </p:tgtEl>
                                        <p:attrNameLst>
                                          <p:attrName>style.visibility</p:attrName>
                                        </p:attrNameLst>
                                      </p:cBhvr>
                                      <p:to>
                                        <p:strVal val="visible"/>
                                      </p:to>
                                    </p:set>
                                    <p:animEffect transition="in" filter="fade">
                                      <p:cBhvr>
                                        <p:cTn id="38" dur="1000"/>
                                        <p:tgtEl>
                                          <p:spTgt spid="20690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nodeType="clickEffect">
                                  <p:stCondLst>
                                    <p:cond delay="0"/>
                                  </p:stCondLst>
                                  <p:childTnLst>
                                    <p:set>
                                      <p:cBhvr>
                                        <p:cTn id="42" dur="1" fill="hold">
                                          <p:stCondLst>
                                            <p:cond delay="0"/>
                                          </p:stCondLst>
                                        </p:cTn>
                                        <p:tgtEl>
                                          <p:spTgt spid="206854"/>
                                        </p:tgtEl>
                                        <p:attrNameLst>
                                          <p:attrName>style.visibility</p:attrName>
                                        </p:attrNameLst>
                                      </p:cBhvr>
                                      <p:to>
                                        <p:strVal val="visible"/>
                                      </p:to>
                                    </p:set>
                                    <p:animEffect transition="in" filter="checkerboard(across)">
                                      <p:cBhvr>
                                        <p:cTn id="43" dur="500"/>
                                        <p:tgtEl>
                                          <p:spTgt spid="206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5" grpId="0"/>
      <p:bldP spid="206900" grpId="0"/>
      <p:bldP spid="206901" grpId="0"/>
      <p:bldP spid="206902" grpId="0"/>
      <p:bldP spid="20690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p:cNvSpPr>
          <p:nvPr>
            <p:ph type="ctrTitle"/>
          </p:nvPr>
        </p:nvSpPr>
        <p:spPr>
          <a:xfrm>
            <a:off x="0" y="333375"/>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Pushover Analysis</a:t>
            </a:r>
          </a:p>
        </p:txBody>
      </p:sp>
      <p:sp>
        <p:nvSpPr>
          <p:cNvPr id="207877" name="Text Box 5"/>
          <p:cNvSpPr txBox="1">
            <a:spLocks noChangeArrowheads="1"/>
          </p:cNvSpPr>
          <p:nvPr/>
        </p:nvSpPr>
        <p:spPr bwMode="auto">
          <a:xfrm>
            <a:off x="250825" y="1092200"/>
            <a:ext cx="4638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a:effectLst>
                  <a:outerShdw blurRad="38100" dist="38100" dir="2700000" algn="tl">
                    <a:srgbClr val="C0C0C0"/>
                  </a:outerShdw>
                </a:effectLst>
                <a:latin typeface="Comic Sans MS" pitchFamily="66" charset="0"/>
              </a:rPr>
              <a:t>Valutazione della capacità strutturale</a:t>
            </a:r>
          </a:p>
        </p:txBody>
      </p:sp>
      <p:sp>
        <p:nvSpPr>
          <p:cNvPr id="49156" name="Rectangle 6"/>
          <p:cNvSpPr>
            <a:spLocks noChangeArrowheads="1"/>
          </p:cNvSpPr>
          <p:nvPr/>
        </p:nvSpPr>
        <p:spPr bwMode="auto">
          <a:xfrm>
            <a:off x="609600" y="1905000"/>
            <a:ext cx="342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hangingPunct="0">
              <a:lnSpc>
                <a:spcPct val="90000"/>
              </a:lnSpc>
              <a:spcBef>
                <a:spcPct val="20000"/>
              </a:spcBef>
              <a:buFont typeface="Arial" charset="0"/>
              <a:buNone/>
            </a:pPr>
            <a:r>
              <a:rPr lang="en-GB" sz="1600" b="1">
                <a:latin typeface="Comic Sans MS" pitchFamily="66" charset="0"/>
              </a:rPr>
              <a:t>Curva Capacit</a:t>
            </a:r>
            <a:r>
              <a:rPr lang="en-GB" sz="1600" b="1">
                <a:latin typeface="Calibri" pitchFamily="34" charset="0"/>
              </a:rPr>
              <a:t>à</a:t>
            </a:r>
            <a:r>
              <a:rPr lang="en-GB" sz="1600" b="1">
                <a:latin typeface="Comic Sans MS" pitchFamily="66" charset="0"/>
              </a:rPr>
              <a:t> MDOF (T</a:t>
            </a:r>
            <a:r>
              <a:rPr lang="en-GB" sz="1600" b="1" baseline="-25000">
                <a:latin typeface="Comic Sans MS" pitchFamily="66" charset="0"/>
              </a:rPr>
              <a:t>b</a:t>
            </a:r>
            <a:r>
              <a:rPr lang="en-GB" sz="1600" b="1">
                <a:latin typeface="Comic Sans MS" pitchFamily="66" charset="0"/>
              </a:rPr>
              <a:t> </a:t>
            </a:r>
            <a:r>
              <a:rPr lang="en-GB" sz="1600" b="1">
                <a:latin typeface="Calibri" pitchFamily="34" charset="0"/>
              </a:rPr>
              <a:t>–</a:t>
            </a:r>
            <a:r>
              <a:rPr lang="en-GB" sz="1600" b="1">
                <a:latin typeface="Comic Sans MS" pitchFamily="66" charset="0"/>
              </a:rPr>
              <a:t> d</a:t>
            </a:r>
            <a:r>
              <a:rPr lang="en-GB" sz="1600" b="1" baseline="-25000">
                <a:latin typeface="Comic Sans MS" pitchFamily="66" charset="0"/>
              </a:rPr>
              <a:t>top</a:t>
            </a:r>
            <a:r>
              <a:rPr lang="en-GB" sz="1600" b="1">
                <a:latin typeface="Comic Sans MS" pitchFamily="66" charset="0"/>
              </a:rPr>
              <a:t>)</a:t>
            </a:r>
            <a:endParaRPr lang="en-GB" sz="1600">
              <a:latin typeface="Comic Sans MS" pitchFamily="66" charset="0"/>
            </a:endParaRPr>
          </a:p>
        </p:txBody>
      </p:sp>
      <p:pic>
        <p:nvPicPr>
          <p:cNvPr id="4915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819400"/>
            <a:ext cx="1295400" cy="78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8" name="Rectangle 8"/>
          <p:cNvSpPr>
            <a:spLocks noChangeArrowheads="1"/>
          </p:cNvSpPr>
          <p:nvPr/>
        </p:nvSpPr>
        <p:spPr bwMode="auto">
          <a:xfrm>
            <a:off x="4724400" y="1752600"/>
            <a:ext cx="3886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hangingPunct="0">
              <a:lnSpc>
                <a:spcPct val="90000"/>
              </a:lnSpc>
              <a:spcBef>
                <a:spcPct val="20000"/>
              </a:spcBef>
              <a:buFont typeface="Arial" charset="0"/>
              <a:buNone/>
            </a:pPr>
            <a:r>
              <a:rPr lang="en-GB" sz="1600" b="1">
                <a:latin typeface="Comic Sans MS" pitchFamily="66" charset="0"/>
              </a:rPr>
              <a:t>Curva Capacit</a:t>
            </a:r>
            <a:r>
              <a:rPr lang="en-GB" sz="1600" b="1">
                <a:latin typeface="Calibri" pitchFamily="34" charset="0"/>
              </a:rPr>
              <a:t>à</a:t>
            </a:r>
            <a:r>
              <a:rPr lang="en-GB" sz="1600" b="1">
                <a:latin typeface="Comic Sans MS" pitchFamily="66" charset="0"/>
              </a:rPr>
              <a:t> SDOF (T*</a:t>
            </a:r>
            <a:r>
              <a:rPr lang="en-GB" sz="1600" b="1" baseline="-25000">
                <a:latin typeface="Comic Sans MS" pitchFamily="66" charset="0"/>
              </a:rPr>
              <a:t>b</a:t>
            </a:r>
            <a:r>
              <a:rPr lang="en-GB" sz="1600" b="1">
                <a:latin typeface="Comic Sans MS" pitchFamily="66" charset="0"/>
              </a:rPr>
              <a:t> </a:t>
            </a:r>
            <a:r>
              <a:rPr lang="en-GB" sz="1600" b="1">
                <a:latin typeface="Calibri" pitchFamily="34" charset="0"/>
              </a:rPr>
              <a:t>–</a:t>
            </a:r>
            <a:r>
              <a:rPr lang="en-GB" sz="1600" b="1">
                <a:latin typeface="Comic Sans MS" pitchFamily="66" charset="0"/>
              </a:rPr>
              <a:t> d*</a:t>
            </a:r>
            <a:r>
              <a:rPr lang="en-GB" sz="1600" b="1" baseline="-25000">
                <a:latin typeface="Comic Sans MS" pitchFamily="66" charset="0"/>
              </a:rPr>
              <a:t>top</a:t>
            </a:r>
            <a:r>
              <a:rPr lang="en-GB" sz="1600" b="1">
                <a:latin typeface="Comic Sans MS" pitchFamily="66" charset="0"/>
              </a:rPr>
              <a:t>)</a:t>
            </a:r>
          </a:p>
          <a:p>
            <a:pPr algn="just" eaLnBrk="0" hangingPunct="0">
              <a:lnSpc>
                <a:spcPct val="90000"/>
              </a:lnSpc>
              <a:spcBef>
                <a:spcPct val="20000"/>
              </a:spcBef>
              <a:buFont typeface="Arial" charset="0"/>
              <a:buNone/>
            </a:pPr>
            <a:r>
              <a:rPr lang="en-GB" sz="1600" b="1">
                <a:latin typeface="Comic Sans MS" pitchFamily="66" charset="0"/>
              </a:rPr>
              <a:t>Sistema bilineare equivalente</a:t>
            </a:r>
            <a:endParaRPr lang="en-GB" sz="1600">
              <a:latin typeface="Comic Sans MS" pitchFamily="66" charset="0"/>
            </a:endParaRPr>
          </a:p>
        </p:txBody>
      </p:sp>
      <p:pic>
        <p:nvPicPr>
          <p:cNvPr id="49159" name="Picture 9" descr="Fig"/>
          <p:cNvPicPr>
            <a:picLocks noChangeAspect="1" noChangeArrowheads="1"/>
          </p:cNvPicPr>
          <p:nvPr/>
        </p:nvPicPr>
        <p:blipFill>
          <a:blip r:embed="rId4">
            <a:extLst>
              <a:ext uri="{28A0092B-C50C-407E-A947-70E740481C1C}">
                <a14:useLocalDpi xmlns:a14="http://schemas.microsoft.com/office/drawing/2010/main" val="0"/>
              </a:ext>
            </a:extLst>
          </a:blip>
          <a:srcRect l="11539" t="7317" r="13461" b="12195"/>
          <a:stretch>
            <a:fillRect/>
          </a:stretch>
        </p:blipFill>
        <p:spPr bwMode="auto">
          <a:xfrm>
            <a:off x="4800600" y="2286000"/>
            <a:ext cx="32004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4267200"/>
            <a:ext cx="16002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1" name="Rectangle 11"/>
          <p:cNvSpPr>
            <a:spLocks noChangeArrowheads="1"/>
          </p:cNvSpPr>
          <p:nvPr/>
        </p:nvSpPr>
        <p:spPr bwMode="auto">
          <a:xfrm>
            <a:off x="2895600" y="4419600"/>
            <a:ext cx="6019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eaLnBrk="0" hangingPunct="0">
              <a:lnSpc>
                <a:spcPct val="90000"/>
              </a:lnSpc>
              <a:spcBef>
                <a:spcPct val="20000"/>
              </a:spcBef>
              <a:buFont typeface="Arial" charset="0"/>
              <a:buNone/>
            </a:pPr>
            <a:r>
              <a:rPr lang="en-GB" sz="1600" b="1">
                <a:latin typeface="Comic Sans MS" pitchFamily="66" charset="0"/>
              </a:rPr>
              <a:t>Periodo elastico del Sistema bilineare equivalente</a:t>
            </a:r>
            <a:endParaRPr lang="en-GB" sz="1600">
              <a:latin typeface="Comic Sans MS" pitchFamily="66" charset="0"/>
            </a:endParaRPr>
          </a:p>
        </p:txBody>
      </p:sp>
      <p:sp>
        <p:nvSpPr>
          <p:cNvPr id="49162" name="AutoShape 12"/>
          <p:cNvSpPr>
            <a:spLocks noChangeArrowheads="1"/>
          </p:cNvSpPr>
          <p:nvPr/>
        </p:nvSpPr>
        <p:spPr bwMode="auto">
          <a:xfrm>
            <a:off x="2133600" y="2286000"/>
            <a:ext cx="381000" cy="381000"/>
          </a:xfrm>
          <a:prstGeom prst="downArrow">
            <a:avLst>
              <a:gd name="adj1" fmla="val 50000"/>
              <a:gd name="adj2" fmla="val 25000"/>
            </a:avLst>
          </a:prstGeom>
          <a:solidFill>
            <a:srgbClr val="FFFF00"/>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it-IT" sz="1600">
              <a:latin typeface="Comic Sans MS" pitchFamily="66" charset="0"/>
            </a:endParaRPr>
          </a:p>
        </p:txBody>
      </p:sp>
      <p:sp>
        <p:nvSpPr>
          <p:cNvPr id="49163" name="AutoShape 13"/>
          <p:cNvSpPr>
            <a:spLocks noChangeArrowheads="1"/>
          </p:cNvSpPr>
          <p:nvPr/>
        </p:nvSpPr>
        <p:spPr bwMode="auto">
          <a:xfrm>
            <a:off x="3429000" y="3124200"/>
            <a:ext cx="762000" cy="457200"/>
          </a:xfrm>
          <a:prstGeom prst="rightArrow">
            <a:avLst>
              <a:gd name="adj1" fmla="val 50000"/>
              <a:gd name="adj2" fmla="val 41667"/>
            </a:avLst>
          </a:prstGeom>
          <a:solidFill>
            <a:srgbClr val="FFFF00"/>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aphicFrame>
        <p:nvGraphicFramePr>
          <p:cNvPr id="207886" name="Object 14"/>
          <p:cNvGraphicFramePr>
            <a:graphicFrameLocks noChangeAspect="1"/>
          </p:cNvGraphicFramePr>
          <p:nvPr/>
        </p:nvGraphicFramePr>
        <p:xfrm>
          <a:off x="2700338" y="5589588"/>
          <a:ext cx="933450" cy="720725"/>
        </p:xfrm>
        <a:graphic>
          <a:graphicData uri="http://schemas.openxmlformats.org/presentationml/2006/ole">
            <mc:AlternateContent xmlns:mc="http://schemas.openxmlformats.org/markup-compatibility/2006">
              <mc:Choice xmlns:v="urn:schemas-microsoft-com:vml" Requires="v">
                <p:oleObj spid="_x0000_s49212" name="Equation" r:id="rId6" imgW="469900" imgH="368300" progId="Equation.DSMT4">
                  <p:embed/>
                </p:oleObj>
              </mc:Choice>
              <mc:Fallback>
                <p:oleObj name="Equation" r:id="rId6" imgW="469900" imgH="368300" progId="Equation.DSMT4">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0338" y="5589588"/>
                        <a:ext cx="933450" cy="7207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7887" name="Object 15"/>
          <p:cNvGraphicFramePr>
            <a:graphicFrameLocks noChangeAspect="1"/>
          </p:cNvGraphicFramePr>
          <p:nvPr/>
        </p:nvGraphicFramePr>
        <p:xfrm>
          <a:off x="4643438" y="5589588"/>
          <a:ext cx="908050" cy="720725"/>
        </p:xfrm>
        <a:graphic>
          <a:graphicData uri="http://schemas.openxmlformats.org/presentationml/2006/ole">
            <mc:AlternateContent xmlns:mc="http://schemas.openxmlformats.org/markup-compatibility/2006">
              <mc:Choice xmlns:v="urn:schemas-microsoft-com:vml" Requires="v">
                <p:oleObj spid="_x0000_s49213" name="Equation" r:id="rId8" imgW="457200" imgH="368280" progId="Equation.DSMT4">
                  <p:embed/>
                </p:oleObj>
              </mc:Choice>
              <mc:Fallback>
                <p:oleObj name="Equation" r:id="rId8" imgW="457200" imgH="368280" progId="Equation.DSMT4">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3438" y="5589588"/>
                        <a:ext cx="908050" cy="7207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7886"/>
                                        </p:tgtEl>
                                        <p:attrNameLst>
                                          <p:attrName>style.visibility</p:attrName>
                                        </p:attrNameLst>
                                      </p:cBhvr>
                                      <p:to>
                                        <p:strVal val="visible"/>
                                      </p:to>
                                    </p:set>
                                    <p:animEffect transition="in" filter="fade">
                                      <p:cBhvr>
                                        <p:cTn id="7" dur="2000"/>
                                        <p:tgtEl>
                                          <p:spTgt spid="207886"/>
                                        </p:tgtEl>
                                      </p:cBhvr>
                                    </p:animEffect>
                                  </p:childTnLst>
                                </p:cTn>
                              </p:par>
                              <p:par>
                                <p:cTn id="8" presetID="10" presetClass="entr" presetSubtype="0" fill="hold" nodeType="withEffect">
                                  <p:stCondLst>
                                    <p:cond delay="0"/>
                                  </p:stCondLst>
                                  <p:childTnLst>
                                    <p:set>
                                      <p:cBhvr>
                                        <p:cTn id="9" dur="1" fill="hold">
                                          <p:stCondLst>
                                            <p:cond delay="0"/>
                                          </p:stCondLst>
                                        </p:cTn>
                                        <p:tgtEl>
                                          <p:spTgt spid="207887"/>
                                        </p:tgtEl>
                                        <p:attrNameLst>
                                          <p:attrName>style.visibility</p:attrName>
                                        </p:attrNameLst>
                                      </p:cBhvr>
                                      <p:to>
                                        <p:strVal val="visible"/>
                                      </p:to>
                                    </p:set>
                                    <p:animEffect transition="in" filter="fade">
                                      <p:cBhvr>
                                        <p:cTn id="10" dur="2000"/>
                                        <p:tgtEl>
                                          <p:spTgt spid="207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Pushover Analysis</a:t>
            </a:r>
          </a:p>
        </p:txBody>
      </p:sp>
      <p:sp>
        <p:nvSpPr>
          <p:cNvPr id="208901" name="Text Box 5"/>
          <p:cNvSpPr txBox="1">
            <a:spLocks noChangeArrowheads="1"/>
          </p:cNvSpPr>
          <p:nvPr/>
        </p:nvSpPr>
        <p:spPr bwMode="auto">
          <a:xfrm>
            <a:off x="250825" y="1116013"/>
            <a:ext cx="2968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della domanda</a:t>
            </a:r>
          </a:p>
        </p:txBody>
      </p:sp>
      <p:pic>
        <p:nvPicPr>
          <p:cNvPr id="2089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938" y="1628775"/>
            <a:ext cx="50292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8903" name="Group 7"/>
          <p:cNvGrpSpPr>
            <a:grpSpLocks/>
          </p:cNvGrpSpPr>
          <p:nvPr/>
        </p:nvGrpSpPr>
        <p:grpSpPr bwMode="auto">
          <a:xfrm>
            <a:off x="4211638" y="2205038"/>
            <a:ext cx="3816350" cy="1368425"/>
            <a:chOff x="2653" y="1389"/>
            <a:chExt cx="2404" cy="862"/>
          </a:xfrm>
        </p:grpSpPr>
        <p:sp>
          <p:nvSpPr>
            <p:cNvPr id="50195" name="Freeform 8"/>
            <p:cNvSpPr>
              <a:spLocks/>
            </p:cNvSpPr>
            <p:nvPr/>
          </p:nvSpPr>
          <p:spPr bwMode="auto">
            <a:xfrm>
              <a:off x="2653" y="1395"/>
              <a:ext cx="49" cy="633"/>
            </a:xfrm>
            <a:custGeom>
              <a:avLst/>
              <a:gdLst>
                <a:gd name="T0" fmla="*/ 0 w 49"/>
                <a:gd name="T1" fmla="*/ 633 h 633"/>
                <a:gd name="T2" fmla="*/ 49 w 49"/>
                <a:gd name="T3" fmla="*/ 0 h 633"/>
                <a:gd name="T4" fmla="*/ 0 60000 65536"/>
                <a:gd name="T5" fmla="*/ 0 60000 65536"/>
              </a:gdLst>
              <a:ahLst/>
              <a:cxnLst>
                <a:cxn ang="T4">
                  <a:pos x="T0" y="T1"/>
                </a:cxn>
                <a:cxn ang="T5">
                  <a:pos x="T2" y="T3"/>
                </a:cxn>
              </a:cxnLst>
              <a:rect l="0" t="0" r="r" b="b"/>
              <a:pathLst>
                <a:path w="49" h="633">
                  <a:moveTo>
                    <a:pt x="0" y="633"/>
                  </a:moveTo>
                  <a:lnTo>
                    <a:pt x="49" y="0"/>
                  </a:lnTo>
                </a:path>
              </a:pathLst>
            </a:custGeom>
            <a:noFill/>
            <a:ln w="38100">
              <a:solidFill>
                <a:srgbClr val="FF0000"/>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0196" name="Line 9"/>
            <p:cNvSpPr>
              <a:spLocks noChangeShapeType="1"/>
            </p:cNvSpPr>
            <p:nvPr/>
          </p:nvSpPr>
          <p:spPr bwMode="auto">
            <a:xfrm>
              <a:off x="2699" y="1389"/>
              <a:ext cx="453"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0197" name="Freeform 10"/>
            <p:cNvSpPr>
              <a:spLocks/>
            </p:cNvSpPr>
            <p:nvPr/>
          </p:nvSpPr>
          <p:spPr bwMode="auto">
            <a:xfrm>
              <a:off x="3152" y="1389"/>
              <a:ext cx="1905" cy="862"/>
            </a:xfrm>
            <a:custGeom>
              <a:avLst/>
              <a:gdLst>
                <a:gd name="T0" fmla="*/ 0 w 1905"/>
                <a:gd name="T1" fmla="*/ 0 h 862"/>
                <a:gd name="T2" fmla="*/ 136 w 1905"/>
                <a:gd name="T3" fmla="*/ 272 h 862"/>
                <a:gd name="T4" fmla="*/ 363 w 1905"/>
                <a:gd name="T5" fmla="*/ 453 h 862"/>
                <a:gd name="T6" fmla="*/ 817 w 1905"/>
                <a:gd name="T7" fmla="*/ 680 h 862"/>
                <a:gd name="T8" fmla="*/ 1905 w 1905"/>
                <a:gd name="T9" fmla="*/ 862 h 8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5" h="862">
                  <a:moveTo>
                    <a:pt x="0" y="0"/>
                  </a:moveTo>
                  <a:cubicBezTo>
                    <a:pt x="38" y="98"/>
                    <a:pt x="76" y="197"/>
                    <a:pt x="136" y="272"/>
                  </a:cubicBezTo>
                  <a:cubicBezTo>
                    <a:pt x="196" y="347"/>
                    <a:pt x="249" y="385"/>
                    <a:pt x="363" y="453"/>
                  </a:cubicBezTo>
                  <a:cubicBezTo>
                    <a:pt x="477" y="521"/>
                    <a:pt x="560" y="612"/>
                    <a:pt x="817" y="680"/>
                  </a:cubicBezTo>
                  <a:cubicBezTo>
                    <a:pt x="1074" y="748"/>
                    <a:pt x="1708" y="839"/>
                    <a:pt x="1905" y="862"/>
                  </a:cubicBezTo>
                </a:path>
              </a:pathLst>
            </a:cu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08907" name="Text Box 11"/>
          <p:cNvSpPr txBox="1">
            <a:spLocks noChangeArrowheads="1"/>
          </p:cNvSpPr>
          <p:nvPr/>
        </p:nvSpPr>
        <p:spPr bwMode="auto">
          <a:xfrm>
            <a:off x="204788" y="1628775"/>
            <a:ext cx="32146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Spettro Elastico di Progetto</a:t>
            </a:r>
          </a:p>
        </p:txBody>
      </p:sp>
      <p:sp>
        <p:nvSpPr>
          <p:cNvPr id="50183" name="Freeform 12"/>
          <p:cNvSpPr>
            <a:spLocks/>
          </p:cNvSpPr>
          <p:nvPr/>
        </p:nvSpPr>
        <p:spPr bwMode="auto">
          <a:xfrm>
            <a:off x="4211638" y="1751013"/>
            <a:ext cx="965200" cy="2111375"/>
          </a:xfrm>
          <a:custGeom>
            <a:avLst/>
            <a:gdLst>
              <a:gd name="T0" fmla="*/ 0 w 608"/>
              <a:gd name="T1" fmla="*/ 2147483647 h 1330"/>
              <a:gd name="T2" fmla="*/ 1532255000 w 608"/>
              <a:gd name="T3" fmla="*/ 0 h 1330"/>
              <a:gd name="T4" fmla="*/ 0 60000 65536"/>
              <a:gd name="T5" fmla="*/ 0 60000 65536"/>
            </a:gdLst>
            <a:ahLst/>
            <a:cxnLst>
              <a:cxn ang="T4">
                <a:pos x="T0" y="T1"/>
              </a:cxn>
              <a:cxn ang="T5">
                <a:pos x="T2" y="T3"/>
              </a:cxn>
            </a:cxnLst>
            <a:rect l="0" t="0" r="r" b="b"/>
            <a:pathLst>
              <a:path w="608" h="1330">
                <a:moveTo>
                  <a:pt x="0" y="1330"/>
                </a:moveTo>
                <a:lnTo>
                  <a:pt x="608" y="0"/>
                </a:lnTo>
              </a:path>
            </a:pathLst>
          </a:custGeom>
          <a:noFill/>
          <a:ln w="9525" cap="flat">
            <a:solidFill>
              <a:srgbClr val="0000FF"/>
            </a:solidFill>
            <a:prstDash val="dash"/>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8909" name="Text Box 13"/>
          <p:cNvSpPr txBox="1">
            <a:spLocks noChangeArrowheads="1"/>
          </p:cNvSpPr>
          <p:nvPr/>
        </p:nvSpPr>
        <p:spPr bwMode="auto">
          <a:xfrm>
            <a:off x="5795963" y="1196975"/>
            <a:ext cx="3024187"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solidFill>
                  <a:srgbClr val="0000FF"/>
                </a:solidFill>
                <a:effectLst>
                  <a:outerShdw blurRad="38100" dist="38100" dir="2700000" algn="tl">
                    <a:srgbClr val="C0C0C0"/>
                  </a:outerShdw>
                </a:effectLst>
                <a:latin typeface="Comic Sans MS" pitchFamily="66" charset="0"/>
              </a:rPr>
              <a:t>Applicabilità della regola di uguaglianza degli spostamenti</a:t>
            </a:r>
          </a:p>
        </p:txBody>
      </p:sp>
      <p:sp>
        <p:nvSpPr>
          <p:cNvPr id="208910" name="Line 14"/>
          <p:cNvSpPr>
            <a:spLocks noChangeShapeType="1"/>
          </p:cNvSpPr>
          <p:nvPr/>
        </p:nvSpPr>
        <p:spPr bwMode="auto">
          <a:xfrm flipV="1">
            <a:off x="4148138" y="2492375"/>
            <a:ext cx="1873250" cy="1441450"/>
          </a:xfrm>
          <a:prstGeom prst="line">
            <a:avLst/>
          </a:prstGeom>
          <a:noFill/>
          <a:ln w="381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8911" name="Freeform 15"/>
          <p:cNvSpPr>
            <a:spLocks/>
          </p:cNvSpPr>
          <p:nvPr/>
        </p:nvSpPr>
        <p:spPr bwMode="auto">
          <a:xfrm>
            <a:off x="4787900" y="3402013"/>
            <a:ext cx="711200" cy="14287"/>
          </a:xfrm>
          <a:custGeom>
            <a:avLst/>
            <a:gdLst>
              <a:gd name="T0" fmla="*/ 0 w 448"/>
              <a:gd name="T1" fmla="*/ 22679819 h 9"/>
              <a:gd name="T2" fmla="*/ 1129030000 w 448"/>
              <a:gd name="T3" fmla="*/ 0 h 9"/>
              <a:gd name="T4" fmla="*/ 0 60000 65536"/>
              <a:gd name="T5" fmla="*/ 0 60000 65536"/>
            </a:gdLst>
            <a:ahLst/>
            <a:cxnLst>
              <a:cxn ang="T4">
                <a:pos x="T0" y="T1"/>
              </a:cxn>
              <a:cxn ang="T5">
                <a:pos x="T2" y="T3"/>
              </a:cxn>
            </a:cxnLst>
            <a:rect l="0" t="0" r="r" b="b"/>
            <a:pathLst>
              <a:path w="448" h="9">
                <a:moveTo>
                  <a:pt x="0" y="9"/>
                </a:moveTo>
                <a:lnTo>
                  <a:pt x="448" y="0"/>
                </a:lnTo>
              </a:path>
            </a:pathLst>
          </a:custGeom>
          <a:noFill/>
          <a:ln w="38100">
            <a:solidFill>
              <a:srgbClr val="008000"/>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8912" name="Line 16"/>
          <p:cNvSpPr>
            <a:spLocks noChangeShapeType="1"/>
          </p:cNvSpPr>
          <p:nvPr/>
        </p:nvSpPr>
        <p:spPr bwMode="auto">
          <a:xfrm>
            <a:off x="5508625" y="2708275"/>
            <a:ext cx="0" cy="1152525"/>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8913" name="Text Box 17"/>
          <p:cNvSpPr txBox="1">
            <a:spLocks noChangeArrowheads="1"/>
          </p:cNvSpPr>
          <p:nvPr/>
        </p:nvSpPr>
        <p:spPr bwMode="auto">
          <a:xfrm>
            <a:off x="303213" y="2157413"/>
            <a:ext cx="6746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T&gt;T</a:t>
            </a:r>
            <a:r>
              <a:rPr lang="it-IT" baseline="-25000">
                <a:effectLst>
                  <a:outerShdw blurRad="38100" dist="38100" dir="2700000" algn="tl">
                    <a:srgbClr val="C0C0C0"/>
                  </a:outerShdw>
                </a:effectLst>
                <a:latin typeface="Comic Sans MS" pitchFamily="66" charset="0"/>
              </a:rPr>
              <a:t>C</a:t>
            </a:r>
          </a:p>
        </p:txBody>
      </p:sp>
      <p:graphicFrame>
        <p:nvGraphicFramePr>
          <p:cNvPr id="208914" name="Object 18"/>
          <p:cNvGraphicFramePr>
            <a:graphicFrameLocks noChangeAspect="1"/>
          </p:cNvGraphicFramePr>
          <p:nvPr/>
        </p:nvGraphicFramePr>
        <p:xfrm>
          <a:off x="539750" y="2708275"/>
          <a:ext cx="2119313" cy="844550"/>
        </p:xfrm>
        <a:graphic>
          <a:graphicData uri="http://schemas.openxmlformats.org/presentationml/2006/ole">
            <mc:AlternateContent xmlns:mc="http://schemas.openxmlformats.org/markup-compatibility/2006">
              <mc:Choice xmlns:v="urn:schemas-microsoft-com:vml" Requires="v">
                <p:oleObj spid="_x0000_s50290" name="Equation" r:id="rId4" imgW="1066800" imgH="431800" progId="Equation.DSMT4">
                  <p:embed/>
                </p:oleObj>
              </mc:Choice>
              <mc:Fallback>
                <p:oleObj name="Equation" r:id="rId4" imgW="1066800" imgH="431800" progId="Equation.DSMT4">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2708275"/>
                        <a:ext cx="2119313" cy="8445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8915" name="Text Box 19"/>
          <p:cNvSpPr txBox="1">
            <a:spLocks noChangeArrowheads="1"/>
          </p:cNvSpPr>
          <p:nvPr/>
        </p:nvSpPr>
        <p:spPr bwMode="auto">
          <a:xfrm>
            <a:off x="319088" y="4194175"/>
            <a:ext cx="6746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T&lt;T</a:t>
            </a:r>
            <a:r>
              <a:rPr lang="it-IT" baseline="-25000">
                <a:effectLst>
                  <a:outerShdw blurRad="38100" dist="38100" dir="2700000" algn="tl">
                    <a:srgbClr val="C0C0C0"/>
                  </a:outerShdw>
                </a:effectLst>
                <a:latin typeface="Comic Sans MS" pitchFamily="66" charset="0"/>
              </a:rPr>
              <a:t>C</a:t>
            </a:r>
          </a:p>
        </p:txBody>
      </p:sp>
      <p:graphicFrame>
        <p:nvGraphicFramePr>
          <p:cNvPr id="208916" name="Object 20"/>
          <p:cNvGraphicFramePr>
            <a:graphicFrameLocks noChangeAspect="1"/>
          </p:cNvGraphicFramePr>
          <p:nvPr/>
        </p:nvGraphicFramePr>
        <p:xfrm>
          <a:off x="165100" y="4745038"/>
          <a:ext cx="2901950" cy="844550"/>
        </p:xfrm>
        <a:graphic>
          <a:graphicData uri="http://schemas.openxmlformats.org/presentationml/2006/ole">
            <mc:AlternateContent xmlns:mc="http://schemas.openxmlformats.org/markup-compatibility/2006">
              <mc:Choice xmlns:v="urn:schemas-microsoft-com:vml" Requires="v">
                <p:oleObj spid="_x0000_s50291" name="Equation" r:id="rId6" imgW="1459866" imgH="431613" progId="Equation.DSMT4">
                  <p:embed/>
                </p:oleObj>
              </mc:Choice>
              <mc:Fallback>
                <p:oleObj name="Equation" r:id="rId6" imgW="1459866" imgH="431613" progId="Equation.DSMT4">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5100" y="4745038"/>
                        <a:ext cx="2901950" cy="8445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8917"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712913"/>
            <a:ext cx="9144000" cy="514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0193" name="Object 22"/>
          <p:cNvGraphicFramePr>
            <a:graphicFrameLocks noChangeAspect="1"/>
          </p:cNvGraphicFramePr>
          <p:nvPr/>
        </p:nvGraphicFramePr>
        <p:xfrm>
          <a:off x="6156325" y="2276475"/>
          <a:ext cx="2230438" cy="739775"/>
        </p:xfrm>
        <a:graphic>
          <a:graphicData uri="http://schemas.openxmlformats.org/presentationml/2006/ole">
            <mc:AlternateContent xmlns:mc="http://schemas.openxmlformats.org/markup-compatibility/2006">
              <mc:Choice xmlns:v="urn:schemas-microsoft-com:vml" Requires="v">
                <p:oleObj spid="_x0000_s50292" name="Equation" r:id="rId9" imgW="1218671" imgH="406224" progId="Equation.DSMT4">
                  <p:embed/>
                </p:oleObj>
              </mc:Choice>
              <mc:Fallback>
                <p:oleObj name="Equation" r:id="rId9" imgW="1218671" imgH="406224" progId="Equation.DSMT4">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6325" y="2276475"/>
                        <a:ext cx="2230438" cy="73977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0000"/>
                            </a:solidFill>
                          </a14:hiddenFill>
                        </a:ext>
                      </a:extLst>
                    </p:spPr>
                  </p:pic>
                </p:oleObj>
              </mc:Fallback>
            </mc:AlternateContent>
          </a:graphicData>
        </a:graphic>
      </p:graphicFrame>
      <p:graphicFrame>
        <p:nvGraphicFramePr>
          <p:cNvPr id="50194" name="Object 23"/>
          <p:cNvGraphicFramePr>
            <a:graphicFrameLocks noChangeAspect="1"/>
          </p:cNvGraphicFramePr>
          <p:nvPr/>
        </p:nvGraphicFramePr>
        <p:xfrm>
          <a:off x="6154738" y="3538538"/>
          <a:ext cx="790575" cy="403225"/>
        </p:xfrm>
        <a:graphic>
          <a:graphicData uri="http://schemas.openxmlformats.org/presentationml/2006/ole">
            <mc:AlternateContent xmlns:mc="http://schemas.openxmlformats.org/markup-compatibility/2006">
              <mc:Choice xmlns:v="urn:schemas-microsoft-com:vml" Requires="v">
                <p:oleObj spid="_x0000_s50293" name="Equation" r:id="rId11" imgW="469696" imgH="241195" progId="Equation.DSMT4">
                  <p:embed/>
                </p:oleObj>
              </mc:Choice>
              <mc:Fallback>
                <p:oleObj name="Equation" r:id="rId11" imgW="469696" imgH="241195" progId="Equation.DSMT4">
                  <p:embed/>
                  <p:pic>
                    <p:nvPicPr>
                      <p:cNvPr id="0"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54738" y="3538538"/>
                        <a:ext cx="790575" cy="4032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8907"/>
                                        </p:tgtEl>
                                        <p:attrNameLst>
                                          <p:attrName>style.visibility</p:attrName>
                                        </p:attrNameLst>
                                      </p:cBhvr>
                                      <p:to>
                                        <p:strVal val="visible"/>
                                      </p:to>
                                    </p:set>
                                    <p:animEffect transition="in" filter="fade">
                                      <p:cBhvr>
                                        <p:cTn id="7" dur="2000"/>
                                        <p:tgtEl>
                                          <p:spTgt spid="208907"/>
                                        </p:tgtEl>
                                      </p:cBhvr>
                                    </p:animEffect>
                                  </p:childTnLst>
                                </p:cTn>
                              </p:par>
                              <p:par>
                                <p:cTn id="8" presetID="10" presetClass="entr" presetSubtype="0" fill="hold" nodeType="withEffect">
                                  <p:stCondLst>
                                    <p:cond delay="0"/>
                                  </p:stCondLst>
                                  <p:childTnLst>
                                    <p:set>
                                      <p:cBhvr>
                                        <p:cTn id="9" dur="1" fill="hold">
                                          <p:stCondLst>
                                            <p:cond delay="0"/>
                                          </p:stCondLst>
                                        </p:cTn>
                                        <p:tgtEl>
                                          <p:spTgt spid="208902"/>
                                        </p:tgtEl>
                                        <p:attrNameLst>
                                          <p:attrName>style.visibility</p:attrName>
                                        </p:attrNameLst>
                                      </p:cBhvr>
                                      <p:to>
                                        <p:strVal val="visible"/>
                                      </p:to>
                                    </p:set>
                                    <p:animEffect transition="in" filter="fade">
                                      <p:cBhvr>
                                        <p:cTn id="10" dur="2000"/>
                                        <p:tgtEl>
                                          <p:spTgt spid="20890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0" fill="hold" nodeType="clickEffect">
                                  <p:stCondLst>
                                    <p:cond delay="0"/>
                                  </p:stCondLst>
                                  <p:childTnLst>
                                    <p:set>
                                      <p:cBhvr>
                                        <p:cTn id="14" dur="1" fill="hold">
                                          <p:stCondLst>
                                            <p:cond delay="0"/>
                                          </p:stCondLst>
                                        </p:cTn>
                                        <p:tgtEl>
                                          <p:spTgt spid="208903"/>
                                        </p:tgtEl>
                                        <p:attrNameLst>
                                          <p:attrName>style.visibility</p:attrName>
                                        </p:attrNameLst>
                                      </p:cBhvr>
                                      <p:to>
                                        <p:strVal val="visible"/>
                                      </p:to>
                                    </p:set>
                                    <p:anim calcmode="lin" valueType="num">
                                      <p:cBhvr>
                                        <p:cTn id="15" dur="500" fill="hold"/>
                                        <p:tgtEl>
                                          <p:spTgt spid="208903"/>
                                        </p:tgtEl>
                                        <p:attrNameLst>
                                          <p:attrName>ppt_w</p:attrName>
                                        </p:attrNameLst>
                                      </p:cBhvr>
                                      <p:tavLst>
                                        <p:tav tm="0">
                                          <p:val>
                                            <p:fltVal val="0"/>
                                          </p:val>
                                        </p:tav>
                                        <p:tav tm="100000">
                                          <p:val>
                                            <p:strVal val="#ppt_w"/>
                                          </p:val>
                                        </p:tav>
                                      </p:tavLst>
                                    </p:anim>
                                    <p:anim calcmode="lin" valueType="num">
                                      <p:cBhvr>
                                        <p:cTn id="16" dur="500" fill="hold"/>
                                        <p:tgtEl>
                                          <p:spTgt spid="208903"/>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8909"/>
                                        </p:tgtEl>
                                        <p:attrNameLst>
                                          <p:attrName>style.visibility</p:attrName>
                                        </p:attrNameLst>
                                      </p:cBhvr>
                                      <p:to>
                                        <p:strVal val="visible"/>
                                      </p:to>
                                    </p:set>
                                    <p:animEffect transition="in" filter="fade">
                                      <p:cBhvr>
                                        <p:cTn id="21" dur="2000"/>
                                        <p:tgtEl>
                                          <p:spTgt spid="20890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8913"/>
                                        </p:tgtEl>
                                        <p:attrNameLst>
                                          <p:attrName>style.visibility</p:attrName>
                                        </p:attrNameLst>
                                      </p:cBhvr>
                                      <p:to>
                                        <p:strVal val="visible"/>
                                      </p:to>
                                    </p:set>
                                    <p:animEffect transition="in" filter="fade">
                                      <p:cBhvr>
                                        <p:cTn id="24" dur="2000"/>
                                        <p:tgtEl>
                                          <p:spTgt spid="208913"/>
                                        </p:tgtEl>
                                      </p:cBhvr>
                                    </p:animEffect>
                                  </p:childTnLst>
                                </p:cTn>
                              </p:par>
                              <p:par>
                                <p:cTn id="25" presetID="10" presetClass="entr" presetSubtype="0" fill="hold" nodeType="withEffect">
                                  <p:stCondLst>
                                    <p:cond delay="0"/>
                                  </p:stCondLst>
                                  <p:childTnLst>
                                    <p:set>
                                      <p:cBhvr>
                                        <p:cTn id="26" dur="1" fill="hold">
                                          <p:stCondLst>
                                            <p:cond delay="0"/>
                                          </p:stCondLst>
                                        </p:cTn>
                                        <p:tgtEl>
                                          <p:spTgt spid="208914"/>
                                        </p:tgtEl>
                                        <p:attrNameLst>
                                          <p:attrName>style.visibility</p:attrName>
                                        </p:attrNameLst>
                                      </p:cBhvr>
                                      <p:to>
                                        <p:strVal val="visible"/>
                                      </p:to>
                                    </p:set>
                                    <p:animEffect transition="in" filter="fade">
                                      <p:cBhvr>
                                        <p:cTn id="27" dur="2000"/>
                                        <p:tgtEl>
                                          <p:spTgt spid="2089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8910"/>
                                        </p:tgtEl>
                                        <p:attrNameLst>
                                          <p:attrName>style.visibility</p:attrName>
                                        </p:attrNameLst>
                                      </p:cBhvr>
                                      <p:to>
                                        <p:strVal val="visible"/>
                                      </p:to>
                                    </p:set>
                                    <p:animEffect transition="in" filter="fade">
                                      <p:cBhvr>
                                        <p:cTn id="32" dur="2000"/>
                                        <p:tgtEl>
                                          <p:spTgt spid="2089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8911"/>
                                        </p:tgtEl>
                                        <p:attrNameLst>
                                          <p:attrName>style.visibility</p:attrName>
                                        </p:attrNameLst>
                                      </p:cBhvr>
                                      <p:to>
                                        <p:strVal val="visible"/>
                                      </p:to>
                                    </p:set>
                                    <p:animEffect transition="in" filter="fade">
                                      <p:cBhvr>
                                        <p:cTn id="35" dur="2000"/>
                                        <p:tgtEl>
                                          <p:spTgt spid="2089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8912"/>
                                        </p:tgtEl>
                                        <p:attrNameLst>
                                          <p:attrName>style.visibility</p:attrName>
                                        </p:attrNameLst>
                                      </p:cBhvr>
                                      <p:to>
                                        <p:strVal val="visible"/>
                                      </p:to>
                                    </p:set>
                                    <p:animEffect transition="in" filter="fade">
                                      <p:cBhvr>
                                        <p:cTn id="38" dur="2000"/>
                                        <p:tgtEl>
                                          <p:spTgt spid="20891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0" fill="hold" grpId="1" nodeType="clickEffect">
                                  <p:stCondLst>
                                    <p:cond delay="0"/>
                                  </p:stCondLst>
                                  <p:childTnLst>
                                    <p:set>
                                      <p:cBhvr>
                                        <p:cTn id="42" dur="1" fill="hold">
                                          <p:stCondLst>
                                            <p:cond delay="0"/>
                                          </p:stCondLst>
                                        </p:cTn>
                                        <p:tgtEl>
                                          <p:spTgt spid="208912"/>
                                        </p:tgtEl>
                                        <p:attrNameLst>
                                          <p:attrName>style.visibility</p:attrName>
                                        </p:attrNameLst>
                                      </p:cBhvr>
                                      <p:to>
                                        <p:strVal val="visible"/>
                                      </p:to>
                                    </p:set>
                                    <p:anim calcmode="lin" valueType="num">
                                      <p:cBhvr>
                                        <p:cTn id="43" dur="500" fill="hold"/>
                                        <p:tgtEl>
                                          <p:spTgt spid="208912"/>
                                        </p:tgtEl>
                                        <p:attrNameLst>
                                          <p:attrName>ppt_w</p:attrName>
                                        </p:attrNameLst>
                                      </p:cBhvr>
                                      <p:tavLst>
                                        <p:tav tm="0">
                                          <p:val>
                                            <p:fltVal val="0"/>
                                          </p:val>
                                        </p:tav>
                                        <p:tav tm="100000">
                                          <p:val>
                                            <p:strVal val="#ppt_w"/>
                                          </p:val>
                                        </p:tav>
                                      </p:tavLst>
                                    </p:anim>
                                    <p:anim calcmode="lin" valueType="num">
                                      <p:cBhvr>
                                        <p:cTn id="44" dur="500" fill="hold"/>
                                        <p:tgtEl>
                                          <p:spTgt spid="208912"/>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08915"/>
                                        </p:tgtEl>
                                        <p:attrNameLst>
                                          <p:attrName>style.visibility</p:attrName>
                                        </p:attrNameLst>
                                      </p:cBhvr>
                                      <p:to>
                                        <p:strVal val="visible"/>
                                      </p:to>
                                    </p:set>
                                    <p:animEffect transition="in" filter="fade">
                                      <p:cBhvr>
                                        <p:cTn id="49" dur="1000"/>
                                        <p:tgtEl>
                                          <p:spTgt spid="208915"/>
                                        </p:tgtEl>
                                      </p:cBhvr>
                                    </p:animEffect>
                                  </p:childTnLst>
                                </p:cTn>
                              </p:par>
                              <p:par>
                                <p:cTn id="50" presetID="10" presetClass="entr" presetSubtype="0" fill="hold" nodeType="withEffect">
                                  <p:stCondLst>
                                    <p:cond delay="0"/>
                                  </p:stCondLst>
                                  <p:childTnLst>
                                    <p:set>
                                      <p:cBhvr>
                                        <p:cTn id="51" dur="1" fill="hold">
                                          <p:stCondLst>
                                            <p:cond delay="0"/>
                                          </p:stCondLst>
                                        </p:cTn>
                                        <p:tgtEl>
                                          <p:spTgt spid="208916"/>
                                        </p:tgtEl>
                                        <p:attrNameLst>
                                          <p:attrName>style.visibility</p:attrName>
                                        </p:attrNameLst>
                                      </p:cBhvr>
                                      <p:to>
                                        <p:strVal val="visible"/>
                                      </p:to>
                                    </p:set>
                                    <p:animEffect transition="in" filter="fade">
                                      <p:cBhvr>
                                        <p:cTn id="52" dur="1000"/>
                                        <p:tgtEl>
                                          <p:spTgt spid="20891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nodeType="clickEffect">
                                  <p:stCondLst>
                                    <p:cond delay="0"/>
                                  </p:stCondLst>
                                  <p:childTnLst>
                                    <p:set>
                                      <p:cBhvr>
                                        <p:cTn id="56" dur="1" fill="hold">
                                          <p:stCondLst>
                                            <p:cond delay="0"/>
                                          </p:stCondLst>
                                        </p:cTn>
                                        <p:tgtEl>
                                          <p:spTgt spid="208917"/>
                                        </p:tgtEl>
                                        <p:attrNameLst>
                                          <p:attrName>style.visibility</p:attrName>
                                        </p:attrNameLst>
                                      </p:cBhvr>
                                      <p:to>
                                        <p:strVal val="visible"/>
                                      </p:to>
                                    </p:set>
                                    <p:animEffect transition="in" filter="checkerboard(across)">
                                      <p:cBhvr>
                                        <p:cTn id="57" dur="500"/>
                                        <p:tgtEl>
                                          <p:spTgt spid="20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7" grpId="0"/>
      <p:bldP spid="208909" grpId="0"/>
      <p:bldP spid="208910" grpId="0" animBg="1"/>
      <p:bldP spid="208911" grpId="0" animBg="1"/>
      <p:bldP spid="208912" grpId="0" animBg="1"/>
      <p:bldP spid="208912" grpId="1" animBg="1"/>
      <p:bldP spid="208913" grpId="0"/>
      <p:bldP spid="2089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Pushover Analysis</a:t>
            </a:r>
          </a:p>
        </p:txBody>
      </p:sp>
      <p:sp>
        <p:nvSpPr>
          <p:cNvPr id="209925" name="Text Box 5"/>
          <p:cNvSpPr txBox="1">
            <a:spLocks noChangeArrowheads="1"/>
          </p:cNvSpPr>
          <p:nvPr/>
        </p:nvSpPr>
        <p:spPr bwMode="auto">
          <a:xfrm>
            <a:off x="250825" y="1116013"/>
            <a:ext cx="5516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della capacità per i diversi stati limite</a:t>
            </a:r>
          </a:p>
        </p:txBody>
      </p:sp>
      <p:sp>
        <p:nvSpPr>
          <p:cNvPr id="51204" name="Text Box 6"/>
          <p:cNvSpPr txBox="1">
            <a:spLocks noChangeArrowheads="1"/>
          </p:cNvSpPr>
          <p:nvPr/>
        </p:nvSpPr>
        <p:spPr bwMode="auto">
          <a:xfrm>
            <a:off x="1611313" y="4122738"/>
            <a:ext cx="2190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1400">
                <a:latin typeface="Comic Sans MS" pitchFamily="66" charset="0"/>
              </a:rPr>
              <a:t>Spostamenti</a:t>
            </a:r>
          </a:p>
        </p:txBody>
      </p:sp>
      <p:sp>
        <p:nvSpPr>
          <p:cNvPr id="51205" name="Text Box 7"/>
          <p:cNvSpPr txBox="1">
            <a:spLocks noChangeArrowheads="1"/>
          </p:cNvSpPr>
          <p:nvPr/>
        </p:nvSpPr>
        <p:spPr bwMode="auto">
          <a:xfrm rot="-5400000">
            <a:off x="-393700" y="2732088"/>
            <a:ext cx="2190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1400">
                <a:latin typeface="Comic Sans MS" pitchFamily="66" charset="0"/>
              </a:rPr>
              <a:t>Taglio alla base</a:t>
            </a:r>
          </a:p>
        </p:txBody>
      </p:sp>
      <p:pic>
        <p:nvPicPr>
          <p:cNvPr id="51206" name="Picture 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4738688"/>
            <a:ext cx="1524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2513" y="5310188"/>
            <a:ext cx="2381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10"/>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4263" y="5929313"/>
            <a:ext cx="180975"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Text Box 11"/>
          <p:cNvSpPr txBox="1">
            <a:spLocks noChangeArrowheads="1"/>
          </p:cNvSpPr>
          <p:nvPr/>
        </p:nvSpPr>
        <p:spPr bwMode="auto">
          <a:xfrm>
            <a:off x="1600200" y="4694238"/>
            <a:ext cx="28003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400" b="1">
                <a:latin typeface="Comic Sans MS" pitchFamily="66" charset="0"/>
              </a:rPr>
              <a:t>Stato Limite di Danno Limitato</a:t>
            </a:r>
          </a:p>
        </p:txBody>
      </p:sp>
      <p:sp>
        <p:nvSpPr>
          <p:cNvPr id="51210" name="Text Box 12"/>
          <p:cNvSpPr txBox="1">
            <a:spLocks noChangeArrowheads="1"/>
          </p:cNvSpPr>
          <p:nvPr/>
        </p:nvSpPr>
        <p:spPr bwMode="auto">
          <a:xfrm>
            <a:off x="1593850" y="5268913"/>
            <a:ext cx="2800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400" b="1">
                <a:latin typeface="Comic Sans MS" pitchFamily="66" charset="0"/>
              </a:rPr>
              <a:t>Stato Limite di Danno Severo</a:t>
            </a:r>
          </a:p>
        </p:txBody>
      </p:sp>
      <p:sp>
        <p:nvSpPr>
          <p:cNvPr id="51211" name="Text Box 13"/>
          <p:cNvSpPr txBox="1">
            <a:spLocks noChangeArrowheads="1"/>
          </p:cNvSpPr>
          <p:nvPr/>
        </p:nvSpPr>
        <p:spPr bwMode="auto">
          <a:xfrm>
            <a:off x="1587500" y="5872163"/>
            <a:ext cx="2800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400" b="1">
                <a:latin typeface="Comic Sans MS" pitchFamily="66" charset="0"/>
              </a:rPr>
              <a:t>Stato Limite di Collasso</a:t>
            </a:r>
          </a:p>
        </p:txBody>
      </p:sp>
      <p:sp>
        <p:nvSpPr>
          <p:cNvPr id="51212" name="Rectangle 14"/>
          <p:cNvSpPr>
            <a:spLocks noChangeArrowheads="1"/>
          </p:cNvSpPr>
          <p:nvPr/>
        </p:nvSpPr>
        <p:spPr bwMode="auto">
          <a:xfrm>
            <a:off x="4791075" y="1423988"/>
            <a:ext cx="3930650" cy="445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Aft>
                <a:spcPct val="50000"/>
              </a:spcAft>
              <a:buFont typeface="Wingdings" pitchFamily="2" charset="2"/>
              <a:buNone/>
            </a:pPr>
            <a:r>
              <a:rPr lang="it-IT" sz="1400" b="1">
                <a:latin typeface="Comic Sans MS" pitchFamily="66" charset="0"/>
              </a:rPr>
              <a:t>Livelli di Performance</a:t>
            </a:r>
          </a:p>
          <a:p>
            <a:pPr>
              <a:buFont typeface="Wingdings" pitchFamily="2" charset="2"/>
              <a:buChar char="ü"/>
            </a:pPr>
            <a:r>
              <a:rPr lang="it-IT" sz="1400" b="1" u="sng">
                <a:latin typeface="Comic Sans MS" pitchFamily="66" charset="0"/>
              </a:rPr>
              <a:t>Stato Limite di Danno Limitato (DL),</a:t>
            </a:r>
            <a:r>
              <a:rPr lang="it-IT" sz="1400">
                <a:latin typeface="Comic Sans MS" pitchFamily="66" charset="0"/>
              </a:rPr>
              <a:t> i danni alla struttura sono di modesta entità   senza   significative   escursioni  in  campo     plastico.  La  </a:t>
            </a:r>
            <a:r>
              <a:rPr lang="it-IT" sz="1400" b="1" u="sng">
                <a:latin typeface="Comic Sans MS" pitchFamily="66" charset="0"/>
              </a:rPr>
              <a:t>rigidezza</a:t>
            </a:r>
            <a:r>
              <a:rPr lang="it-IT" sz="1400">
                <a:latin typeface="Comic Sans MS" pitchFamily="66" charset="0"/>
              </a:rPr>
              <a:t> e  </a:t>
            </a:r>
            <a:r>
              <a:rPr lang="it-IT" sz="1400" b="1" u="sng">
                <a:latin typeface="Comic Sans MS" pitchFamily="66" charset="0"/>
              </a:rPr>
              <a:t>resistenza</a:t>
            </a:r>
            <a:r>
              <a:rPr lang="it-IT" sz="1400">
                <a:latin typeface="Comic Sans MS" pitchFamily="66" charset="0"/>
              </a:rPr>
              <a:t>  degli</a:t>
            </a:r>
          </a:p>
          <a:p>
            <a:pPr>
              <a:buFont typeface="Wingdings" pitchFamily="2" charset="2"/>
              <a:buNone/>
            </a:pPr>
            <a:r>
              <a:rPr lang="it-IT" sz="1400">
                <a:latin typeface="Comic Sans MS" pitchFamily="66" charset="0"/>
              </a:rPr>
              <a:t>elementi strutturali non sono compromesse;</a:t>
            </a:r>
          </a:p>
          <a:p>
            <a:pPr>
              <a:buFont typeface="Wingdings" pitchFamily="2" charset="2"/>
              <a:buNone/>
            </a:pPr>
            <a:r>
              <a:rPr lang="it-IT" sz="1400">
                <a:latin typeface="Comic Sans MS" pitchFamily="66" charset="0"/>
              </a:rPr>
              <a:t>     </a:t>
            </a:r>
          </a:p>
          <a:p>
            <a:pPr>
              <a:buFont typeface="Wingdings" pitchFamily="2" charset="2"/>
              <a:buChar char="ü"/>
            </a:pPr>
            <a:r>
              <a:rPr lang="it-IT" sz="1400" b="1" u="sng">
                <a:latin typeface="Comic Sans MS" pitchFamily="66" charset="0"/>
              </a:rPr>
              <a:t>Stato Limite di Danno Severo (DS),</a:t>
            </a:r>
            <a:r>
              <a:rPr lang="it-IT" sz="1400">
                <a:latin typeface="Comic Sans MS" pitchFamily="66" charset="0"/>
              </a:rPr>
              <a:t>  La  struttura presenta danni importanti,  con   significative  riduzioni  di  </a:t>
            </a:r>
            <a:r>
              <a:rPr lang="it-IT" sz="1400" b="1" u="sng">
                <a:latin typeface="Comic Sans MS" pitchFamily="66" charset="0"/>
              </a:rPr>
              <a:t>rigidezze</a:t>
            </a:r>
            <a:r>
              <a:rPr lang="it-IT" sz="1400">
                <a:latin typeface="Comic Sans MS" pitchFamily="66" charset="0"/>
              </a:rPr>
              <a:t> e </a:t>
            </a:r>
            <a:r>
              <a:rPr lang="it-IT" sz="1400" b="1" u="sng">
                <a:latin typeface="Comic Sans MS" pitchFamily="66" charset="0"/>
              </a:rPr>
              <a:t>resis-</a:t>
            </a:r>
          </a:p>
          <a:p>
            <a:pPr>
              <a:buFont typeface="Wingdings" pitchFamily="2" charset="2"/>
              <a:buNone/>
            </a:pPr>
            <a:r>
              <a:rPr lang="it-IT" sz="1400">
                <a:latin typeface="Comic Sans MS" pitchFamily="66" charset="0"/>
              </a:rPr>
              <a:t>   </a:t>
            </a:r>
            <a:r>
              <a:rPr lang="it-IT" sz="1400" b="1" u="sng">
                <a:latin typeface="Comic Sans MS" pitchFamily="66" charset="0"/>
              </a:rPr>
              <a:t>tenza</a:t>
            </a:r>
            <a:r>
              <a:rPr lang="it-IT" sz="1400">
                <a:latin typeface="Comic Sans MS" pitchFamily="66" charset="0"/>
              </a:rPr>
              <a:t>. Danneggiamento degli elementi non</a:t>
            </a:r>
          </a:p>
          <a:p>
            <a:pPr>
              <a:buFont typeface="Wingdings" pitchFamily="2" charset="2"/>
              <a:buNone/>
            </a:pPr>
            <a:r>
              <a:rPr lang="it-IT" sz="1400">
                <a:latin typeface="Comic Sans MS" pitchFamily="66" charset="0"/>
              </a:rPr>
              <a:t>   strutturali.</a:t>
            </a:r>
          </a:p>
          <a:p>
            <a:pPr>
              <a:buFont typeface="Wingdings" pitchFamily="2" charset="2"/>
              <a:buNone/>
            </a:pPr>
            <a:r>
              <a:rPr lang="it-IT" sz="1400">
                <a:latin typeface="Comic Sans MS" pitchFamily="66" charset="0"/>
              </a:rPr>
              <a:t>    </a:t>
            </a:r>
          </a:p>
          <a:p>
            <a:pPr>
              <a:buFont typeface="Wingdings" pitchFamily="2" charset="2"/>
              <a:buChar char="ü"/>
            </a:pPr>
            <a:r>
              <a:rPr lang="it-IT" sz="1400" b="1" u="sng">
                <a:latin typeface="Comic Sans MS" pitchFamily="66" charset="0"/>
              </a:rPr>
              <a:t>Stato Limite di Collasso (CO),</a:t>
            </a:r>
          </a:p>
          <a:p>
            <a:pPr>
              <a:buFont typeface="Wingdings" pitchFamily="2" charset="2"/>
              <a:buNone/>
            </a:pPr>
            <a:endParaRPr lang="it-IT" sz="1400" b="1" u="sng">
              <a:latin typeface="Comic Sans MS" pitchFamily="66" charset="0"/>
            </a:endParaRPr>
          </a:p>
          <a:p>
            <a:pPr>
              <a:buFont typeface="Wingdings" pitchFamily="2" charset="2"/>
              <a:buNone/>
            </a:pPr>
            <a:r>
              <a:rPr lang="it-IT" sz="1400">
                <a:latin typeface="Comic Sans MS" pitchFamily="66" charset="0"/>
              </a:rPr>
              <a:t>    La struttura è fortemente danneggiata, con  ridotte caratteristiche di </a:t>
            </a:r>
            <a:r>
              <a:rPr lang="it-IT" sz="1400" b="1" u="sng">
                <a:latin typeface="Comic Sans MS" pitchFamily="66" charset="0"/>
              </a:rPr>
              <a:t>resistenza</a:t>
            </a:r>
            <a:r>
              <a:rPr lang="it-IT" sz="1400">
                <a:latin typeface="Comic Sans MS" pitchFamily="66" charset="0"/>
              </a:rPr>
              <a:t>  e  </a:t>
            </a:r>
            <a:r>
              <a:rPr lang="it-IT" sz="1400" b="1" u="sng">
                <a:latin typeface="Comic Sans MS" pitchFamily="66" charset="0"/>
              </a:rPr>
              <a:t>rigidezza</a:t>
            </a:r>
            <a:r>
              <a:rPr lang="it-IT" sz="1400">
                <a:latin typeface="Comic Sans MS" pitchFamily="66" charset="0"/>
              </a:rPr>
              <a:t> residue.  L’edificio  se  ha  una  ade</a:t>
            </a:r>
          </a:p>
          <a:p>
            <a:pPr>
              <a:buFont typeface="Wingdings" pitchFamily="2" charset="2"/>
              <a:buNone/>
            </a:pPr>
            <a:r>
              <a:rPr lang="it-IT" sz="1400">
                <a:latin typeface="Comic Sans MS" pitchFamily="66" charset="0"/>
              </a:rPr>
              <a:t>    guata </a:t>
            </a:r>
            <a:r>
              <a:rPr lang="it-IT" sz="1400" b="1" u="sng">
                <a:latin typeface="Comic Sans MS" pitchFamily="66" charset="0"/>
              </a:rPr>
              <a:t>duttilità</a:t>
            </a:r>
            <a:r>
              <a:rPr lang="it-IT" sz="1400">
                <a:latin typeface="Comic Sans MS" pitchFamily="66" charset="0"/>
              </a:rPr>
              <a:t> presenterà un </a:t>
            </a:r>
            <a:r>
              <a:rPr lang="it-IT" sz="1400" i="1">
                <a:latin typeface="Comic Sans MS" pitchFamily="66" charset="0"/>
              </a:rPr>
              <a:t>fuori piombo</a:t>
            </a:r>
            <a:r>
              <a:rPr lang="it-IT" sz="1400">
                <a:latin typeface="Comic Sans MS" pitchFamily="66" charset="0"/>
              </a:rPr>
              <a:t> </a:t>
            </a:r>
          </a:p>
          <a:p>
            <a:pPr>
              <a:buFont typeface="Wingdings" pitchFamily="2" charset="2"/>
              <a:buNone/>
            </a:pPr>
            <a:r>
              <a:rPr lang="it-IT" sz="1400">
                <a:latin typeface="Comic Sans MS" pitchFamily="66" charset="0"/>
              </a:rPr>
              <a:t>    significativo senza collassare.</a:t>
            </a:r>
          </a:p>
        </p:txBody>
      </p:sp>
      <p:pic>
        <p:nvPicPr>
          <p:cNvPr id="51213" name="Picture 1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7250" y="1700213"/>
            <a:ext cx="37147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4" name="Picture 16"/>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58925" y="2794000"/>
            <a:ext cx="8270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5" name="Picture 17">
            <a:hlinkClick r:id="rId7" action="ppaction://hlinksldjump"/>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5875" y="2500313"/>
            <a:ext cx="817563"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6" name="Picture 18"/>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33775" y="2295525"/>
            <a:ext cx="827088"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7" name="Picture 1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54200" y="2268538"/>
            <a:ext cx="1524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8" name="Picture 2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7338" y="2012950"/>
            <a:ext cx="2381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9" name="Picture 2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8263" y="1985963"/>
            <a:ext cx="180975"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42" name="Picture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388" y="1484313"/>
            <a:ext cx="8569325" cy="532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09942"/>
                                        </p:tgtEl>
                                        <p:attrNameLst>
                                          <p:attrName>style.visibility</p:attrName>
                                        </p:attrNameLst>
                                      </p:cBhvr>
                                      <p:to>
                                        <p:strVal val="visible"/>
                                      </p:to>
                                    </p:set>
                                    <p:animEffect transition="in" filter="checkerboard(across)">
                                      <p:cBhvr>
                                        <p:cTn id="7" dur="500"/>
                                        <p:tgtEl>
                                          <p:spTgt spid="20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Pushover Analysis</a:t>
            </a:r>
          </a:p>
        </p:txBody>
      </p:sp>
      <p:sp>
        <p:nvSpPr>
          <p:cNvPr id="210949" name="Text Box 5"/>
          <p:cNvSpPr txBox="1">
            <a:spLocks noChangeArrowheads="1"/>
          </p:cNvSpPr>
          <p:nvPr/>
        </p:nvSpPr>
        <p:spPr bwMode="auto">
          <a:xfrm>
            <a:off x="250825" y="1116013"/>
            <a:ext cx="5516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della capacità per i diversi stati limite</a:t>
            </a:r>
          </a:p>
        </p:txBody>
      </p:sp>
      <p:pic>
        <p:nvPicPr>
          <p:cNvPr id="5222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455988"/>
            <a:ext cx="5399088"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95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8175" y="2592388"/>
            <a:ext cx="5399088"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95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938" y="1700213"/>
            <a:ext cx="5399087"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10951"/>
                                        </p:tgtEl>
                                        <p:attrNameLst>
                                          <p:attrName>style.visibility</p:attrName>
                                        </p:attrNameLst>
                                      </p:cBhvr>
                                      <p:to>
                                        <p:strVal val="visible"/>
                                      </p:to>
                                    </p:set>
                                    <p:anim calcmode="lin" valueType="num">
                                      <p:cBhvr additive="base">
                                        <p:cTn id="7" dur="500" fill="hold"/>
                                        <p:tgtEl>
                                          <p:spTgt spid="210951"/>
                                        </p:tgtEl>
                                        <p:attrNameLst>
                                          <p:attrName>ppt_x</p:attrName>
                                        </p:attrNameLst>
                                      </p:cBhvr>
                                      <p:tavLst>
                                        <p:tav tm="0">
                                          <p:val>
                                            <p:strVal val="0-#ppt_w/2"/>
                                          </p:val>
                                        </p:tav>
                                        <p:tav tm="100000">
                                          <p:val>
                                            <p:strVal val="#ppt_x"/>
                                          </p:val>
                                        </p:tav>
                                      </p:tavLst>
                                    </p:anim>
                                    <p:anim calcmode="lin" valueType="num">
                                      <p:cBhvr additive="base">
                                        <p:cTn id="8" dur="500" fill="hold"/>
                                        <p:tgtEl>
                                          <p:spTgt spid="2109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10952"/>
                                        </p:tgtEl>
                                        <p:attrNameLst>
                                          <p:attrName>style.visibility</p:attrName>
                                        </p:attrNameLst>
                                      </p:cBhvr>
                                      <p:to>
                                        <p:strVal val="visible"/>
                                      </p:to>
                                    </p:set>
                                    <p:anim calcmode="lin" valueType="num">
                                      <p:cBhvr additive="base">
                                        <p:cTn id="13" dur="500" fill="hold"/>
                                        <p:tgtEl>
                                          <p:spTgt spid="210952"/>
                                        </p:tgtEl>
                                        <p:attrNameLst>
                                          <p:attrName>ppt_x</p:attrName>
                                        </p:attrNameLst>
                                      </p:cBhvr>
                                      <p:tavLst>
                                        <p:tav tm="0">
                                          <p:val>
                                            <p:strVal val="0-#ppt_w/2"/>
                                          </p:val>
                                        </p:tav>
                                        <p:tav tm="100000">
                                          <p:val>
                                            <p:strVal val="#ppt_x"/>
                                          </p:val>
                                        </p:tav>
                                      </p:tavLst>
                                    </p:anim>
                                    <p:anim calcmode="lin" valueType="num">
                                      <p:cBhvr additive="base">
                                        <p:cTn id="14" dur="500" fill="hold"/>
                                        <p:tgtEl>
                                          <p:spTgt spid="2109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3181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71" name="Object 3"/>
          <p:cNvGraphicFramePr>
            <a:graphicFrameLocks noChangeAspect="1"/>
          </p:cNvGraphicFramePr>
          <p:nvPr/>
        </p:nvGraphicFramePr>
        <p:xfrm>
          <a:off x="3708400" y="3789363"/>
          <a:ext cx="3529013" cy="627062"/>
        </p:xfrm>
        <a:graphic>
          <a:graphicData uri="http://schemas.openxmlformats.org/presentationml/2006/ole">
            <mc:AlternateContent xmlns:mc="http://schemas.openxmlformats.org/markup-compatibility/2006">
              <mc:Choice xmlns:v="urn:schemas-microsoft-com:vml" Requires="v">
                <p:oleObj spid="_x0000_s53445" name="Equation" r:id="rId3" imgW="2794000" imgH="495300" progId="Equation.3">
                  <p:embed/>
                </p:oleObj>
              </mc:Choice>
              <mc:Fallback>
                <p:oleObj name="Equation" r:id="rId3" imgW="2794000" imgH="4953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3789363"/>
                        <a:ext cx="3529013" cy="6270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52" name="Rectangle 4"/>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73" name="Object 5"/>
          <p:cNvGraphicFramePr>
            <a:graphicFrameLocks noChangeAspect="1"/>
          </p:cNvGraphicFramePr>
          <p:nvPr/>
        </p:nvGraphicFramePr>
        <p:xfrm>
          <a:off x="3635375" y="4365625"/>
          <a:ext cx="5184775" cy="661988"/>
        </p:xfrm>
        <a:graphic>
          <a:graphicData uri="http://schemas.openxmlformats.org/presentationml/2006/ole">
            <mc:AlternateContent xmlns:mc="http://schemas.openxmlformats.org/markup-compatibility/2006">
              <mc:Choice xmlns:v="urn:schemas-microsoft-com:vml" Requires="v">
                <p:oleObj spid="_x0000_s53446" name="Equation" r:id="rId5" imgW="4102100" imgH="520700" progId="Equation.3">
                  <p:embed/>
                </p:oleObj>
              </mc:Choice>
              <mc:Fallback>
                <p:oleObj name="Equation" r:id="rId5" imgW="4102100" imgH="5207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4365625"/>
                        <a:ext cx="5184775" cy="6619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54" name="Rectangle 6"/>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75" name="Object 7"/>
          <p:cNvGraphicFramePr>
            <a:graphicFrameLocks noChangeAspect="1"/>
          </p:cNvGraphicFramePr>
          <p:nvPr/>
        </p:nvGraphicFramePr>
        <p:xfrm>
          <a:off x="4787900" y="2636838"/>
          <a:ext cx="2160588" cy="319087"/>
        </p:xfrm>
        <a:graphic>
          <a:graphicData uri="http://schemas.openxmlformats.org/presentationml/2006/ole">
            <mc:AlternateContent xmlns:mc="http://schemas.openxmlformats.org/markup-compatibility/2006">
              <mc:Choice xmlns:v="urn:schemas-microsoft-com:vml" Requires="v">
                <p:oleObj spid="_x0000_s53447" name="Equation" r:id="rId7" imgW="1612900" imgH="241300" progId="Equation.3">
                  <p:embed/>
                </p:oleObj>
              </mc:Choice>
              <mc:Fallback>
                <p:oleObj name="Equation" r:id="rId7" imgW="1612900" imgH="2413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7900" y="2636838"/>
                        <a:ext cx="2160588"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56" name="Rectangle 8"/>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77" name="Object 9"/>
          <p:cNvGraphicFramePr>
            <a:graphicFrameLocks noChangeAspect="1"/>
          </p:cNvGraphicFramePr>
          <p:nvPr/>
        </p:nvGraphicFramePr>
        <p:xfrm>
          <a:off x="4787900" y="2997200"/>
          <a:ext cx="2160588" cy="314325"/>
        </p:xfrm>
        <a:graphic>
          <a:graphicData uri="http://schemas.openxmlformats.org/presentationml/2006/ole">
            <mc:AlternateContent xmlns:mc="http://schemas.openxmlformats.org/markup-compatibility/2006">
              <mc:Choice xmlns:v="urn:schemas-microsoft-com:vml" Requires="v">
                <p:oleObj spid="_x0000_s53448" name="Equation" r:id="rId9" imgW="1638300" imgH="241300" progId="Equation.3">
                  <p:embed/>
                </p:oleObj>
              </mc:Choice>
              <mc:Fallback>
                <p:oleObj name="Equation" r:id="rId9" imgW="1638300" imgH="2413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7900" y="2997200"/>
                        <a:ext cx="216058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58" name="Rectangle 10"/>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79" name="Object 11"/>
          <p:cNvGraphicFramePr>
            <a:graphicFrameLocks noChangeAspect="1"/>
          </p:cNvGraphicFramePr>
          <p:nvPr/>
        </p:nvGraphicFramePr>
        <p:xfrm>
          <a:off x="5076825" y="3357563"/>
          <a:ext cx="1368425" cy="319087"/>
        </p:xfrm>
        <a:graphic>
          <a:graphicData uri="http://schemas.openxmlformats.org/presentationml/2006/ole">
            <mc:AlternateContent xmlns:mc="http://schemas.openxmlformats.org/markup-compatibility/2006">
              <mc:Choice xmlns:v="urn:schemas-microsoft-com:vml" Requires="v">
                <p:oleObj spid="_x0000_s53449" name="Equation" r:id="rId11" imgW="1016000" imgH="241300" progId="Equation.3">
                  <p:embed/>
                </p:oleObj>
              </mc:Choice>
              <mc:Fallback>
                <p:oleObj name="Equation" r:id="rId11" imgW="1016000" imgH="24130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76825" y="3357563"/>
                        <a:ext cx="1368425"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1980" name="Object 12"/>
          <p:cNvGraphicFramePr>
            <a:graphicFrameLocks noChangeAspect="1"/>
          </p:cNvGraphicFramePr>
          <p:nvPr/>
        </p:nvGraphicFramePr>
        <p:xfrm>
          <a:off x="4356100" y="1844675"/>
          <a:ext cx="2808288" cy="712788"/>
        </p:xfrm>
        <a:graphic>
          <a:graphicData uri="http://schemas.openxmlformats.org/presentationml/2006/ole">
            <mc:AlternateContent xmlns:mc="http://schemas.openxmlformats.org/markup-compatibility/2006">
              <mc:Choice xmlns:v="urn:schemas-microsoft-com:vml" Requires="v">
                <p:oleObj spid="_x0000_s53450" name="Equation" r:id="rId13" imgW="1841500" imgH="469900" progId="Equation.3">
                  <p:embed/>
                </p:oleObj>
              </mc:Choice>
              <mc:Fallback>
                <p:oleObj name="Equation" r:id="rId13" imgW="1841500" imgH="469900"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56100" y="1844675"/>
                        <a:ext cx="2808288" cy="7127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11981" name="Picture 13" descr="pil Dxi"/>
          <p:cNvPicPr>
            <a:picLocks noChangeAspect="1" noChangeArrowheads="1"/>
          </p:cNvPicPr>
          <p:nvPr/>
        </p:nvPicPr>
        <p:blipFill>
          <a:blip r:embed="rId15" cstate="print">
            <a:extLst>
              <a:ext uri="{28A0092B-C50C-407E-A947-70E740481C1C}">
                <a14:useLocalDpi xmlns:a14="http://schemas.microsoft.com/office/drawing/2010/main" val="0"/>
              </a:ext>
            </a:extLst>
          </a:blip>
          <a:srcRect l="31374" r="32848" b="3448"/>
          <a:stretch>
            <a:fillRect/>
          </a:stretch>
        </p:blipFill>
        <p:spPr bwMode="auto">
          <a:xfrm>
            <a:off x="250825" y="1484313"/>
            <a:ext cx="3856038"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53262" name="Text Box 14"/>
          <p:cNvSpPr txBox="1">
            <a:spLocks noChangeArrowheads="1"/>
          </p:cNvSpPr>
          <p:nvPr/>
        </p:nvSpPr>
        <p:spPr bwMode="auto">
          <a:xfrm>
            <a:off x="3563938" y="1484313"/>
            <a:ext cx="43926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2000" b="1" u="sng">
                <a:latin typeface="Garamond" pitchFamily="18" charset="0"/>
              </a:rPr>
              <a:t>Rotazione alla corda</a:t>
            </a:r>
          </a:p>
        </p:txBody>
      </p:sp>
      <p:sp>
        <p:nvSpPr>
          <p:cNvPr id="211983" name="Text Box 15"/>
          <p:cNvSpPr txBox="1">
            <a:spLocks noChangeArrowheads="1"/>
          </p:cNvSpPr>
          <p:nvPr/>
        </p:nvSpPr>
        <p:spPr bwMode="auto">
          <a:xfrm>
            <a:off x="3635375" y="5157788"/>
            <a:ext cx="4392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2000" b="1" u="sng">
                <a:latin typeface="Garamond" pitchFamily="18" charset="0"/>
              </a:rPr>
              <a:t>Drift di piano</a:t>
            </a:r>
          </a:p>
        </p:txBody>
      </p:sp>
      <p:sp>
        <p:nvSpPr>
          <p:cNvPr id="53264" name="Rectangle 16"/>
          <p:cNvSpPr>
            <a:spLocks noChangeArrowheads="1"/>
          </p:cNvSpPr>
          <p:nvPr/>
        </p:nvSpPr>
        <p:spPr bwMode="auto">
          <a:xfrm>
            <a:off x="0" y="3176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11985" name="Object 17"/>
          <p:cNvGraphicFramePr>
            <a:graphicFrameLocks noChangeAspect="1"/>
          </p:cNvGraphicFramePr>
          <p:nvPr/>
        </p:nvGraphicFramePr>
        <p:xfrm>
          <a:off x="5003800" y="5589588"/>
          <a:ext cx="1511300" cy="900112"/>
        </p:xfrm>
        <a:graphic>
          <a:graphicData uri="http://schemas.openxmlformats.org/presentationml/2006/ole">
            <mc:AlternateContent xmlns:mc="http://schemas.openxmlformats.org/markup-compatibility/2006">
              <mc:Choice xmlns:v="urn:schemas-microsoft-com:vml" Requires="v">
                <p:oleObj spid="_x0000_s53451" name="Equation" r:id="rId16" imgW="850900" imgH="508000" progId="Equation.3">
                  <p:embed/>
                </p:oleObj>
              </mc:Choice>
              <mc:Fallback>
                <p:oleObj name="Equation" r:id="rId16" imgW="850900" imgH="508000" progId="Equation.3">
                  <p:embed/>
                  <p:pic>
                    <p:nvPicPr>
                      <p:cNvPr id="0" name="Object 1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03800" y="5589588"/>
                        <a:ext cx="1511300" cy="900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86" name="Line 18"/>
          <p:cNvSpPr>
            <a:spLocks noChangeShapeType="1"/>
          </p:cNvSpPr>
          <p:nvPr/>
        </p:nvSpPr>
        <p:spPr bwMode="auto">
          <a:xfrm>
            <a:off x="1187450" y="2924175"/>
            <a:ext cx="0" cy="295275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87" name="Line 19"/>
          <p:cNvSpPr>
            <a:spLocks noChangeShapeType="1"/>
          </p:cNvSpPr>
          <p:nvPr/>
        </p:nvSpPr>
        <p:spPr bwMode="auto">
          <a:xfrm flipH="1" flipV="1">
            <a:off x="827088" y="2924175"/>
            <a:ext cx="720725" cy="295275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88" name="AutoShape 20"/>
          <p:cNvSpPr>
            <a:spLocks noChangeArrowheads="1"/>
          </p:cNvSpPr>
          <p:nvPr/>
        </p:nvSpPr>
        <p:spPr bwMode="auto">
          <a:xfrm rot="-5012471">
            <a:off x="913607" y="2280444"/>
            <a:ext cx="336550" cy="757237"/>
          </a:xfrm>
          <a:prstGeom prst="curvedLeftArrow">
            <a:avLst>
              <a:gd name="adj1" fmla="val 10062"/>
              <a:gd name="adj2" fmla="val 55062"/>
              <a:gd name="adj3" fmla="val 367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1989" name="AutoShape 21"/>
          <p:cNvSpPr>
            <a:spLocks noChangeArrowheads="1"/>
          </p:cNvSpPr>
          <p:nvPr/>
        </p:nvSpPr>
        <p:spPr bwMode="auto">
          <a:xfrm rot="5400000">
            <a:off x="1037432" y="5811044"/>
            <a:ext cx="336550" cy="757237"/>
          </a:xfrm>
          <a:prstGeom prst="curvedLeftArrow">
            <a:avLst>
              <a:gd name="adj1" fmla="val 10062"/>
              <a:gd name="adj2" fmla="val 55062"/>
              <a:gd name="adj3" fmla="val 367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1990" name="Text Box 22"/>
          <p:cNvSpPr txBox="1">
            <a:spLocks noChangeArrowheads="1"/>
          </p:cNvSpPr>
          <p:nvPr/>
        </p:nvSpPr>
        <p:spPr bwMode="auto">
          <a:xfrm>
            <a:off x="827088" y="198913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b="1">
                <a:solidFill>
                  <a:schemeClr val="accent2"/>
                </a:solidFill>
                <a:latin typeface="Garamond" pitchFamily="18" charset="0"/>
              </a:rPr>
              <a:t>Mj</a:t>
            </a:r>
          </a:p>
        </p:txBody>
      </p:sp>
      <p:sp>
        <p:nvSpPr>
          <p:cNvPr id="211991" name="Text Box 23"/>
          <p:cNvSpPr txBox="1">
            <a:spLocks noChangeArrowheads="1"/>
          </p:cNvSpPr>
          <p:nvPr/>
        </p:nvSpPr>
        <p:spPr bwMode="auto">
          <a:xfrm>
            <a:off x="395288" y="6237288"/>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b="1">
                <a:solidFill>
                  <a:schemeClr val="accent2"/>
                </a:solidFill>
                <a:latin typeface="Garamond" pitchFamily="18" charset="0"/>
              </a:rPr>
              <a:t>Mi</a:t>
            </a:r>
          </a:p>
        </p:txBody>
      </p:sp>
      <p:sp>
        <p:nvSpPr>
          <p:cNvPr id="211992" name="Line 24"/>
          <p:cNvSpPr>
            <a:spLocks noChangeShapeType="1"/>
          </p:cNvSpPr>
          <p:nvPr/>
        </p:nvSpPr>
        <p:spPr bwMode="auto">
          <a:xfrm>
            <a:off x="900113" y="321310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3" name="Line 25"/>
          <p:cNvSpPr>
            <a:spLocks noChangeShapeType="1"/>
          </p:cNvSpPr>
          <p:nvPr/>
        </p:nvSpPr>
        <p:spPr bwMode="auto">
          <a:xfrm>
            <a:off x="971550" y="3500438"/>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4" name="Line 26"/>
          <p:cNvSpPr>
            <a:spLocks noChangeShapeType="1"/>
          </p:cNvSpPr>
          <p:nvPr/>
        </p:nvSpPr>
        <p:spPr bwMode="auto">
          <a:xfrm>
            <a:off x="1042988" y="3789363"/>
            <a:ext cx="1444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5" name="Line 27"/>
          <p:cNvSpPr>
            <a:spLocks noChangeShapeType="1"/>
          </p:cNvSpPr>
          <p:nvPr/>
        </p:nvSpPr>
        <p:spPr bwMode="auto">
          <a:xfrm>
            <a:off x="1187450" y="5373688"/>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6" name="Line 28"/>
          <p:cNvSpPr>
            <a:spLocks noChangeShapeType="1"/>
          </p:cNvSpPr>
          <p:nvPr/>
        </p:nvSpPr>
        <p:spPr bwMode="auto">
          <a:xfrm>
            <a:off x="1187450" y="5661025"/>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7" name="Line 29"/>
          <p:cNvSpPr>
            <a:spLocks noChangeShapeType="1"/>
          </p:cNvSpPr>
          <p:nvPr/>
        </p:nvSpPr>
        <p:spPr bwMode="auto">
          <a:xfrm>
            <a:off x="1187450" y="5084763"/>
            <a:ext cx="1444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1998" name="Oval 30"/>
          <p:cNvSpPr>
            <a:spLocks noChangeArrowheads="1"/>
          </p:cNvSpPr>
          <p:nvPr/>
        </p:nvSpPr>
        <p:spPr bwMode="auto">
          <a:xfrm>
            <a:off x="250825" y="5013325"/>
            <a:ext cx="576263"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1999" name="Oval 31"/>
          <p:cNvSpPr>
            <a:spLocks noChangeArrowheads="1"/>
          </p:cNvSpPr>
          <p:nvPr/>
        </p:nvSpPr>
        <p:spPr bwMode="auto">
          <a:xfrm>
            <a:off x="2484438" y="3429000"/>
            <a:ext cx="576262"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2000" name="Oval 32"/>
          <p:cNvSpPr>
            <a:spLocks noChangeArrowheads="1"/>
          </p:cNvSpPr>
          <p:nvPr/>
        </p:nvSpPr>
        <p:spPr bwMode="auto">
          <a:xfrm>
            <a:off x="2124075" y="3789363"/>
            <a:ext cx="1079500"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2001" name="Oval 33"/>
          <p:cNvSpPr>
            <a:spLocks noChangeArrowheads="1"/>
          </p:cNvSpPr>
          <p:nvPr/>
        </p:nvSpPr>
        <p:spPr bwMode="auto">
          <a:xfrm>
            <a:off x="1547813" y="4005263"/>
            <a:ext cx="1079500"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2002" name="Oval 34"/>
          <p:cNvSpPr>
            <a:spLocks noChangeArrowheads="1"/>
          </p:cNvSpPr>
          <p:nvPr/>
        </p:nvSpPr>
        <p:spPr bwMode="auto">
          <a:xfrm>
            <a:off x="1619250" y="5876925"/>
            <a:ext cx="576263"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12003" name="Rectangle 35"/>
          <p:cNvSpPr>
            <a:spLocks noChangeArrowheads="1"/>
          </p:cNvSpPr>
          <p:nvPr/>
        </p:nvSpPr>
        <p:spPr bwMode="auto">
          <a:xfrm>
            <a:off x="0" y="333375"/>
            <a:ext cx="91440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defRPr/>
            </a:pPr>
            <a:r>
              <a:rPr lang="it-IT" sz="3600" b="1">
                <a:effectLst>
                  <a:outerShdw blurRad="38100" dist="38100" dir="2700000" algn="tl">
                    <a:srgbClr val="C0C0C0"/>
                  </a:outerShdw>
                </a:effectLst>
                <a:latin typeface="Comic Sans MS" pitchFamily="66" charset="0"/>
              </a:rPr>
              <a:t>Valutazione della Capacit</a:t>
            </a:r>
            <a:r>
              <a:rPr lang="it-IT" sz="3600" b="1">
                <a:effectLst>
                  <a:outerShdw blurRad="38100" dist="38100" dir="2700000" algn="tl">
                    <a:srgbClr val="C0C0C0"/>
                  </a:outerShdw>
                </a:effectLst>
                <a:latin typeface="Calibri"/>
              </a:rPr>
              <a:t>à</a:t>
            </a:r>
            <a:endParaRPr lang="it-IT" sz="3600" b="1">
              <a:effectLst>
                <a:outerShdw blurRad="38100" dist="38100" dir="2700000" algn="tl">
                  <a:srgbClr val="C0C0C0"/>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1980"/>
                                        </p:tgtEl>
                                        <p:attrNameLst>
                                          <p:attrName>style.visibility</p:attrName>
                                        </p:attrNameLst>
                                      </p:cBhvr>
                                      <p:to>
                                        <p:strVal val="visible"/>
                                      </p:to>
                                    </p:set>
                                    <p:animEffect transition="in" filter="blinds(horizontal)">
                                      <p:cBhvr>
                                        <p:cTn id="7" dur="500"/>
                                        <p:tgtEl>
                                          <p:spTgt spid="2119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1981"/>
                                        </p:tgtEl>
                                        <p:attrNameLst>
                                          <p:attrName>style.visibility</p:attrName>
                                        </p:attrNameLst>
                                      </p:cBhvr>
                                      <p:to>
                                        <p:strVal val="visible"/>
                                      </p:to>
                                    </p:set>
                                    <p:animEffect transition="in" filter="blinds(horizontal)">
                                      <p:cBhvr>
                                        <p:cTn id="12" dur="500"/>
                                        <p:tgtEl>
                                          <p:spTgt spid="2119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1987"/>
                                        </p:tgtEl>
                                        <p:attrNameLst>
                                          <p:attrName>style.visibility</p:attrName>
                                        </p:attrNameLst>
                                      </p:cBhvr>
                                      <p:to>
                                        <p:strVal val="visible"/>
                                      </p:to>
                                    </p:set>
                                    <p:animEffect transition="in" filter="checkerboard(across)">
                                      <p:cBhvr>
                                        <p:cTn id="17" dur="500"/>
                                        <p:tgtEl>
                                          <p:spTgt spid="21198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11986"/>
                                        </p:tgtEl>
                                        <p:attrNameLst>
                                          <p:attrName>style.visibility</p:attrName>
                                        </p:attrNameLst>
                                      </p:cBhvr>
                                      <p:to>
                                        <p:strVal val="visible"/>
                                      </p:to>
                                    </p:set>
                                    <p:animEffect transition="in" filter="checkerboard(across)">
                                      <p:cBhvr>
                                        <p:cTn id="20" dur="500"/>
                                        <p:tgtEl>
                                          <p:spTgt spid="211986"/>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11997"/>
                                        </p:tgtEl>
                                        <p:attrNameLst>
                                          <p:attrName>style.visibility</p:attrName>
                                        </p:attrNameLst>
                                      </p:cBhvr>
                                      <p:to>
                                        <p:strVal val="visible"/>
                                      </p:to>
                                    </p:set>
                                    <p:animEffect transition="in" filter="checkerboard(across)">
                                      <p:cBhvr>
                                        <p:cTn id="23" dur="500"/>
                                        <p:tgtEl>
                                          <p:spTgt spid="21199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11995"/>
                                        </p:tgtEl>
                                        <p:attrNameLst>
                                          <p:attrName>style.visibility</p:attrName>
                                        </p:attrNameLst>
                                      </p:cBhvr>
                                      <p:to>
                                        <p:strVal val="visible"/>
                                      </p:to>
                                    </p:set>
                                    <p:animEffect transition="in" filter="checkerboard(across)">
                                      <p:cBhvr>
                                        <p:cTn id="26" dur="500"/>
                                        <p:tgtEl>
                                          <p:spTgt spid="211995"/>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11996"/>
                                        </p:tgtEl>
                                        <p:attrNameLst>
                                          <p:attrName>style.visibility</p:attrName>
                                        </p:attrNameLst>
                                      </p:cBhvr>
                                      <p:to>
                                        <p:strVal val="visible"/>
                                      </p:to>
                                    </p:set>
                                    <p:animEffect transition="in" filter="checkerboard(across)">
                                      <p:cBhvr>
                                        <p:cTn id="29" dur="500"/>
                                        <p:tgtEl>
                                          <p:spTgt spid="211996"/>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211994"/>
                                        </p:tgtEl>
                                        <p:attrNameLst>
                                          <p:attrName>style.visibility</p:attrName>
                                        </p:attrNameLst>
                                      </p:cBhvr>
                                      <p:to>
                                        <p:strVal val="visible"/>
                                      </p:to>
                                    </p:set>
                                    <p:animEffect transition="in" filter="checkerboard(across)">
                                      <p:cBhvr>
                                        <p:cTn id="32" dur="500"/>
                                        <p:tgtEl>
                                          <p:spTgt spid="211994"/>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11993"/>
                                        </p:tgtEl>
                                        <p:attrNameLst>
                                          <p:attrName>style.visibility</p:attrName>
                                        </p:attrNameLst>
                                      </p:cBhvr>
                                      <p:to>
                                        <p:strVal val="visible"/>
                                      </p:to>
                                    </p:set>
                                    <p:animEffect transition="in" filter="checkerboard(across)">
                                      <p:cBhvr>
                                        <p:cTn id="35" dur="500"/>
                                        <p:tgtEl>
                                          <p:spTgt spid="211993"/>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11992"/>
                                        </p:tgtEl>
                                        <p:attrNameLst>
                                          <p:attrName>style.visibility</p:attrName>
                                        </p:attrNameLst>
                                      </p:cBhvr>
                                      <p:to>
                                        <p:strVal val="visible"/>
                                      </p:to>
                                    </p:set>
                                    <p:animEffect transition="in" filter="checkerboard(across)">
                                      <p:cBhvr>
                                        <p:cTn id="38" dur="500"/>
                                        <p:tgtEl>
                                          <p:spTgt spid="211992"/>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211988"/>
                                        </p:tgtEl>
                                        <p:attrNameLst>
                                          <p:attrName>style.visibility</p:attrName>
                                        </p:attrNameLst>
                                      </p:cBhvr>
                                      <p:to>
                                        <p:strVal val="visible"/>
                                      </p:to>
                                    </p:set>
                                    <p:animEffect transition="in" filter="checkerboard(across)">
                                      <p:cBhvr>
                                        <p:cTn id="41" dur="500"/>
                                        <p:tgtEl>
                                          <p:spTgt spid="211988"/>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11990"/>
                                        </p:tgtEl>
                                        <p:attrNameLst>
                                          <p:attrName>style.visibility</p:attrName>
                                        </p:attrNameLst>
                                      </p:cBhvr>
                                      <p:to>
                                        <p:strVal val="visible"/>
                                      </p:to>
                                    </p:set>
                                    <p:animEffect transition="in" filter="checkerboard(across)">
                                      <p:cBhvr>
                                        <p:cTn id="44" dur="500"/>
                                        <p:tgtEl>
                                          <p:spTgt spid="211990"/>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11989"/>
                                        </p:tgtEl>
                                        <p:attrNameLst>
                                          <p:attrName>style.visibility</p:attrName>
                                        </p:attrNameLst>
                                      </p:cBhvr>
                                      <p:to>
                                        <p:strVal val="visible"/>
                                      </p:to>
                                    </p:set>
                                    <p:animEffect transition="in" filter="checkerboard(across)">
                                      <p:cBhvr>
                                        <p:cTn id="47" dur="500"/>
                                        <p:tgtEl>
                                          <p:spTgt spid="211989"/>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11991"/>
                                        </p:tgtEl>
                                        <p:attrNameLst>
                                          <p:attrName>style.visibility</p:attrName>
                                        </p:attrNameLst>
                                      </p:cBhvr>
                                      <p:to>
                                        <p:strVal val="visible"/>
                                      </p:to>
                                    </p:set>
                                    <p:animEffect transition="in" filter="checkerboard(across)">
                                      <p:cBhvr>
                                        <p:cTn id="50" dur="500"/>
                                        <p:tgtEl>
                                          <p:spTgt spid="21199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211999"/>
                                        </p:tgtEl>
                                        <p:attrNameLst>
                                          <p:attrName>style.visibility</p:attrName>
                                        </p:attrNameLst>
                                      </p:cBhvr>
                                      <p:to>
                                        <p:strVal val="visible"/>
                                      </p:to>
                                    </p:set>
                                    <p:animEffect transition="in" filter="checkerboard(across)">
                                      <p:cBhvr>
                                        <p:cTn id="55" dur="500"/>
                                        <p:tgtEl>
                                          <p:spTgt spid="21199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xit" presetSubtype="10" fill="hold" grpId="1" nodeType="clickEffect">
                                  <p:stCondLst>
                                    <p:cond delay="0"/>
                                  </p:stCondLst>
                                  <p:childTnLst>
                                    <p:animEffect transition="out" filter="blinds(horizontal)">
                                      <p:cBhvr>
                                        <p:cTn id="59" dur="500"/>
                                        <p:tgtEl>
                                          <p:spTgt spid="211999"/>
                                        </p:tgtEl>
                                      </p:cBhvr>
                                    </p:animEffect>
                                    <p:set>
                                      <p:cBhvr>
                                        <p:cTn id="60" dur="1" fill="hold">
                                          <p:stCondLst>
                                            <p:cond delay="499"/>
                                          </p:stCondLst>
                                        </p:cTn>
                                        <p:tgtEl>
                                          <p:spTgt spid="211999"/>
                                        </p:tgtEl>
                                        <p:attrNameLst>
                                          <p:attrName>style.visibility</p:attrName>
                                        </p:attrNameLst>
                                      </p:cBhvr>
                                      <p:to>
                                        <p:strVal val="hidden"/>
                                      </p:to>
                                    </p:set>
                                  </p:childTnLst>
                                </p:cTn>
                              </p:par>
                              <p:par>
                                <p:cTn id="61" presetID="3" presetClass="entr" presetSubtype="10" fill="hold" grpId="0" nodeType="withEffect">
                                  <p:stCondLst>
                                    <p:cond delay="0"/>
                                  </p:stCondLst>
                                  <p:childTnLst>
                                    <p:set>
                                      <p:cBhvr>
                                        <p:cTn id="62" dur="1" fill="hold">
                                          <p:stCondLst>
                                            <p:cond delay="0"/>
                                          </p:stCondLst>
                                        </p:cTn>
                                        <p:tgtEl>
                                          <p:spTgt spid="211998"/>
                                        </p:tgtEl>
                                        <p:attrNameLst>
                                          <p:attrName>style.visibility</p:attrName>
                                        </p:attrNameLst>
                                      </p:cBhvr>
                                      <p:to>
                                        <p:strVal val="visible"/>
                                      </p:to>
                                    </p:set>
                                    <p:animEffect transition="in" filter="blinds(horizontal)">
                                      <p:cBhvr>
                                        <p:cTn id="63" dur="500"/>
                                        <p:tgtEl>
                                          <p:spTgt spid="21199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5" presetClass="entr" presetSubtype="10" fill="hold" nodeType="clickEffect">
                                  <p:stCondLst>
                                    <p:cond delay="0"/>
                                  </p:stCondLst>
                                  <p:childTnLst>
                                    <p:set>
                                      <p:cBhvr>
                                        <p:cTn id="67" dur="1" fill="hold">
                                          <p:stCondLst>
                                            <p:cond delay="0"/>
                                          </p:stCondLst>
                                        </p:cTn>
                                        <p:tgtEl>
                                          <p:spTgt spid="211975"/>
                                        </p:tgtEl>
                                        <p:attrNameLst>
                                          <p:attrName>style.visibility</p:attrName>
                                        </p:attrNameLst>
                                      </p:cBhvr>
                                      <p:to>
                                        <p:strVal val="visible"/>
                                      </p:to>
                                    </p:set>
                                    <p:animEffect transition="in" filter="checkerboard(across)">
                                      <p:cBhvr>
                                        <p:cTn id="68" dur="500"/>
                                        <p:tgtEl>
                                          <p:spTgt spid="211975"/>
                                        </p:tgtEl>
                                      </p:cBhvr>
                                    </p:animEffect>
                                  </p:childTnLst>
                                </p:cTn>
                              </p:par>
                              <p:par>
                                <p:cTn id="69" presetID="5" presetClass="entr" presetSubtype="10" fill="hold" nodeType="withEffect">
                                  <p:stCondLst>
                                    <p:cond delay="0"/>
                                  </p:stCondLst>
                                  <p:childTnLst>
                                    <p:set>
                                      <p:cBhvr>
                                        <p:cTn id="70" dur="1" fill="hold">
                                          <p:stCondLst>
                                            <p:cond delay="0"/>
                                          </p:stCondLst>
                                        </p:cTn>
                                        <p:tgtEl>
                                          <p:spTgt spid="211977"/>
                                        </p:tgtEl>
                                        <p:attrNameLst>
                                          <p:attrName>style.visibility</p:attrName>
                                        </p:attrNameLst>
                                      </p:cBhvr>
                                      <p:to>
                                        <p:strVal val="visible"/>
                                      </p:to>
                                    </p:set>
                                    <p:animEffect transition="in" filter="checkerboard(across)">
                                      <p:cBhvr>
                                        <p:cTn id="71" dur="500"/>
                                        <p:tgtEl>
                                          <p:spTgt spid="211977"/>
                                        </p:tgtEl>
                                      </p:cBhvr>
                                    </p:animEffect>
                                  </p:childTnLst>
                                </p:cTn>
                              </p:par>
                              <p:par>
                                <p:cTn id="72" presetID="5" presetClass="entr" presetSubtype="10" fill="hold" nodeType="withEffect">
                                  <p:stCondLst>
                                    <p:cond delay="0"/>
                                  </p:stCondLst>
                                  <p:childTnLst>
                                    <p:set>
                                      <p:cBhvr>
                                        <p:cTn id="73" dur="1" fill="hold">
                                          <p:stCondLst>
                                            <p:cond delay="0"/>
                                          </p:stCondLst>
                                        </p:cTn>
                                        <p:tgtEl>
                                          <p:spTgt spid="211979"/>
                                        </p:tgtEl>
                                        <p:attrNameLst>
                                          <p:attrName>style.visibility</p:attrName>
                                        </p:attrNameLst>
                                      </p:cBhvr>
                                      <p:to>
                                        <p:strVal val="visible"/>
                                      </p:to>
                                    </p:set>
                                    <p:animEffect transition="in" filter="checkerboard(across)">
                                      <p:cBhvr>
                                        <p:cTn id="74" dur="500"/>
                                        <p:tgtEl>
                                          <p:spTgt spid="211979"/>
                                        </p:tgtEl>
                                      </p:cBhvr>
                                    </p:animEffect>
                                  </p:childTnLst>
                                </p:cTn>
                              </p:par>
                              <p:par>
                                <p:cTn id="75" presetID="5" presetClass="exit" presetSubtype="10" fill="hold" grpId="1" nodeType="withEffect">
                                  <p:stCondLst>
                                    <p:cond delay="0"/>
                                  </p:stCondLst>
                                  <p:childTnLst>
                                    <p:animEffect transition="out" filter="checkerboard(across)">
                                      <p:cBhvr>
                                        <p:cTn id="76" dur="500"/>
                                        <p:tgtEl>
                                          <p:spTgt spid="211998"/>
                                        </p:tgtEl>
                                      </p:cBhvr>
                                    </p:animEffect>
                                    <p:set>
                                      <p:cBhvr>
                                        <p:cTn id="77" dur="1" fill="hold">
                                          <p:stCondLst>
                                            <p:cond delay="499"/>
                                          </p:stCondLst>
                                        </p:cTn>
                                        <p:tgtEl>
                                          <p:spTgt spid="211998"/>
                                        </p:tgtEl>
                                        <p:attrNameLst>
                                          <p:attrName>style.visibility</p:attrName>
                                        </p:attrNameLst>
                                      </p:cBhvr>
                                      <p:to>
                                        <p:strVal val="hidden"/>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212000"/>
                                        </p:tgtEl>
                                        <p:attrNameLst>
                                          <p:attrName>style.visibility</p:attrName>
                                        </p:attrNameLst>
                                      </p:cBhvr>
                                      <p:to>
                                        <p:strVal val="visible"/>
                                      </p:to>
                                    </p:set>
                                    <p:animEffect transition="in" filter="checkerboard(across)">
                                      <p:cBhvr>
                                        <p:cTn id="82" dur="500"/>
                                        <p:tgtEl>
                                          <p:spTgt spid="212000"/>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3" presetClass="exit" presetSubtype="10" fill="hold" grpId="1" nodeType="clickEffect">
                                  <p:stCondLst>
                                    <p:cond delay="0"/>
                                  </p:stCondLst>
                                  <p:childTnLst>
                                    <p:animEffect transition="out" filter="blinds(horizontal)">
                                      <p:cBhvr>
                                        <p:cTn id="86" dur="500"/>
                                        <p:tgtEl>
                                          <p:spTgt spid="212000"/>
                                        </p:tgtEl>
                                      </p:cBhvr>
                                    </p:animEffect>
                                    <p:set>
                                      <p:cBhvr>
                                        <p:cTn id="87" dur="1" fill="hold">
                                          <p:stCondLst>
                                            <p:cond delay="499"/>
                                          </p:stCondLst>
                                        </p:cTn>
                                        <p:tgtEl>
                                          <p:spTgt spid="212000"/>
                                        </p:tgtEl>
                                        <p:attrNameLst>
                                          <p:attrName>style.visibility</p:attrName>
                                        </p:attrNameLst>
                                      </p:cBhvr>
                                      <p:to>
                                        <p:strVal val="hidden"/>
                                      </p:to>
                                    </p:set>
                                  </p:childTnLst>
                                </p:cTn>
                              </p:par>
                              <p:par>
                                <p:cTn id="88" presetID="3" presetClass="entr" presetSubtype="10" fill="hold" grpId="0" nodeType="withEffect">
                                  <p:stCondLst>
                                    <p:cond delay="0"/>
                                  </p:stCondLst>
                                  <p:childTnLst>
                                    <p:set>
                                      <p:cBhvr>
                                        <p:cTn id="89" dur="1" fill="hold">
                                          <p:stCondLst>
                                            <p:cond delay="0"/>
                                          </p:stCondLst>
                                        </p:cTn>
                                        <p:tgtEl>
                                          <p:spTgt spid="212001"/>
                                        </p:tgtEl>
                                        <p:attrNameLst>
                                          <p:attrName>style.visibility</p:attrName>
                                        </p:attrNameLst>
                                      </p:cBhvr>
                                      <p:to>
                                        <p:strVal val="visible"/>
                                      </p:to>
                                    </p:set>
                                    <p:animEffect transition="in" filter="blinds(horizontal)">
                                      <p:cBhvr>
                                        <p:cTn id="90" dur="500"/>
                                        <p:tgtEl>
                                          <p:spTgt spid="212001"/>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5" presetClass="exit" presetSubtype="10" fill="hold" grpId="1" nodeType="clickEffect">
                                  <p:stCondLst>
                                    <p:cond delay="0"/>
                                  </p:stCondLst>
                                  <p:childTnLst>
                                    <p:animEffect transition="out" filter="checkerboard(across)">
                                      <p:cBhvr>
                                        <p:cTn id="94" dur="500"/>
                                        <p:tgtEl>
                                          <p:spTgt spid="212001"/>
                                        </p:tgtEl>
                                      </p:cBhvr>
                                    </p:animEffect>
                                    <p:set>
                                      <p:cBhvr>
                                        <p:cTn id="95" dur="1" fill="hold">
                                          <p:stCondLst>
                                            <p:cond delay="499"/>
                                          </p:stCondLst>
                                        </p:cTn>
                                        <p:tgtEl>
                                          <p:spTgt spid="212001"/>
                                        </p:tgtEl>
                                        <p:attrNameLst>
                                          <p:attrName>style.visibility</p:attrName>
                                        </p:attrNameLst>
                                      </p:cBhvr>
                                      <p:to>
                                        <p:strVal val="hidden"/>
                                      </p:to>
                                    </p:set>
                                  </p:childTnLst>
                                </p:cTn>
                              </p:par>
                              <p:par>
                                <p:cTn id="96" presetID="5" presetClass="entr" presetSubtype="10" fill="hold" grpId="0" nodeType="withEffect">
                                  <p:stCondLst>
                                    <p:cond delay="0"/>
                                  </p:stCondLst>
                                  <p:childTnLst>
                                    <p:set>
                                      <p:cBhvr>
                                        <p:cTn id="97" dur="1" fill="hold">
                                          <p:stCondLst>
                                            <p:cond delay="0"/>
                                          </p:stCondLst>
                                        </p:cTn>
                                        <p:tgtEl>
                                          <p:spTgt spid="212002"/>
                                        </p:tgtEl>
                                        <p:attrNameLst>
                                          <p:attrName>style.visibility</p:attrName>
                                        </p:attrNameLst>
                                      </p:cBhvr>
                                      <p:to>
                                        <p:strVal val="visible"/>
                                      </p:to>
                                    </p:set>
                                    <p:animEffect transition="in" filter="checkerboard(across)">
                                      <p:cBhvr>
                                        <p:cTn id="98" dur="500"/>
                                        <p:tgtEl>
                                          <p:spTgt spid="212002"/>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xit" presetSubtype="10" fill="hold" grpId="1" nodeType="clickEffect">
                                  <p:stCondLst>
                                    <p:cond delay="0"/>
                                  </p:stCondLst>
                                  <p:childTnLst>
                                    <p:animEffect transition="out" filter="blinds(horizontal)">
                                      <p:cBhvr>
                                        <p:cTn id="102" dur="500"/>
                                        <p:tgtEl>
                                          <p:spTgt spid="212002"/>
                                        </p:tgtEl>
                                      </p:cBhvr>
                                    </p:animEffect>
                                    <p:set>
                                      <p:cBhvr>
                                        <p:cTn id="103" dur="1" fill="hold">
                                          <p:stCondLst>
                                            <p:cond delay="499"/>
                                          </p:stCondLst>
                                        </p:cTn>
                                        <p:tgtEl>
                                          <p:spTgt spid="212002"/>
                                        </p:tgtEl>
                                        <p:attrNameLst>
                                          <p:attrName>style.visibility</p:attrName>
                                        </p:attrNameLst>
                                      </p:cBhvr>
                                      <p:to>
                                        <p:strVal val="hidden"/>
                                      </p:to>
                                    </p:se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5" presetClass="entr" presetSubtype="10" fill="hold" nodeType="clickEffect">
                                  <p:stCondLst>
                                    <p:cond delay="0"/>
                                  </p:stCondLst>
                                  <p:childTnLst>
                                    <p:set>
                                      <p:cBhvr>
                                        <p:cTn id="107" dur="1" fill="hold">
                                          <p:stCondLst>
                                            <p:cond delay="0"/>
                                          </p:stCondLst>
                                        </p:cTn>
                                        <p:tgtEl>
                                          <p:spTgt spid="211973"/>
                                        </p:tgtEl>
                                        <p:attrNameLst>
                                          <p:attrName>style.visibility</p:attrName>
                                        </p:attrNameLst>
                                      </p:cBhvr>
                                      <p:to>
                                        <p:strVal val="visible"/>
                                      </p:to>
                                    </p:set>
                                    <p:animEffect transition="in" filter="checkerboard(across)">
                                      <p:cBhvr>
                                        <p:cTn id="108" dur="500"/>
                                        <p:tgtEl>
                                          <p:spTgt spid="211973"/>
                                        </p:tgtEl>
                                      </p:cBhvr>
                                    </p:animEffect>
                                  </p:childTnLst>
                                </p:cTn>
                              </p:par>
                              <p:par>
                                <p:cTn id="109" presetID="5" presetClass="entr" presetSubtype="10" fill="hold" nodeType="withEffect">
                                  <p:stCondLst>
                                    <p:cond delay="0"/>
                                  </p:stCondLst>
                                  <p:childTnLst>
                                    <p:set>
                                      <p:cBhvr>
                                        <p:cTn id="110" dur="1" fill="hold">
                                          <p:stCondLst>
                                            <p:cond delay="0"/>
                                          </p:stCondLst>
                                        </p:cTn>
                                        <p:tgtEl>
                                          <p:spTgt spid="211971"/>
                                        </p:tgtEl>
                                        <p:attrNameLst>
                                          <p:attrName>style.visibility</p:attrName>
                                        </p:attrNameLst>
                                      </p:cBhvr>
                                      <p:to>
                                        <p:strVal val="visible"/>
                                      </p:to>
                                    </p:set>
                                    <p:animEffect transition="in" filter="checkerboard(across)">
                                      <p:cBhvr>
                                        <p:cTn id="111" dur="500"/>
                                        <p:tgtEl>
                                          <p:spTgt spid="211971"/>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211983"/>
                                        </p:tgtEl>
                                        <p:attrNameLst>
                                          <p:attrName>style.visibility</p:attrName>
                                        </p:attrNameLst>
                                      </p:cBhvr>
                                      <p:to>
                                        <p:strVal val="visible"/>
                                      </p:to>
                                    </p:set>
                                    <p:animEffect transition="in" filter="blinds(horizontal)">
                                      <p:cBhvr>
                                        <p:cTn id="116" dur="500"/>
                                        <p:tgtEl>
                                          <p:spTgt spid="211983"/>
                                        </p:tgtEl>
                                      </p:cBhvr>
                                    </p:animEffect>
                                  </p:childTnLst>
                                </p:cTn>
                              </p:par>
                              <p:par>
                                <p:cTn id="117" presetID="3" presetClass="entr" presetSubtype="10" fill="hold" nodeType="withEffect">
                                  <p:stCondLst>
                                    <p:cond delay="0"/>
                                  </p:stCondLst>
                                  <p:childTnLst>
                                    <p:set>
                                      <p:cBhvr>
                                        <p:cTn id="118" dur="1" fill="hold">
                                          <p:stCondLst>
                                            <p:cond delay="0"/>
                                          </p:stCondLst>
                                        </p:cTn>
                                        <p:tgtEl>
                                          <p:spTgt spid="211985"/>
                                        </p:tgtEl>
                                        <p:attrNameLst>
                                          <p:attrName>style.visibility</p:attrName>
                                        </p:attrNameLst>
                                      </p:cBhvr>
                                      <p:to>
                                        <p:strVal val="visible"/>
                                      </p:to>
                                    </p:set>
                                    <p:animEffect transition="in" filter="blinds(horizontal)">
                                      <p:cBhvr>
                                        <p:cTn id="119" dur="500"/>
                                        <p:tgtEl>
                                          <p:spTgt spid="211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83" grpId="0"/>
      <p:bldP spid="211986" grpId="0" animBg="1"/>
      <p:bldP spid="211987" grpId="0" animBg="1"/>
      <p:bldP spid="211988" grpId="0" animBg="1"/>
      <p:bldP spid="211989" grpId="0" animBg="1"/>
      <p:bldP spid="211990" grpId="0"/>
      <p:bldP spid="211991" grpId="0"/>
      <p:bldP spid="211992" grpId="0" animBg="1"/>
      <p:bldP spid="211993" grpId="0" animBg="1"/>
      <p:bldP spid="211994" grpId="0" animBg="1"/>
      <p:bldP spid="211995" grpId="0" animBg="1"/>
      <p:bldP spid="211996" grpId="0" animBg="1"/>
      <p:bldP spid="211997" grpId="0" animBg="1"/>
      <p:bldP spid="211998" grpId="0" animBg="1"/>
      <p:bldP spid="211998" grpId="1" animBg="1"/>
      <p:bldP spid="211999" grpId="0" animBg="1"/>
      <p:bldP spid="211999" grpId="1" animBg="1"/>
      <p:bldP spid="212000" grpId="0" animBg="1"/>
      <p:bldP spid="212000" grpId="1" animBg="1"/>
      <p:bldP spid="212001" grpId="0" animBg="1"/>
      <p:bldP spid="212001" grpId="1" animBg="1"/>
      <p:bldP spid="212002" grpId="0" animBg="1"/>
      <p:bldP spid="212002"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04900"/>
            <a:ext cx="9250363" cy="575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40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 y="1098550"/>
            <a:ext cx="9250363" cy="575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40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106488"/>
            <a:ext cx="9250362" cy="575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4021" name="Text Box 5"/>
          <p:cNvSpPr txBox="1">
            <a:spLocks noChangeArrowheads="1"/>
          </p:cNvSpPr>
          <p:nvPr/>
        </p:nvSpPr>
        <p:spPr bwMode="auto">
          <a:xfrm>
            <a:off x="5700713" y="2749550"/>
            <a:ext cx="949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a:solidFill>
                  <a:srgbClr val="0000FF"/>
                </a:solidFill>
              </a:rPr>
              <a:t>PGA</a:t>
            </a:r>
            <a:r>
              <a:rPr lang="it-IT" sz="2000" baseline="-25000">
                <a:solidFill>
                  <a:srgbClr val="0000FF"/>
                </a:solidFill>
              </a:rPr>
              <a:t>SD</a:t>
            </a:r>
          </a:p>
        </p:txBody>
      </p:sp>
      <p:sp>
        <p:nvSpPr>
          <p:cNvPr id="214022" name="Text Box 6"/>
          <p:cNvSpPr txBox="1">
            <a:spLocks noChangeArrowheads="1"/>
          </p:cNvSpPr>
          <p:nvPr/>
        </p:nvSpPr>
        <p:spPr bwMode="auto">
          <a:xfrm>
            <a:off x="5708650" y="3159125"/>
            <a:ext cx="10239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a:solidFill>
                  <a:srgbClr val="FF0000"/>
                </a:solidFill>
              </a:rPr>
              <a:t>PGA</a:t>
            </a:r>
            <a:r>
              <a:rPr lang="it-IT" baseline="-25000">
                <a:solidFill>
                  <a:srgbClr val="FF0000"/>
                </a:solidFill>
              </a:rPr>
              <a:t>10%</a:t>
            </a:r>
          </a:p>
        </p:txBody>
      </p:sp>
      <p:sp>
        <p:nvSpPr>
          <p:cNvPr id="214023" name="Text Box 7"/>
          <p:cNvSpPr txBox="1">
            <a:spLocks noChangeArrowheads="1"/>
          </p:cNvSpPr>
          <p:nvPr/>
        </p:nvSpPr>
        <p:spPr bwMode="auto">
          <a:xfrm>
            <a:off x="4857750" y="2968625"/>
            <a:ext cx="858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a:latin typeface="Symbol" pitchFamily="18" charset="2"/>
              </a:rPr>
              <a:t>a</a:t>
            </a:r>
            <a:r>
              <a:rPr lang="it-IT" sz="2000" baseline="-25000"/>
              <a:t>u,SD</a:t>
            </a:r>
            <a:r>
              <a:rPr lang="it-IT" sz="2000"/>
              <a:t>=</a:t>
            </a:r>
            <a:endParaRPr lang="it-IT" sz="2000" baseline="-25000"/>
          </a:p>
        </p:txBody>
      </p:sp>
      <p:sp>
        <p:nvSpPr>
          <p:cNvPr id="214024" name="Freeform 8"/>
          <p:cNvSpPr>
            <a:spLocks/>
          </p:cNvSpPr>
          <p:nvPr/>
        </p:nvSpPr>
        <p:spPr bwMode="auto">
          <a:xfrm>
            <a:off x="5643563" y="3175000"/>
            <a:ext cx="1160462" cy="1588"/>
          </a:xfrm>
          <a:custGeom>
            <a:avLst/>
            <a:gdLst>
              <a:gd name="T0" fmla="*/ 0 w 731"/>
              <a:gd name="T1" fmla="*/ 0 h 1"/>
              <a:gd name="T2" fmla="*/ 1842232631 w 731"/>
              <a:gd name="T3" fmla="*/ 0 h 1"/>
              <a:gd name="T4" fmla="*/ 0 60000 65536"/>
              <a:gd name="T5" fmla="*/ 0 60000 65536"/>
            </a:gdLst>
            <a:ahLst/>
            <a:cxnLst>
              <a:cxn ang="T4">
                <a:pos x="T0" y="T1"/>
              </a:cxn>
              <a:cxn ang="T5">
                <a:pos x="T2" y="T3"/>
              </a:cxn>
            </a:cxnLst>
            <a:rect l="0" t="0" r="r" b="b"/>
            <a:pathLst>
              <a:path w="731" h="1">
                <a:moveTo>
                  <a:pt x="0" y="0"/>
                </a:moveTo>
                <a:lnTo>
                  <a:pt x="731" y="0"/>
                </a:lnTo>
              </a:path>
            </a:pathLst>
          </a:custGeom>
          <a:noFill/>
          <a:ln w="9525">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4025" name="Text Box 9"/>
          <p:cNvSpPr txBox="1">
            <a:spLocks noChangeArrowheads="1"/>
          </p:cNvSpPr>
          <p:nvPr/>
        </p:nvSpPr>
        <p:spPr bwMode="auto">
          <a:xfrm>
            <a:off x="1017588" y="1335088"/>
            <a:ext cx="16827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t>SL di Danno Severo (SD)</a:t>
            </a:r>
          </a:p>
        </p:txBody>
      </p:sp>
      <p:graphicFrame>
        <p:nvGraphicFramePr>
          <p:cNvPr id="214026" name="Object 10"/>
          <p:cNvGraphicFramePr>
            <a:graphicFrameLocks noChangeAspect="1"/>
          </p:cNvGraphicFramePr>
          <p:nvPr/>
        </p:nvGraphicFramePr>
        <p:xfrm>
          <a:off x="7164388" y="2768600"/>
          <a:ext cx="1655762" cy="801688"/>
        </p:xfrm>
        <a:graphic>
          <a:graphicData uri="http://schemas.openxmlformats.org/presentationml/2006/ole">
            <mc:AlternateContent xmlns:mc="http://schemas.openxmlformats.org/markup-compatibility/2006">
              <mc:Choice xmlns:v="urn:schemas-microsoft-com:vml" Requires="v">
                <p:oleObj spid="_x0000_s55350" name="Equation" r:id="rId6" imgW="926698" imgH="444307" progId="Equation.3">
                  <p:embed/>
                </p:oleObj>
              </mc:Choice>
              <mc:Fallback>
                <p:oleObj name="Equation" r:id="rId6" imgW="926698" imgH="444307"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388" y="2768600"/>
                        <a:ext cx="1655762" cy="801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5307" name="Group 11"/>
          <p:cNvGrpSpPr>
            <a:grpSpLocks/>
          </p:cNvGrpSpPr>
          <p:nvPr/>
        </p:nvGrpSpPr>
        <p:grpSpPr bwMode="auto">
          <a:xfrm>
            <a:off x="6503988" y="3500438"/>
            <a:ext cx="2436812" cy="2449512"/>
            <a:chOff x="113" y="2160"/>
            <a:chExt cx="1753" cy="1769"/>
          </a:xfrm>
        </p:grpSpPr>
        <p:pic>
          <p:nvPicPr>
            <p:cNvPr id="55314"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 y="2160"/>
              <a:ext cx="1753" cy="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15" name="Text Box 13"/>
            <p:cNvSpPr txBox="1">
              <a:spLocks noChangeArrowheads="1"/>
            </p:cNvSpPr>
            <p:nvPr/>
          </p:nvSpPr>
          <p:spPr bwMode="auto">
            <a:xfrm>
              <a:off x="884" y="3118"/>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1</a:t>
              </a:r>
            </a:p>
          </p:txBody>
        </p:sp>
        <p:sp>
          <p:nvSpPr>
            <p:cNvPr id="55316" name="Text Box 14"/>
            <p:cNvSpPr txBox="1">
              <a:spLocks noChangeArrowheads="1"/>
            </p:cNvSpPr>
            <p:nvPr/>
          </p:nvSpPr>
          <p:spPr bwMode="auto">
            <a:xfrm>
              <a:off x="884" y="265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2</a:t>
              </a:r>
            </a:p>
          </p:txBody>
        </p:sp>
        <p:sp>
          <p:nvSpPr>
            <p:cNvPr id="55317" name="Text Box 15"/>
            <p:cNvSpPr txBox="1">
              <a:spLocks noChangeArrowheads="1"/>
            </p:cNvSpPr>
            <p:nvPr/>
          </p:nvSpPr>
          <p:spPr bwMode="auto">
            <a:xfrm>
              <a:off x="884" y="2210"/>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m</a:t>
              </a:r>
              <a:r>
                <a:rPr lang="it-IT" sz="1000" b="1" baseline="-25000">
                  <a:latin typeface="Times New Roman" pitchFamily="18" charset="0"/>
                </a:rPr>
                <a:t>3</a:t>
              </a:r>
            </a:p>
          </p:txBody>
        </p:sp>
        <p:sp>
          <p:nvSpPr>
            <p:cNvPr id="55318" name="Text Box 16"/>
            <p:cNvSpPr txBox="1">
              <a:spLocks noChangeArrowheads="1"/>
            </p:cNvSpPr>
            <p:nvPr/>
          </p:nvSpPr>
          <p:spPr bwMode="auto">
            <a:xfrm>
              <a:off x="521" y="3412"/>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1</a:t>
              </a:r>
            </a:p>
          </p:txBody>
        </p:sp>
        <p:sp>
          <p:nvSpPr>
            <p:cNvPr id="55319" name="Text Box 17"/>
            <p:cNvSpPr txBox="1">
              <a:spLocks noChangeArrowheads="1"/>
            </p:cNvSpPr>
            <p:nvPr/>
          </p:nvSpPr>
          <p:spPr bwMode="auto">
            <a:xfrm>
              <a:off x="528" y="2976"/>
              <a:ext cx="317"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2</a:t>
              </a:r>
            </a:p>
          </p:txBody>
        </p:sp>
        <p:sp>
          <p:nvSpPr>
            <p:cNvPr id="55320" name="Text Box 18"/>
            <p:cNvSpPr txBox="1">
              <a:spLocks noChangeArrowheads="1"/>
            </p:cNvSpPr>
            <p:nvPr/>
          </p:nvSpPr>
          <p:spPr bwMode="auto">
            <a:xfrm>
              <a:off x="536" y="2523"/>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h</a:t>
              </a:r>
              <a:r>
                <a:rPr lang="it-IT" sz="1000" b="1" baseline="-25000">
                  <a:latin typeface="Times New Roman" pitchFamily="18" charset="0"/>
                </a:rPr>
                <a:t>3</a:t>
              </a:r>
            </a:p>
          </p:txBody>
        </p:sp>
        <p:sp>
          <p:nvSpPr>
            <p:cNvPr id="55321" name="Text Box 19"/>
            <p:cNvSpPr txBox="1">
              <a:spLocks noChangeArrowheads="1"/>
            </p:cNvSpPr>
            <p:nvPr/>
          </p:nvSpPr>
          <p:spPr bwMode="auto">
            <a:xfrm>
              <a:off x="683" y="3429"/>
              <a:ext cx="318"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55322" name="Text Box 20"/>
            <p:cNvSpPr txBox="1">
              <a:spLocks noChangeArrowheads="1"/>
            </p:cNvSpPr>
            <p:nvPr/>
          </p:nvSpPr>
          <p:spPr bwMode="auto">
            <a:xfrm>
              <a:off x="1226" y="3430"/>
              <a:ext cx="31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1</a:t>
              </a:r>
              <a:r>
                <a:rPr lang="it-IT" sz="1000" b="1">
                  <a:latin typeface="Times New Roman" pitchFamily="18" charset="0"/>
                </a:rPr>
                <a:t>/2</a:t>
              </a:r>
              <a:endParaRPr lang="it-IT" sz="1000" b="1" baseline="-25000">
                <a:latin typeface="Times New Roman" pitchFamily="18" charset="0"/>
              </a:endParaRPr>
            </a:p>
          </p:txBody>
        </p:sp>
        <p:sp>
          <p:nvSpPr>
            <p:cNvPr id="55323" name="Text Box 21"/>
            <p:cNvSpPr txBox="1">
              <a:spLocks noChangeArrowheads="1"/>
            </p:cNvSpPr>
            <p:nvPr/>
          </p:nvSpPr>
          <p:spPr bwMode="auto">
            <a:xfrm>
              <a:off x="687" y="2977"/>
              <a:ext cx="31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55324" name="Text Box 22"/>
            <p:cNvSpPr txBox="1">
              <a:spLocks noChangeArrowheads="1"/>
            </p:cNvSpPr>
            <p:nvPr/>
          </p:nvSpPr>
          <p:spPr bwMode="auto">
            <a:xfrm>
              <a:off x="1232" y="2979"/>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2</a:t>
              </a:r>
              <a:r>
                <a:rPr lang="it-IT" sz="1000" b="1">
                  <a:latin typeface="Times New Roman" pitchFamily="18" charset="0"/>
                </a:rPr>
                <a:t>/2</a:t>
              </a:r>
              <a:endParaRPr lang="it-IT" sz="1000" b="1" baseline="-25000">
                <a:latin typeface="Times New Roman" pitchFamily="18" charset="0"/>
              </a:endParaRPr>
            </a:p>
          </p:txBody>
        </p:sp>
        <p:sp>
          <p:nvSpPr>
            <p:cNvPr id="55325" name="Text Box 23"/>
            <p:cNvSpPr txBox="1">
              <a:spLocks noChangeArrowheads="1"/>
            </p:cNvSpPr>
            <p:nvPr/>
          </p:nvSpPr>
          <p:spPr bwMode="auto">
            <a:xfrm>
              <a:off x="683" y="2533"/>
              <a:ext cx="31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sp>
          <p:nvSpPr>
            <p:cNvPr id="55326" name="Text Box 24"/>
            <p:cNvSpPr txBox="1">
              <a:spLocks noChangeArrowheads="1"/>
            </p:cNvSpPr>
            <p:nvPr/>
          </p:nvSpPr>
          <p:spPr bwMode="auto">
            <a:xfrm>
              <a:off x="1226" y="2535"/>
              <a:ext cx="319"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000" b="1">
                  <a:latin typeface="Times New Roman" pitchFamily="18" charset="0"/>
                </a:rPr>
                <a:t>J</a:t>
              </a:r>
              <a:r>
                <a:rPr lang="it-IT" sz="1000" b="1" baseline="-25000">
                  <a:latin typeface="Times New Roman" pitchFamily="18" charset="0"/>
                </a:rPr>
                <a:t>3</a:t>
              </a:r>
              <a:r>
                <a:rPr lang="it-IT" sz="1000" b="1">
                  <a:latin typeface="Times New Roman" pitchFamily="18" charset="0"/>
                </a:rPr>
                <a:t>/2</a:t>
              </a:r>
              <a:endParaRPr lang="it-IT" sz="1000" b="1" baseline="-25000">
                <a:latin typeface="Times New Roman" pitchFamily="18" charset="0"/>
              </a:endParaRPr>
            </a:p>
          </p:txBody>
        </p:sp>
      </p:grpSp>
      <p:grpSp>
        <p:nvGrpSpPr>
          <p:cNvPr id="214041" name="Group 25"/>
          <p:cNvGrpSpPr>
            <a:grpSpLocks/>
          </p:cNvGrpSpPr>
          <p:nvPr/>
        </p:nvGrpSpPr>
        <p:grpSpPr bwMode="auto">
          <a:xfrm>
            <a:off x="6645275" y="3787775"/>
            <a:ext cx="504825" cy="1270000"/>
            <a:chOff x="129" y="2395"/>
            <a:chExt cx="318" cy="800"/>
          </a:xfrm>
        </p:grpSpPr>
        <p:sp>
          <p:nvSpPr>
            <p:cNvPr id="55311" name="Line 26"/>
            <p:cNvSpPr>
              <a:spLocks noChangeShapeType="1"/>
            </p:cNvSpPr>
            <p:nvPr/>
          </p:nvSpPr>
          <p:spPr bwMode="auto">
            <a:xfrm>
              <a:off x="129" y="2395"/>
              <a:ext cx="318"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55312" name="Line 27"/>
            <p:cNvSpPr>
              <a:spLocks noChangeShapeType="1"/>
            </p:cNvSpPr>
            <p:nvPr/>
          </p:nvSpPr>
          <p:spPr bwMode="auto">
            <a:xfrm>
              <a:off x="204" y="2795"/>
              <a:ext cx="243"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55313" name="Line 28"/>
            <p:cNvSpPr>
              <a:spLocks noChangeShapeType="1"/>
            </p:cNvSpPr>
            <p:nvPr/>
          </p:nvSpPr>
          <p:spPr bwMode="auto">
            <a:xfrm>
              <a:off x="303" y="3195"/>
              <a:ext cx="136" cy="0"/>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grpSp>
      <p:sp>
        <p:nvSpPr>
          <p:cNvPr id="55309" name="Text Box 29"/>
          <p:cNvSpPr txBox="1">
            <a:spLocks noChangeArrowheads="1"/>
          </p:cNvSpPr>
          <p:nvPr/>
        </p:nvSpPr>
        <p:spPr bwMode="auto">
          <a:xfrm>
            <a:off x="4427538" y="6067425"/>
            <a:ext cx="7127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solidFill>
                  <a:srgbClr val="FF0000"/>
                </a:solidFill>
                <a:latin typeface="Symbol" pitchFamily="18" charset="2"/>
              </a:rPr>
              <a:t>D</a:t>
            </a:r>
            <a:r>
              <a:rPr lang="it-IT" sz="2000" b="1" baseline="-25000">
                <a:solidFill>
                  <a:srgbClr val="FF0000"/>
                </a:solidFill>
                <a:latin typeface="Comic Sans MS" pitchFamily="66" charset="0"/>
              </a:rPr>
              <a:t>d,SL</a:t>
            </a:r>
          </a:p>
        </p:txBody>
      </p:sp>
      <p:sp>
        <p:nvSpPr>
          <p:cNvPr id="214046" name="Rectangle 30"/>
          <p:cNvSpPr>
            <a:spLocks noGrp="1" noChangeArrowheads="1"/>
          </p:cNvSpPr>
          <p:nvPr>
            <p:ph type="ctrTitle"/>
          </p:nvPr>
        </p:nvSpPr>
        <p:spPr>
          <a:xfrm>
            <a:off x="0" y="333375"/>
            <a:ext cx="9144000" cy="4349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it-IT" sz="3600" b="1" smtClean="0">
                <a:effectLst>
                  <a:outerShdw blurRad="38100" dist="38100" dir="2700000" algn="tl">
                    <a:srgbClr val="C0C0C0"/>
                  </a:outerShdw>
                </a:effectLst>
                <a:latin typeface="Comic Sans MS" pitchFamily="66" charset="0"/>
              </a:rPr>
              <a:t>Analisi Statica: Vulnerabilit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sismica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14041"/>
                                        </p:tgtEl>
                                        <p:attrNameLst>
                                          <p:attrName>style.visibility</p:attrName>
                                        </p:attrNameLst>
                                      </p:cBhvr>
                                      <p:to>
                                        <p:strVal val="visible"/>
                                      </p:to>
                                    </p:set>
                                    <p:anim calcmode="lin" valueType="num">
                                      <p:cBhvr>
                                        <p:cTn id="7" dur="500" fill="hold"/>
                                        <p:tgtEl>
                                          <p:spTgt spid="214041"/>
                                        </p:tgtEl>
                                        <p:attrNameLst>
                                          <p:attrName>ppt_w</p:attrName>
                                        </p:attrNameLst>
                                      </p:cBhvr>
                                      <p:tavLst>
                                        <p:tav tm="0">
                                          <p:val>
                                            <p:fltVal val="0"/>
                                          </p:val>
                                        </p:tav>
                                        <p:tav tm="100000">
                                          <p:val>
                                            <p:strVal val="#ppt_w"/>
                                          </p:val>
                                        </p:tav>
                                      </p:tavLst>
                                    </p:anim>
                                    <p:anim calcmode="lin" valueType="num">
                                      <p:cBhvr>
                                        <p:cTn id="8" dur="500" fill="hold"/>
                                        <p:tgtEl>
                                          <p:spTgt spid="214041"/>
                                        </p:tgtEl>
                                        <p:attrNameLst>
                                          <p:attrName>ppt_h</p:attrName>
                                        </p:attrNameLst>
                                      </p:cBhvr>
                                      <p:tavLst>
                                        <p:tav tm="0">
                                          <p:val>
                                            <p:strVal val="#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214018"/>
                                        </p:tgtEl>
                                        <p:attrNameLst>
                                          <p:attrName>style.visibility</p:attrName>
                                        </p:attrNameLst>
                                      </p:cBhvr>
                                      <p:to>
                                        <p:strVal val="visible"/>
                                      </p:to>
                                    </p:set>
                                    <p:animEffect transition="in" filter="fade">
                                      <p:cBhvr>
                                        <p:cTn id="11" dur="2000"/>
                                        <p:tgtEl>
                                          <p:spTgt spid="21401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214019"/>
                                        </p:tgtEl>
                                        <p:attrNameLst>
                                          <p:attrName>style.visibility</p:attrName>
                                        </p:attrNameLst>
                                      </p:cBhvr>
                                      <p:to>
                                        <p:strVal val="visible"/>
                                      </p:to>
                                    </p:set>
                                    <p:animEffect transition="in" filter="fade">
                                      <p:cBhvr>
                                        <p:cTn id="16" dur="2000"/>
                                        <p:tgtEl>
                                          <p:spTgt spid="2140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4025"/>
                                        </p:tgtEl>
                                        <p:attrNameLst>
                                          <p:attrName>style.visibility</p:attrName>
                                        </p:attrNameLst>
                                      </p:cBhvr>
                                      <p:to>
                                        <p:strVal val="visible"/>
                                      </p:to>
                                    </p:set>
                                    <p:animEffect transition="in" filter="fade">
                                      <p:cBhvr>
                                        <p:cTn id="19" dur="2000"/>
                                        <p:tgtEl>
                                          <p:spTgt spid="2140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4022"/>
                                        </p:tgtEl>
                                        <p:attrNameLst>
                                          <p:attrName>style.visibility</p:attrName>
                                        </p:attrNameLst>
                                      </p:cBhvr>
                                      <p:to>
                                        <p:strVal val="visible"/>
                                      </p:to>
                                    </p:set>
                                    <p:animEffect transition="in" filter="fade">
                                      <p:cBhvr>
                                        <p:cTn id="22" dur="2000"/>
                                        <p:tgtEl>
                                          <p:spTgt spid="2140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14020"/>
                                        </p:tgtEl>
                                        <p:attrNameLst>
                                          <p:attrName>style.visibility</p:attrName>
                                        </p:attrNameLst>
                                      </p:cBhvr>
                                      <p:to>
                                        <p:strVal val="visible"/>
                                      </p:to>
                                    </p:set>
                                    <p:animEffect transition="in" filter="fade">
                                      <p:cBhvr>
                                        <p:cTn id="27" dur="2000"/>
                                        <p:tgtEl>
                                          <p:spTgt spid="2140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4021"/>
                                        </p:tgtEl>
                                        <p:attrNameLst>
                                          <p:attrName>style.visibility</p:attrName>
                                        </p:attrNameLst>
                                      </p:cBhvr>
                                      <p:to>
                                        <p:strVal val="visible"/>
                                      </p:to>
                                    </p:set>
                                    <p:animEffect transition="in" filter="fade">
                                      <p:cBhvr>
                                        <p:cTn id="30" dur="2000"/>
                                        <p:tgtEl>
                                          <p:spTgt spid="21402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14020"/>
                                        </p:tgtEl>
                                        <p:attrNameLst>
                                          <p:attrName>style.visibility</p:attrName>
                                        </p:attrNameLst>
                                      </p:cBhvr>
                                      <p:to>
                                        <p:strVal val="visible"/>
                                      </p:to>
                                    </p:set>
                                    <p:animEffect transition="in" filter="fade">
                                      <p:cBhvr>
                                        <p:cTn id="35" dur="2000"/>
                                        <p:tgtEl>
                                          <p:spTgt spid="2140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4023"/>
                                        </p:tgtEl>
                                        <p:attrNameLst>
                                          <p:attrName>style.visibility</p:attrName>
                                        </p:attrNameLst>
                                      </p:cBhvr>
                                      <p:to>
                                        <p:strVal val="visible"/>
                                      </p:to>
                                    </p:set>
                                    <p:animEffect transition="in" filter="fade">
                                      <p:cBhvr>
                                        <p:cTn id="38" dur="2000"/>
                                        <p:tgtEl>
                                          <p:spTgt spid="2140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4024"/>
                                        </p:tgtEl>
                                        <p:attrNameLst>
                                          <p:attrName>style.visibility</p:attrName>
                                        </p:attrNameLst>
                                      </p:cBhvr>
                                      <p:to>
                                        <p:strVal val="visible"/>
                                      </p:to>
                                    </p:set>
                                    <p:animEffect transition="in" filter="fade">
                                      <p:cBhvr>
                                        <p:cTn id="41" dur="2000"/>
                                        <p:tgtEl>
                                          <p:spTgt spid="21402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nodeType="clickEffect">
                                  <p:stCondLst>
                                    <p:cond delay="0"/>
                                  </p:stCondLst>
                                  <p:childTnLst>
                                    <p:set>
                                      <p:cBhvr>
                                        <p:cTn id="45" dur="1" fill="hold">
                                          <p:stCondLst>
                                            <p:cond delay="0"/>
                                          </p:stCondLst>
                                        </p:cTn>
                                        <p:tgtEl>
                                          <p:spTgt spid="214026"/>
                                        </p:tgtEl>
                                        <p:attrNameLst>
                                          <p:attrName>style.visibility</p:attrName>
                                        </p:attrNameLst>
                                      </p:cBhvr>
                                      <p:to>
                                        <p:strVal val="visible"/>
                                      </p:to>
                                    </p:set>
                                    <p:animEffect transition="in" filter="fade">
                                      <p:cBhvr>
                                        <p:cTn id="46" dur="2000"/>
                                        <p:tgtEl>
                                          <p:spTgt spid="214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1" grpId="0"/>
      <p:bldP spid="214022" grpId="0"/>
      <p:bldP spid="214023" grpId="0"/>
      <p:bldP spid="214024" grpId="0" animBg="1"/>
      <p:bldP spid="2140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2435225"/>
            <a:ext cx="5399088" cy="335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5347" name="Rectangle 3"/>
          <p:cNvSpPr>
            <a:spLocks noGrp="1"/>
          </p:cNvSpPr>
          <p:nvPr>
            <p:ph type="ctrTitle"/>
          </p:nvPr>
        </p:nvSpPr>
        <p:spPr>
          <a:xfrm>
            <a:off x="0" y="404813"/>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Concetti introduttivi: Azioni Sismiche</a:t>
            </a:r>
          </a:p>
        </p:txBody>
      </p:sp>
      <p:sp>
        <p:nvSpPr>
          <p:cNvPr id="185348" name="Rectangle 4"/>
          <p:cNvSpPr>
            <a:spLocks noGrp="1"/>
          </p:cNvSpPr>
          <p:nvPr>
            <p:ph type="subTitle" idx="1"/>
          </p:nvPr>
        </p:nvSpPr>
        <p:spPr>
          <a:xfrm>
            <a:off x="325438" y="1125538"/>
            <a:ext cx="3167062" cy="574675"/>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Accelerogrammi naturali</a:t>
            </a:r>
          </a:p>
        </p:txBody>
      </p:sp>
      <p:sp>
        <p:nvSpPr>
          <p:cNvPr id="5125" name="Text Box 7"/>
          <p:cNvSpPr txBox="1">
            <a:spLocks noChangeArrowheads="1"/>
          </p:cNvSpPr>
          <p:nvPr/>
        </p:nvSpPr>
        <p:spPr bwMode="auto">
          <a:xfrm>
            <a:off x="179388" y="1725613"/>
            <a:ext cx="87852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Le prime registrazioni accelerometriche risalgono agli albori dell’Ingegneria Sismica e sono state effettuate negli </a:t>
            </a:r>
            <a:r>
              <a:rPr lang="it-IT" b="1">
                <a:latin typeface="Comic Sans MS" pitchFamily="66" charset="0"/>
              </a:rPr>
              <a:t>anni ’40</a:t>
            </a:r>
            <a:r>
              <a:rPr lang="it-IT">
                <a:latin typeface="Comic Sans MS" pitchFamily="66" charset="0"/>
              </a:rPr>
              <a:t> del secolo scorso.</a:t>
            </a:r>
          </a:p>
        </p:txBody>
      </p:sp>
      <p:sp>
        <p:nvSpPr>
          <p:cNvPr id="5126" name="Line 8"/>
          <p:cNvSpPr>
            <a:spLocks noChangeShapeType="1"/>
          </p:cNvSpPr>
          <p:nvPr/>
        </p:nvSpPr>
        <p:spPr bwMode="auto">
          <a:xfrm>
            <a:off x="4068763" y="2997200"/>
            <a:ext cx="1223962"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5127" name="Oval 9"/>
          <p:cNvSpPr>
            <a:spLocks noChangeArrowheads="1"/>
          </p:cNvSpPr>
          <p:nvPr/>
        </p:nvSpPr>
        <p:spPr bwMode="auto">
          <a:xfrm>
            <a:off x="839788" y="5064125"/>
            <a:ext cx="73025" cy="71438"/>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5128" name="Line 10"/>
          <p:cNvSpPr>
            <a:spLocks noChangeShapeType="1"/>
          </p:cNvSpPr>
          <p:nvPr/>
        </p:nvSpPr>
        <p:spPr bwMode="auto">
          <a:xfrm flipH="1">
            <a:off x="582613" y="5097463"/>
            <a:ext cx="287337" cy="0"/>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185355" name="Text Box 11"/>
          <p:cNvSpPr txBox="1">
            <a:spLocks noChangeArrowheads="1"/>
          </p:cNvSpPr>
          <p:nvPr/>
        </p:nvSpPr>
        <p:spPr bwMode="auto">
          <a:xfrm>
            <a:off x="33338" y="5065713"/>
            <a:ext cx="5778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1600">
                <a:solidFill>
                  <a:srgbClr val="FF0000"/>
                </a:solidFill>
                <a:effectLst>
                  <a:outerShdw blurRad="38100" dist="38100" dir="2700000" algn="tl">
                    <a:srgbClr val="C0C0C0"/>
                  </a:outerShdw>
                </a:effectLst>
                <a:latin typeface="Comic Sans MS" pitchFamily="66" charset="0"/>
              </a:rPr>
              <a:t>PGA</a:t>
            </a:r>
          </a:p>
        </p:txBody>
      </p:sp>
      <p:sp>
        <p:nvSpPr>
          <p:cNvPr id="185356" name="Text Box 12"/>
          <p:cNvSpPr txBox="1">
            <a:spLocks noChangeArrowheads="1"/>
          </p:cNvSpPr>
          <p:nvPr/>
        </p:nvSpPr>
        <p:spPr bwMode="auto">
          <a:xfrm>
            <a:off x="5259388" y="2314575"/>
            <a:ext cx="3851275"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Gli accelerogrammi naturali conservano le caratteristiche specifiche dell’evento sismico in termini di relazione tra parametro di </a:t>
            </a:r>
            <a:r>
              <a:rPr lang="it-IT" i="1">
                <a:latin typeface="Comic Sans MS" pitchFamily="66" charset="0"/>
              </a:rPr>
              <a:t>Intensità</a:t>
            </a:r>
            <a:r>
              <a:rPr lang="it-IT">
                <a:latin typeface="Comic Sans MS" pitchFamily="66" charset="0"/>
              </a:rPr>
              <a:t> I nel sito, </a:t>
            </a:r>
            <a:r>
              <a:rPr lang="it-IT" i="1">
                <a:latin typeface="Comic Sans MS" pitchFamily="66" charset="0"/>
              </a:rPr>
              <a:t>Magnitudo</a:t>
            </a:r>
            <a:r>
              <a:rPr lang="it-IT">
                <a:latin typeface="Comic Sans MS" pitchFamily="66" charset="0"/>
              </a:rPr>
              <a:t> M dell’evento e </a:t>
            </a:r>
            <a:r>
              <a:rPr lang="it-IT" i="1">
                <a:latin typeface="Comic Sans MS" pitchFamily="66" charset="0"/>
              </a:rPr>
              <a:t>distanza</a:t>
            </a:r>
            <a:r>
              <a:rPr lang="it-IT">
                <a:latin typeface="Comic Sans MS" pitchFamily="66" charset="0"/>
              </a:rPr>
              <a:t> d del sito dall’epicentro:</a:t>
            </a:r>
          </a:p>
        </p:txBody>
      </p:sp>
      <p:graphicFrame>
        <p:nvGraphicFramePr>
          <p:cNvPr id="185357" name="Object 13"/>
          <p:cNvGraphicFramePr>
            <a:graphicFrameLocks noChangeAspect="1"/>
          </p:cNvGraphicFramePr>
          <p:nvPr/>
        </p:nvGraphicFramePr>
        <p:xfrm>
          <a:off x="5483225" y="4545013"/>
          <a:ext cx="3436938" cy="425450"/>
        </p:xfrm>
        <a:graphic>
          <a:graphicData uri="http://schemas.openxmlformats.org/presentationml/2006/ole">
            <mc:AlternateContent xmlns:mc="http://schemas.openxmlformats.org/markup-compatibility/2006">
              <mc:Choice xmlns:v="urn:schemas-microsoft-com:vml" Requires="v">
                <p:oleObj spid="_x0000_s5157" name="Equation" r:id="rId4" imgW="1637589" imgH="203112" progId="Equation.DSMT4">
                  <p:embed/>
                </p:oleObj>
              </mc:Choice>
              <mc:Fallback>
                <p:oleObj name="Equation" r:id="rId4" imgW="1637589" imgH="203112" progId="Equation.DSMT4">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3225" y="4545013"/>
                        <a:ext cx="3436938" cy="425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5358" name="Text Box 14"/>
          <p:cNvSpPr txBox="1">
            <a:spLocks noChangeArrowheads="1"/>
          </p:cNvSpPr>
          <p:nvPr/>
        </p:nvSpPr>
        <p:spPr bwMode="auto">
          <a:xfrm>
            <a:off x="180975" y="5734050"/>
            <a:ext cx="87122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L’utilizzo di tali accelerogrammi per analisi in </a:t>
            </a:r>
            <a:r>
              <a:rPr lang="it-IT" u="sng">
                <a:latin typeface="Comic Sans MS" pitchFamily="66" charset="0"/>
              </a:rPr>
              <a:t>siti diversi da quello di registrazione</a:t>
            </a:r>
            <a:r>
              <a:rPr lang="it-IT">
                <a:latin typeface="Comic Sans MS" pitchFamily="66" charset="0"/>
              </a:rPr>
              <a:t> può essere fuorviante poiché, anche a parità di “</a:t>
            </a:r>
            <a:r>
              <a:rPr lang="it-IT" b="1">
                <a:latin typeface="Comic Sans MS" pitchFamily="66" charset="0"/>
              </a:rPr>
              <a:t>Intensità</a:t>
            </a:r>
            <a:r>
              <a:rPr lang="it-IT">
                <a:latin typeface="Comic Sans MS" pitchFamily="66" charset="0"/>
              </a:rPr>
              <a:t>” le loro </a:t>
            </a:r>
            <a:r>
              <a:rPr lang="it-IT" b="1">
                <a:latin typeface="Comic Sans MS" pitchFamily="66" charset="0"/>
              </a:rPr>
              <a:t>caratteristiche</a:t>
            </a:r>
            <a:r>
              <a:rPr lang="it-IT">
                <a:latin typeface="Comic Sans MS" pitchFamily="66" charset="0"/>
              </a:rPr>
              <a:t> possono essere molto diversa da quelle del sisma atteso.</a:t>
            </a:r>
          </a:p>
        </p:txBody>
      </p:sp>
      <p:sp>
        <p:nvSpPr>
          <p:cNvPr id="185359" name="Text Box 15"/>
          <p:cNvSpPr txBox="1">
            <a:spLocks noChangeArrowheads="1"/>
          </p:cNvSpPr>
          <p:nvPr/>
        </p:nvSpPr>
        <p:spPr bwMode="auto">
          <a:xfrm>
            <a:off x="6156325" y="4995863"/>
            <a:ext cx="2663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400" i="1">
                <a:solidFill>
                  <a:srgbClr val="FF0000"/>
                </a:solidFill>
                <a:latin typeface="Comic Sans MS" pitchFamily="66" charset="0"/>
              </a:rPr>
              <a:t>(legge di attenuazione)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5356"/>
                                        </p:tgtEl>
                                        <p:attrNameLst>
                                          <p:attrName>style.visibility</p:attrName>
                                        </p:attrNameLst>
                                      </p:cBhvr>
                                      <p:to>
                                        <p:strVal val="visible"/>
                                      </p:to>
                                    </p:set>
                                    <p:animEffect transition="in" filter="dissolve">
                                      <p:cBhvr>
                                        <p:cTn id="7" dur="500"/>
                                        <p:tgtEl>
                                          <p:spTgt spid="185356"/>
                                        </p:tgtEl>
                                      </p:cBhvr>
                                    </p:animEffect>
                                  </p:childTnLst>
                                </p:cTn>
                              </p:par>
                              <p:par>
                                <p:cTn id="8" presetID="9" presetClass="entr" presetSubtype="0" fill="hold" nodeType="withEffect">
                                  <p:stCondLst>
                                    <p:cond delay="0"/>
                                  </p:stCondLst>
                                  <p:childTnLst>
                                    <p:set>
                                      <p:cBhvr>
                                        <p:cTn id="9" dur="1" fill="hold">
                                          <p:stCondLst>
                                            <p:cond delay="0"/>
                                          </p:stCondLst>
                                        </p:cTn>
                                        <p:tgtEl>
                                          <p:spTgt spid="185357"/>
                                        </p:tgtEl>
                                        <p:attrNameLst>
                                          <p:attrName>style.visibility</p:attrName>
                                        </p:attrNameLst>
                                      </p:cBhvr>
                                      <p:to>
                                        <p:strVal val="visible"/>
                                      </p:to>
                                    </p:set>
                                    <p:animEffect transition="in" filter="dissolve">
                                      <p:cBhvr>
                                        <p:cTn id="10" dur="500"/>
                                        <p:tgtEl>
                                          <p:spTgt spid="18535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85359"/>
                                        </p:tgtEl>
                                        <p:attrNameLst>
                                          <p:attrName>style.visibility</p:attrName>
                                        </p:attrNameLst>
                                      </p:cBhvr>
                                      <p:to>
                                        <p:strVal val="visible"/>
                                      </p:to>
                                    </p:set>
                                    <p:animEffect transition="in" filter="dissolve">
                                      <p:cBhvr>
                                        <p:cTn id="13" dur="500"/>
                                        <p:tgtEl>
                                          <p:spTgt spid="18535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85358"/>
                                        </p:tgtEl>
                                        <p:attrNameLst>
                                          <p:attrName>style.visibility</p:attrName>
                                        </p:attrNameLst>
                                      </p:cBhvr>
                                      <p:to>
                                        <p:strVal val="visible"/>
                                      </p:to>
                                    </p:set>
                                    <p:animEffect transition="in" filter="dissolve">
                                      <p:cBhvr>
                                        <p:cTn id="18" dur="500"/>
                                        <p:tgtEl>
                                          <p:spTgt spid="185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6" grpId="0"/>
      <p:bldP spid="185358" grpId="0"/>
      <p:bldP spid="18535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3390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56323" name="Rectangle 3"/>
          <p:cNvSpPr>
            <a:spLocks noChangeArrowheads="1"/>
          </p:cNvSpPr>
          <p:nvPr/>
        </p:nvSpPr>
        <p:spPr bwMode="auto">
          <a:xfrm>
            <a:off x="0" y="3400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56324" name="Text Box 4"/>
          <p:cNvSpPr txBox="1">
            <a:spLocks noChangeArrowheads="1"/>
          </p:cNvSpPr>
          <p:nvPr/>
        </p:nvSpPr>
        <p:spPr bwMode="auto">
          <a:xfrm>
            <a:off x="0" y="14128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it-IT" sz="2400" b="1">
                <a:latin typeface="Comic Sans MS" pitchFamily="66" charset="0"/>
              </a:rPr>
              <a:t>Indice di Estensione del Danneggiamento (DEI).</a:t>
            </a:r>
          </a:p>
        </p:txBody>
      </p:sp>
      <p:sp>
        <p:nvSpPr>
          <p:cNvPr id="56325" name="Rectangle 5"/>
          <p:cNvSpPr>
            <a:spLocks noChangeArrowheads="1"/>
          </p:cNvSpPr>
          <p:nvPr/>
        </p:nvSpPr>
        <p:spPr bwMode="auto">
          <a:xfrm>
            <a:off x="0" y="3276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56326" name="Object 6"/>
          <p:cNvGraphicFramePr>
            <a:graphicFrameLocks noChangeAspect="1"/>
          </p:cNvGraphicFramePr>
          <p:nvPr/>
        </p:nvGraphicFramePr>
        <p:xfrm>
          <a:off x="4067175" y="2484438"/>
          <a:ext cx="935038" cy="655637"/>
        </p:xfrm>
        <a:graphic>
          <a:graphicData uri="http://schemas.openxmlformats.org/presentationml/2006/ole">
            <mc:AlternateContent xmlns:mc="http://schemas.openxmlformats.org/markup-compatibility/2006">
              <mc:Choice xmlns:v="urn:schemas-microsoft-com:vml" Requires="v">
                <p:oleObj spid="_x0000_s56365" name="Equation" r:id="rId3" imgW="634725" imgH="444307" progId="Equation.3">
                  <p:embed/>
                </p:oleObj>
              </mc:Choice>
              <mc:Fallback>
                <p:oleObj name="Equation" r:id="rId3" imgW="634725" imgH="44430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175" y="2484438"/>
                        <a:ext cx="935038" cy="655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7" name="Text Box 7"/>
          <p:cNvSpPr txBox="1">
            <a:spLocks noChangeArrowheads="1"/>
          </p:cNvSpPr>
          <p:nvPr/>
        </p:nvSpPr>
        <p:spPr bwMode="auto">
          <a:xfrm>
            <a:off x="504825" y="1839913"/>
            <a:ext cx="83153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600">
                <a:latin typeface="Comic Sans MS" pitchFamily="66" charset="0"/>
              </a:rPr>
              <a:t>Il parametro </a:t>
            </a:r>
            <a:r>
              <a:rPr lang="el-GR" sz="1600">
                <a:latin typeface="Comic Sans MS" pitchFamily="66" charset="0"/>
                <a:cs typeface="Times New Roman" pitchFamily="18" charset="0"/>
              </a:rPr>
              <a:t>η</a:t>
            </a:r>
            <a:r>
              <a:rPr lang="it-IT" sz="1600">
                <a:latin typeface="Comic Sans MS" pitchFamily="66" charset="0"/>
                <a:cs typeface="Times New Roman" pitchFamily="18" charset="0"/>
              </a:rPr>
              <a:t> r</a:t>
            </a:r>
            <a:r>
              <a:rPr lang="it-IT" sz="1600">
                <a:latin typeface="Comic Sans MS" pitchFamily="66" charset="0"/>
              </a:rPr>
              <a:t>estituisce una misura del livello di danneggiamento che la struttura esibirebbe nel raggiungere uno spostamento pari a quello richiesto </a:t>
            </a:r>
            <a:r>
              <a:rPr lang="it-IT" sz="1600" i="1">
                <a:latin typeface="Comic Sans MS" pitchFamily="66" charset="0"/>
              </a:rPr>
              <a:t>Δ</a:t>
            </a:r>
            <a:r>
              <a:rPr lang="it-IT" sz="1600" i="1" baseline="-25000">
                <a:latin typeface="Comic Sans MS" pitchFamily="66" charset="0"/>
              </a:rPr>
              <a:t>d,SL</a:t>
            </a:r>
            <a:r>
              <a:rPr lang="it-IT" sz="1600">
                <a:latin typeface="Comic Sans MS" pitchFamily="66" charset="0"/>
              </a:rPr>
              <a:t>: </a:t>
            </a:r>
          </a:p>
        </p:txBody>
      </p:sp>
      <p:sp>
        <p:nvSpPr>
          <p:cNvPr id="215048" name="Text Box 8"/>
          <p:cNvSpPr txBox="1">
            <a:spLocks noChangeArrowheads="1"/>
          </p:cNvSpPr>
          <p:nvPr/>
        </p:nvSpPr>
        <p:spPr bwMode="auto">
          <a:xfrm>
            <a:off x="468313" y="3068638"/>
            <a:ext cx="8424862" cy="94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Char char="-"/>
            </a:pPr>
            <a:r>
              <a:rPr lang="it-IT" sz="1600" i="1">
                <a:latin typeface="Comic Sans MS" pitchFamily="66" charset="0"/>
              </a:rPr>
              <a:t> n</a:t>
            </a:r>
            <a:r>
              <a:rPr lang="it-IT" sz="1600" i="1" baseline="-25000">
                <a:latin typeface="Comic Sans MS" pitchFamily="66" charset="0"/>
              </a:rPr>
              <a:t>SL</a:t>
            </a:r>
            <a:r>
              <a:rPr lang="it-IT" sz="1600">
                <a:latin typeface="Comic Sans MS" pitchFamily="66" charset="0"/>
              </a:rPr>
              <a:t> il numero di cerniere plastiche che raggiungono la rotazione limite, per uno spostamento globale  pari a </a:t>
            </a:r>
            <a:r>
              <a:rPr lang="it-IT" sz="1600" i="1">
                <a:latin typeface="Comic Sans MS" pitchFamily="66" charset="0"/>
              </a:rPr>
              <a:t>Δ</a:t>
            </a:r>
            <a:r>
              <a:rPr lang="it-IT" sz="1600" i="1" baseline="-25000">
                <a:latin typeface="Comic Sans MS" pitchFamily="66" charset="0"/>
              </a:rPr>
              <a:t>d,SL</a:t>
            </a:r>
            <a:r>
              <a:rPr lang="it-IT" sz="1600">
                <a:latin typeface="Comic Sans MS" pitchFamily="66" charset="0"/>
              </a:rPr>
              <a:t>, hanno superato il valore della rotazione θ</a:t>
            </a:r>
            <a:r>
              <a:rPr lang="it-IT" sz="1600" baseline="-25000">
                <a:latin typeface="Comic Sans MS" pitchFamily="66" charset="0"/>
              </a:rPr>
              <a:t>SL</a:t>
            </a:r>
            <a:r>
              <a:rPr lang="it-IT" sz="1600">
                <a:latin typeface="Comic Sans MS" pitchFamily="66" charset="0"/>
              </a:rPr>
              <a:t>;</a:t>
            </a:r>
          </a:p>
          <a:p>
            <a:pPr eaLnBrk="1" hangingPunct="1">
              <a:spcBef>
                <a:spcPct val="50000"/>
              </a:spcBef>
            </a:pPr>
            <a:r>
              <a:rPr lang="it-IT" sz="1600" i="1">
                <a:latin typeface="Comic Sans MS" pitchFamily="66" charset="0"/>
              </a:rPr>
              <a:t>- n</a:t>
            </a:r>
            <a:r>
              <a:rPr lang="it-IT" sz="1600" i="1" baseline="-25000">
                <a:latin typeface="Comic Sans MS" pitchFamily="66" charset="0"/>
              </a:rPr>
              <a:t>tot</a:t>
            </a:r>
            <a:r>
              <a:rPr lang="it-IT" sz="1600">
                <a:latin typeface="Comic Sans MS" pitchFamily="66" charset="0"/>
              </a:rPr>
              <a:t> è il numero di cerniere plastiche considerate sul modello. </a:t>
            </a:r>
          </a:p>
        </p:txBody>
      </p:sp>
      <p:sp>
        <p:nvSpPr>
          <p:cNvPr id="215049" name="Text Box 9"/>
          <p:cNvSpPr txBox="1">
            <a:spLocks noChangeArrowheads="1"/>
          </p:cNvSpPr>
          <p:nvPr/>
        </p:nvSpPr>
        <p:spPr bwMode="auto">
          <a:xfrm>
            <a:off x="323850" y="4364038"/>
            <a:ext cx="1944688" cy="557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70000"/>
              </a:lnSpc>
              <a:spcBef>
                <a:spcPct val="50000"/>
              </a:spcBef>
            </a:pPr>
            <a:r>
              <a:rPr lang="el-GR" sz="1600">
                <a:latin typeface="Comic Sans MS" pitchFamily="66" charset="0"/>
                <a:cs typeface="Times New Roman" pitchFamily="18" charset="0"/>
              </a:rPr>
              <a:t>η</a:t>
            </a:r>
            <a:r>
              <a:rPr lang="it-IT" sz="1600" baseline="-25000">
                <a:latin typeface="Comic Sans MS" pitchFamily="66" charset="0"/>
                <a:cs typeface="Times New Roman" pitchFamily="18" charset="0"/>
              </a:rPr>
              <a:t>SL</a:t>
            </a:r>
            <a:r>
              <a:rPr lang="it-IT" sz="1600">
                <a:latin typeface="Comic Sans MS" pitchFamily="66" charset="0"/>
                <a:cs typeface="Times New Roman" pitchFamily="18" charset="0"/>
              </a:rPr>
              <a:t>≈0:</a:t>
            </a:r>
          </a:p>
          <a:p>
            <a:pPr eaLnBrk="1" hangingPunct="1">
              <a:lnSpc>
                <a:spcPct val="70000"/>
              </a:lnSpc>
              <a:spcBef>
                <a:spcPct val="50000"/>
              </a:spcBef>
            </a:pPr>
            <a:r>
              <a:rPr lang="it-IT" sz="1600">
                <a:latin typeface="Comic Sans MS" pitchFamily="66" charset="0"/>
                <a:cs typeface="Times New Roman" pitchFamily="18" charset="0"/>
              </a:rPr>
              <a:t>crisi locale </a:t>
            </a:r>
            <a:endParaRPr lang="it-IT" sz="1600" baseline="-25000">
              <a:latin typeface="Comic Sans MS" pitchFamily="66" charset="0"/>
              <a:cs typeface="Times New Roman" pitchFamily="18" charset="0"/>
            </a:endParaRPr>
          </a:p>
        </p:txBody>
      </p:sp>
      <p:pic>
        <p:nvPicPr>
          <p:cNvPr id="21505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0275" y="4579938"/>
            <a:ext cx="2063750" cy="208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5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613" y="4579938"/>
            <a:ext cx="2087562"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52" name="Text Box 12"/>
          <p:cNvSpPr txBox="1">
            <a:spLocks noChangeArrowheads="1"/>
          </p:cNvSpPr>
          <p:nvPr/>
        </p:nvSpPr>
        <p:spPr bwMode="auto">
          <a:xfrm>
            <a:off x="7092950" y="4437063"/>
            <a:ext cx="1944688" cy="72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70000"/>
              </a:lnSpc>
              <a:spcBef>
                <a:spcPct val="50000"/>
              </a:spcBef>
            </a:pPr>
            <a:r>
              <a:rPr lang="el-GR" sz="1600">
                <a:latin typeface="Comic Sans MS" pitchFamily="66" charset="0"/>
                <a:cs typeface="Times New Roman" pitchFamily="18" charset="0"/>
              </a:rPr>
              <a:t>η</a:t>
            </a:r>
            <a:r>
              <a:rPr lang="it-IT" sz="1600" baseline="-25000">
                <a:latin typeface="Comic Sans MS" pitchFamily="66" charset="0"/>
                <a:cs typeface="Times New Roman" pitchFamily="18" charset="0"/>
              </a:rPr>
              <a:t>SL</a:t>
            </a:r>
            <a:r>
              <a:rPr lang="it-IT" sz="1600">
                <a:latin typeface="Comic Sans MS" pitchFamily="66" charset="0"/>
                <a:cs typeface="Times New Roman" pitchFamily="18" charset="0"/>
              </a:rPr>
              <a:t>≈1:</a:t>
            </a:r>
          </a:p>
          <a:p>
            <a:pPr eaLnBrk="1" hangingPunct="1">
              <a:lnSpc>
                <a:spcPct val="70000"/>
              </a:lnSpc>
              <a:spcBef>
                <a:spcPct val="50000"/>
              </a:spcBef>
            </a:pPr>
            <a:r>
              <a:rPr lang="it-IT" sz="1600">
                <a:latin typeface="Comic Sans MS" pitchFamily="66" charset="0"/>
                <a:cs typeface="Times New Roman" pitchFamily="18" charset="0"/>
              </a:rPr>
              <a:t>Danneggiamento esteso.</a:t>
            </a:r>
            <a:endParaRPr lang="it-IT" sz="1600" baseline="-25000">
              <a:latin typeface="Comic Sans MS" pitchFamily="66" charset="0"/>
              <a:cs typeface="Times New Roman" pitchFamily="18" charset="0"/>
            </a:endParaRPr>
          </a:p>
        </p:txBody>
      </p:sp>
      <p:sp>
        <p:nvSpPr>
          <p:cNvPr id="215053" name="Line 13"/>
          <p:cNvSpPr>
            <a:spLocks noChangeShapeType="1"/>
          </p:cNvSpPr>
          <p:nvPr/>
        </p:nvSpPr>
        <p:spPr bwMode="auto">
          <a:xfrm flipV="1">
            <a:off x="3703638" y="4221163"/>
            <a:ext cx="0" cy="2232025"/>
          </a:xfrm>
          <a:prstGeom prst="line">
            <a:avLst/>
          </a:prstGeom>
          <a:noFill/>
          <a:ln w="31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4" name="Line 14"/>
          <p:cNvSpPr>
            <a:spLocks noChangeShapeType="1"/>
          </p:cNvSpPr>
          <p:nvPr/>
        </p:nvSpPr>
        <p:spPr bwMode="auto">
          <a:xfrm flipV="1">
            <a:off x="3868738" y="4221163"/>
            <a:ext cx="0" cy="1079500"/>
          </a:xfrm>
          <a:prstGeom prst="line">
            <a:avLst/>
          </a:prstGeom>
          <a:noFill/>
          <a:ln w="31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5" name="Line 15"/>
          <p:cNvSpPr>
            <a:spLocks noChangeShapeType="1"/>
          </p:cNvSpPr>
          <p:nvPr/>
        </p:nvSpPr>
        <p:spPr bwMode="auto">
          <a:xfrm>
            <a:off x="3716338" y="4292600"/>
            <a:ext cx="142875"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6" name="Line 16"/>
          <p:cNvSpPr>
            <a:spLocks noChangeShapeType="1"/>
          </p:cNvSpPr>
          <p:nvPr/>
        </p:nvSpPr>
        <p:spPr bwMode="auto">
          <a:xfrm flipV="1">
            <a:off x="6494463" y="4221163"/>
            <a:ext cx="0" cy="2232025"/>
          </a:xfrm>
          <a:prstGeom prst="line">
            <a:avLst/>
          </a:prstGeom>
          <a:noFill/>
          <a:ln w="31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7" name="Line 17"/>
          <p:cNvSpPr>
            <a:spLocks noChangeShapeType="1"/>
          </p:cNvSpPr>
          <p:nvPr/>
        </p:nvSpPr>
        <p:spPr bwMode="auto">
          <a:xfrm flipV="1">
            <a:off x="6659563" y="4221163"/>
            <a:ext cx="0" cy="1079500"/>
          </a:xfrm>
          <a:prstGeom prst="line">
            <a:avLst/>
          </a:prstGeom>
          <a:noFill/>
          <a:ln w="31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8" name="Line 18"/>
          <p:cNvSpPr>
            <a:spLocks noChangeShapeType="1"/>
          </p:cNvSpPr>
          <p:nvPr/>
        </p:nvSpPr>
        <p:spPr bwMode="auto">
          <a:xfrm>
            <a:off x="6507163" y="4292600"/>
            <a:ext cx="142875"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5059" name="Text Box 19"/>
          <p:cNvSpPr txBox="1">
            <a:spLocks noChangeArrowheads="1"/>
          </p:cNvSpPr>
          <p:nvPr/>
        </p:nvSpPr>
        <p:spPr bwMode="auto">
          <a:xfrm>
            <a:off x="2962275" y="4133850"/>
            <a:ext cx="6238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solidFill>
                  <a:srgbClr val="FF0000"/>
                </a:solidFill>
                <a:latin typeface="Symbol" pitchFamily="18" charset="2"/>
              </a:rPr>
              <a:t>D</a:t>
            </a:r>
            <a:r>
              <a:rPr lang="it-IT" sz="1600" b="1" baseline="-25000">
                <a:solidFill>
                  <a:srgbClr val="FF0000"/>
                </a:solidFill>
                <a:latin typeface="Comic Sans MS" pitchFamily="66" charset="0"/>
              </a:rPr>
              <a:t>d,SL</a:t>
            </a:r>
          </a:p>
        </p:txBody>
      </p:sp>
      <p:sp>
        <p:nvSpPr>
          <p:cNvPr id="215060" name="Text Box 20"/>
          <p:cNvSpPr txBox="1">
            <a:spLocks noChangeArrowheads="1"/>
          </p:cNvSpPr>
          <p:nvPr/>
        </p:nvSpPr>
        <p:spPr bwMode="auto">
          <a:xfrm>
            <a:off x="5791200" y="4127500"/>
            <a:ext cx="6238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solidFill>
                  <a:srgbClr val="FF0000"/>
                </a:solidFill>
                <a:latin typeface="Symbol" pitchFamily="18" charset="2"/>
              </a:rPr>
              <a:t>D</a:t>
            </a:r>
            <a:r>
              <a:rPr lang="it-IT" sz="1600" b="1" baseline="-25000">
                <a:solidFill>
                  <a:srgbClr val="FF0000"/>
                </a:solidFill>
                <a:latin typeface="Comic Sans MS" pitchFamily="66" charset="0"/>
              </a:rPr>
              <a:t>d,SL</a:t>
            </a:r>
          </a:p>
        </p:txBody>
      </p:sp>
      <p:sp>
        <p:nvSpPr>
          <p:cNvPr id="215061" name="Rectangle 21"/>
          <p:cNvSpPr>
            <a:spLocks noGrp="1" noChangeArrowheads="1"/>
          </p:cNvSpPr>
          <p:nvPr>
            <p:ph type="ctrTitle"/>
          </p:nvPr>
        </p:nvSpPr>
        <p:spPr>
          <a:xfrm>
            <a:off x="0" y="260350"/>
            <a:ext cx="9144000" cy="4349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it-IT" sz="3600" b="1" smtClean="0">
                <a:effectLst>
                  <a:outerShdw blurRad="38100" dist="38100" dir="2700000" algn="tl">
                    <a:srgbClr val="C0C0C0"/>
                  </a:outerShdw>
                </a:effectLst>
                <a:latin typeface="Comic Sans MS" pitchFamily="66" charset="0"/>
              </a:rPr>
              <a:t>Analisi Statica: Vulnerabilit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sismica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48">
                                            <p:txEl>
                                              <p:pRg st="0" end="0"/>
                                            </p:txEl>
                                          </p:spTgt>
                                        </p:tgtEl>
                                        <p:attrNameLst>
                                          <p:attrName>style.visibility</p:attrName>
                                        </p:attrNameLst>
                                      </p:cBhvr>
                                      <p:to>
                                        <p:strVal val="visible"/>
                                      </p:to>
                                    </p:set>
                                    <p:animEffect transition="in" filter="fade">
                                      <p:cBhvr>
                                        <p:cTn id="7" dur="2000"/>
                                        <p:tgtEl>
                                          <p:spTgt spid="2150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048">
                                            <p:txEl>
                                              <p:pRg st="1" end="1"/>
                                            </p:txEl>
                                          </p:spTgt>
                                        </p:tgtEl>
                                        <p:attrNameLst>
                                          <p:attrName>style.visibility</p:attrName>
                                        </p:attrNameLst>
                                      </p:cBhvr>
                                      <p:to>
                                        <p:strVal val="visible"/>
                                      </p:to>
                                    </p:set>
                                    <p:animEffect transition="in" filter="fade">
                                      <p:cBhvr>
                                        <p:cTn id="12" dur="2000"/>
                                        <p:tgtEl>
                                          <p:spTgt spid="21504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15051"/>
                                        </p:tgtEl>
                                        <p:attrNameLst>
                                          <p:attrName>style.visibility</p:attrName>
                                        </p:attrNameLst>
                                      </p:cBhvr>
                                      <p:to>
                                        <p:strVal val="visible"/>
                                      </p:to>
                                    </p:set>
                                    <p:animEffect transition="in" filter="fade">
                                      <p:cBhvr>
                                        <p:cTn id="17" dur="500"/>
                                        <p:tgtEl>
                                          <p:spTgt spid="215051"/>
                                        </p:tgtEl>
                                      </p:cBhvr>
                                    </p:animEffect>
                                  </p:childTnLst>
                                </p:cTn>
                              </p:par>
                            </p:childTnLst>
                          </p:cTn>
                        </p:par>
                        <p:par>
                          <p:cTn id="18" fill="hold" nodeType="afterGroup">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15053"/>
                                        </p:tgtEl>
                                        <p:attrNameLst>
                                          <p:attrName>style.visibility</p:attrName>
                                        </p:attrNameLst>
                                      </p:cBhvr>
                                      <p:to>
                                        <p:strVal val="visible"/>
                                      </p:to>
                                    </p:set>
                                    <p:animEffect transition="in" filter="fade">
                                      <p:cBhvr>
                                        <p:cTn id="21" dur="2000"/>
                                        <p:tgtEl>
                                          <p:spTgt spid="21505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5054"/>
                                        </p:tgtEl>
                                        <p:attrNameLst>
                                          <p:attrName>style.visibility</p:attrName>
                                        </p:attrNameLst>
                                      </p:cBhvr>
                                      <p:to>
                                        <p:strVal val="visible"/>
                                      </p:to>
                                    </p:set>
                                    <p:animEffect transition="in" filter="fade">
                                      <p:cBhvr>
                                        <p:cTn id="24" dur="2000"/>
                                        <p:tgtEl>
                                          <p:spTgt spid="215054"/>
                                        </p:tgtEl>
                                      </p:cBhvr>
                                    </p:animEffect>
                                  </p:childTnLst>
                                </p:cTn>
                              </p:par>
                              <p:par>
                                <p:cTn id="25" presetID="17" presetClass="entr" presetSubtype="10" fill="hold" grpId="0" nodeType="withEffect">
                                  <p:stCondLst>
                                    <p:cond delay="0"/>
                                  </p:stCondLst>
                                  <p:childTnLst>
                                    <p:set>
                                      <p:cBhvr>
                                        <p:cTn id="26" dur="1" fill="hold">
                                          <p:stCondLst>
                                            <p:cond delay="0"/>
                                          </p:stCondLst>
                                        </p:cTn>
                                        <p:tgtEl>
                                          <p:spTgt spid="215055"/>
                                        </p:tgtEl>
                                        <p:attrNameLst>
                                          <p:attrName>style.visibility</p:attrName>
                                        </p:attrNameLst>
                                      </p:cBhvr>
                                      <p:to>
                                        <p:strVal val="visible"/>
                                      </p:to>
                                    </p:set>
                                    <p:anim calcmode="lin" valueType="num">
                                      <p:cBhvr>
                                        <p:cTn id="27" dur="500" fill="hold"/>
                                        <p:tgtEl>
                                          <p:spTgt spid="215055"/>
                                        </p:tgtEl>
                                        <p:attrNameLst>
                                          <p:attrName>ppt_w</p:attrName>
                                        </p:attrNameLst>
                                      </p:cBhvr>
                                      <p:tavLst>
                                        <p:tav tm="0">
                                          <p:val>
                                            <p:fltVal val="0"/>
                                          </p:val>
                                        </p:tav>
                                        <p:tav tm="100000">
                                          <p:val>
                                            <p:strVal val="#ppt_w"/>
                                          </p:val>
                                        </p:tav>
                                      </p:tavLst>
                                    </p:anim>
                                    <p:anim calcmode="lin" valueType="num">
                                      <p:cBhvr>
                                        <p:cTn id="28" dur="500" fill="hold"/>
                                        <p:tgtEl>
                                          <p:spTgt spid="215055"/>
                                        </p:tgtEl>
                                        <p:attrNameLst>
                                          <p:attrName>ppt_h</p:attrName>
                                        </p:attrNameLst>
                                      </p:cBhvr>
                                      <p:tavLst>
                                        <p:tav tm="0">
                                          <p:val>
                                            <p:strVal val="#ppt_h"/>
                                          </p:val>
                                        </p:tav>
                                        <p:tav tm="100000">
                                          <p:val>
                                            <p:strVal val="#ppt_h"/>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15059"/>
                                        </p:tgtEl>
                                        <p:attrNameLst>
                                          <p:attrName>style.visibility</p:attrName>
                                        </p:attrNameLst>
                                      </p:cBhvr>
                                      <p:to>
                                        <p:strVal val="visible"/>
                                      </p:to>
                                    </p:set>
                                    <p:animEffect transition="in" filter="fade">
                                      <p:cBhvr>
                                        <p:cTn id="31" dur="2000"/>
                                        <p:tgtEl>
                                          <p:spTgt spid="21505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8" fill="hold" grpId="0" nodeType="clickEffect">
                                  <p:stCondLst>
                                    <p:cond delay="0"/>
                                  </p:stCondLst>
                                  <p:childTnLst>
                                    <p:set>
                                      <p:cBhvr>
                                        <p:cTn id="35" dur="1" fill="hold">
                                          <p:stCondLst>
                                            <p:cond delay="0"/>
                                          </p:stCondLst>
                                        </p:cTn>
                                        <p:tgtEl>
                                          <p:spTgt spid="215049"/>
                                        </p:tgtEl>
                                        <p:attrNameLst>
                                          <p:attrName>style.visibility</p:attrName>
                                        </p:attrNameLst>
                                      </p:cBhvr>
                                      <p:to>
                                        <p:strVal val="visible"/>
                                      </p:to>
                                    </p:set>
                                    <p:animEffect transition="in" filter="slide(fromLeft)">
                                      <p:cBhvr>
                                        <p:cTn id="36" dur="500"/>
                                        <p:tgtEl>
                                          <p:spTgt spid="21504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nodeType="clickEffect">
                                  <p:stCondLst>
                                    <p:cond delay="0"/>
                                  </p:stCondLst>
                                  <p:childTnLst>
                                    <p:set>
                                      <p:cBhvr>
                                        <p:cTn id="40" dur="1" fill="hold">
                                          <p:stCondLst>
                                            <p:cond delay="0"/>
                                          </p:stCondLst>
                                        </p:cTn>
                                        <p:tgtEl>
                                          <p:spTgt spid="215050"/>
                                        </p:tgtEl>
                                        <p:attrNameLst>
                                          <p:attrName>style.visibility</p:attrName>
                                        </p:attrNameLst>
                                      </p:cBhvr>
                                      <p:to>
                                        <p:strVal val="visible"/>
                                      </p:to>
                                    </p:set>
                                    <p:animEffect transition="in" filter="fade">
                                      <p:cBhvr>
                                        <p:cTn id="41" dur="500"/>
                                        <p:tgtEl>
                                          <p:spTgt spid="21505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15056"/>
                                        </p:tgtEl>
                                        <p:attrNameLst>
                                          <p:attrName>style.visibility</p:attrName>
                                        </p:attrNameLst>
                                      </p:cBhvr>
                                      <p:to>
                                        <p:strVal val="visible"/>
                                      </p:to>
                                    </p:set>
                                    <p:animEffect transition="in" filter="fade">
                                      <p:cBhvr>
                                        <p:cTn id="46" dur="2000"/>
                                        <p:tgtEl>
                                          <p:spTgt spid="21505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5057"/>
                                        </p:tgtEl>
                                        <p:attrNameLst>
                                          <p:attrName>style.visibility</p:attrName>
                                        </p:attrNameLst>
                                      </p:cBhvr>
                                      <p:to>
                                        <p:strVal val="visible"/>
                                      </p:to>
                                    </p:set>
                                    <p:animEffect transition="in" filter="fade">
                                      <p:cBhvr>
                                        <p:cTn id="49" dur="2000"/>
                                        <p:tgtEl>
                                          <p:spTgt spid="2150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5060"/>
                                        </p:tgtEl>
                                        <p:attrNameLst>
                                          <p:attrName>style.visibility</p:attrName>
                                        </p:attrNameLst>
                                      </p:cBhvr>
                                      <p:to>
                                        <p:strVal val="visible"/>
                                      </p:to>
                                    </p:set>
                                    <p:animEffect transition="in" filter="fade">
                                      <p:cBhvr>
                                        <p:cTn id="52" dur="2000"/>
                                        <p:tgtEl>
                                          <p:spTgt spid="21506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5058"/>
                                        </p:tgtEl>
                                        <p:attrNameLst>
                                          <p:attrName>style.visibility</p:attrName>
                                        </p:attrNameLst>
                                      </p:cBhvr>
                                      <p:to>
                                        <p:strVal val="visible"/>
                                      </p:to>
                                    </p:set>
                                    <p:animEffect transition="in" filter="fade">
                                      <p:cBhvr>
                                        <p:cTn id="55" dur="2000"/>
                                        <p:tgtEl>
                                          <p:spTgt spid="21505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8" fill="hold" grpId="0" nodeType="clickEffect">
                                  <p:stCondLst>
                                    <p:cond delay="0"/>
                                  </p:stCondLst>
                                  <p:childTnLst>
                                    <p:set>
                                      <p:cBhvr>
                                        <p:cTn id="59" dur="1" fill="hold">
                                          <p:stCondLst>
                                            <p:cond delay="0"/>
                                          </p:stCondLst>
                                        </p:cTn>
                                        <p:tgtEl>
                                          <p:spTgt spid="215052"/>
                                        </p:tgtEl>
                                        <p:attrNameLst>
                                          <p:attrName>style.visibility</p:attrName>
                                        </p:attrNameLst>
                                      </p:cBhvr>
                                      <p:to>
                                        <p:strVal val="visible"/>
                                      </p:to>
                                    </p:set>
                                    <p:animEffect transition="in" filter="slide(fromLeft)">
                                      <p:cBhvr>
                                        <p:cTn id="60" dur="500"/>
                                        <p:tgtEl>
                                          <p:spTgt spid="215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8" grpId="0" build="p"/>
      <p:bldP spid="215049" grpId="0"/>
      <p:bldP spid="215052" grpId="0"/>
      <p:bldP spid="215053" grpId="0" animBg="1"/>
      <p:bldP spid="215054" grpId="0" animBg="1"/>
      <p:bldP spid="215055" grpId="0" animBg="1"/>
      <p:bldP spid="215056" grpId="0" animBg="1"/>
      <p:bldP spid="215057" grpId="0" animBg="1"/>
      <p:bldP spid="215058" grpId="0" animBg="1"/>
      <p:bldP spid="215059" grpId="0"/>
      <p:bldP spid="21506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ctrTitle"/>
          </p:nvPr>
        </p:nvSpPr>
        <p:spPr>
          <a:xfrm>
            <a:off x="0" y="333375"/>
            <a:ext cx="9144000" cy="360363"/>
          </a:xfrm>
        </p:spPr>
        <p:txBody>
          <a:bodyPr lIns="0" tIns="0" rIns="0" bIns="0"/>
          <a:lstStyle/>
          <a:p>
            <a:r>
              <a:rPr lang="it-IT" sz="3600" b="1" smtClean="0">
                <a:latin typeface="Comic Sans MS" pitchFamily="66" charset="0"/>
              </a:rPr>
              <a:t>Commenti sui parametri di vulnerabilit</a:t>
            </a:r>
            <a:r>
              <a:rPr lang="it-IT" sz="3600" b="1" smtClean="0"/>
              <a:t>à</a:t>
            </a:r>
            <a:endParaRPr lang="it-IT" sz="3600" b="1" smtClean="0">
              <a:latin typeface="Symbol" pitchFamily="18" charset="2"/>
            </a:endParaRPr>
          </a:p>
        </p:txBody>
      </p:sp>
      <p:sp>
        <p:nvSpPr>
          <p:cNvPr id="57347" name="Rectangle 3"/>
          <p:cNvSpPr>
            <a:spLocks noChangeArrowheads="1"/>
          </p:cNvSpPr>
          <p:nvPr/>
        </p:nvSpPr>
        <p:spPr bwMode="auto">
          <a:xfrm>
            <a:off x="0" y="33194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57348" name="Rectangle 4"/>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pSp>
        <p:nvGrpSpPr>
          <p:cNvPr id="216069" name="Group 5"/>
          <p:cNvGrpSpPr>
            <a:grpSpLocks/>
          </p:cNvGrpSpPr>
          <p:nvPr/>
        </p:nvGrpSpPr>
        <p:grpSpPr bwMode="auto">
          <a:xfrm>
            <a:off x="1427163" y="3465513"/>
            <a:ext cx="3386137" cy="2028825"/>
            <a:chOff x="763" y="2047"/>
            <a:chExt cx="2133" cy="1278"/>
          </a:xfrm>
        </p:grpSpPr>
        <p:pic>
          <p:nvPicPr>
            <p:cNvPr id="57372" name="Picture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 y="2047"/>
              <a:ext cx="2133"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3" name="Text Box 7"/>
            <p:cNvSpPr txBox="1">
              <a:spLocks noChangeArrowheads="1"/>
            </p:cNvSpPr>
            <p:nvPr/>
          </p:nvSpPr>
          <p:spPr bwMode="auto">
            <a:xfrm>
              <a:off x="1666" y="3126"/>
              <a:ext cx="205" cy="154"/>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l-GR" sz="1000">
                  <a:latin typeface="Times New Roman" pitchFamily="18" charset="0"/>
                  <a:cs typeface="Times New Roman" pitchFamily="18" charset="0"/>
                </a:rPr>
                <a:t>η</a:t>
              </a:r>
              <a:r>
                <a:rPr lang="it-IT" sz="1000" baseline="-25000">
                  <a:latin typeface="Times New Roman" pitchFamily="18" charset="0"/>
                  <a:cs typeface="Times New Roman" pitchFamily="18" charset="0"/>
                </a:rPr>
                <a:t>c</a:t>
              </a:r>
              <a:endParaRPr lang="el-GR" sz="1000" baseline="-25000">
                <a:latin typeface="Times New Roman" pitchFamily="18" charset="0"/>
                <a:cs typeface="Times New Roman" pitchFamily="18" charset="0"/>
              </a:endParaRPr>
            </a:p>
          </p:txBody>
        </p:sp>
      </p:grpSp>
      <p:grpSp>
        <p:nvGrpSpPr>
          <p:cNvPr id="216072" name="Group 8"/>
          <p:cNvGrpSpPr>
            <a:grpSpLocks/>
          </p:cNvGrpSpPr>
          <p:nvPr/>
        </p:nvGrpSpPr>
        <p:grpSpPr bwMode="auto">
          <a:xfrm>
            <a:off x="4857750" y="1412875"/>
            <a:ext cx="3384550" cy="2052638"/>
            <a:chOff x="249" y="2296"/>
            <a:chExt cx="2358" cy="1497"/>
          </a:xfrm>
        </p:grpSpPr>
        <p:pic>
          <p:nvPicPr>
            <p:cNvPr id="57370" name="Picture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 y="2296"/>
              <a:ext cx="2358" cy="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71" name="Text Box 10"/>
            <p:cNvSpPr txBox="1">
              <a:spLocks noChangeArrowheads="1"/>
            </p:cNvSpPr>
            <p:nvPr/>
          </p:nvSpPr>
          <p:spPr bwMode="auto">
            <a:xfrm>
              <a:off x="1292" y="3566"/>
              <a:ext cx="227" cy="17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l-GR" sz="1000">
                  <a:latin typeface="Times New Roman" pitchFamily="18" charset="0"/>
                  <a:cs typeface="Times New Roman" pitchFamily="18" charset="0"/>
                </a:rPr>
                <a:t>η</a:t>
              </a:r>
              <a:r>
                <a:rPr lang="it-IT" sz="1000" baseline="-25000">
                  <a:latin typeface="Times New Roman" pitchFamily="18" charset="0"/>
                  <a:cs typeface="Times New Roman" pitchFamily="18" charset="0"/>
                </a:rPr>
                <a:t>c</a:t>
              </a:r>
              <a:endParaRPr lang="el-GR" sz="1000" baseline="-25000">
                <a:latin typeface="Times New Roman" pitchFamily="18" charset="0"/>
                <a:cs typeface="Times New Roman" pitchFamily="18" charset="0"/>
              </a:endParaRPr>
            </a:p>
          </p:txBody>
        </p:sp>
      </p:grpSp>
      <p:grpSp>
        <p:nvGrpSpPr>
          <p:cNvPr id="216075" name="Group 11"/>
          <p:cNvGrpSpPr>
            <a:grpSpLocks/>
          </p:cNvGrpSpPr>
          <p:nvPr/>
        </p:nvGrpSpPr>
        <p:grpSpPr bwMode="auto">
          <a:xfrm>
            <a:off x="4857750" y="3465513"/>
            <a:ext cx="3386138" cy="2051050"/>
            <a:chOff x="3016" y="2296"/>
            <a:chExt cx="2359" cy="1497"/>
          </a:xfrm>
        </p:grpSpPr>
        <p:pic>
          <p:nvPicPr>
            <p:cNvPr id="57368" name="Picture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 y="2296"/>
              <a:ext cx="2359" cy="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9" name="Text Box 13"/>
            <p:cNvSpPr txBox="1">
              <a:spLocks noChangeArrowheads="1"/>
            </p:cNvSpPr>
            <p:nvPr/>
          </p:nvSpPr>
          <p:spPr bwMode="auto">
            <a:xfrm>
              <a:off x="4059" y="3566"/>
              <a:ext cx="227" cy="17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l-GR" sz="1000">
                  <a:latin typeface="Times New Roman" pitchFamily="18" charset="0"/>
                  <a:cs typeface="Times New Roman" pitchFamily="18" charset="0"/>
                </a:rPr>
                <a:t>η</a:t>
              </a:r>
              <a:r>
                <a:rPr lang="it-IT" sz="1000" baseline="-25000">
                  <a:latin typeface="Times New Roman" pitchFamily="18" charset="0"/>
                  <a:cs typeface="Times New Roman" pitchFamily="18" charset="0"/>
                </a:rPr>
                <a:t>c</a:t>
              </a:r>
              <a:endParaRPr lang="el-GR" sz="1000" baseline="-25000">
                <a:latin typeface="Times New Roman" pitchFamily="18" charset="0"/>
                <a:cs typeface="Times New Roman" pitchFamily="18" charset="0"/>
              </a:endParaRPr>
            </a:p>
          </p:txBody>
        </p:sp>
      </p:grpSp>
      <p:grpSp>
        <p:nvGrpSpPr>
          <p:cNvPr id="216078" name="Group 14"/>
          <p:cNvGrpSpPr>
            <a:grpSpLocks/>
          </p:cNvGrpSpPr>
          <p:nvPr/>
        </p:nvGrpSpPr>
        <p:grpSpPr bwMode="auto">
          <a:xfrm>
            <a:off x="1403350" y="1412875"/>
            <a:ext cx="3386138" cy="2052638"/>
            <a:chOff x="430" y="391"/>
            <a:chExt cx="2359" cy="1497"/>
          </a:xfrm>
        </p:grpSpPr>
        <p:pic>
          <p:nvPicPr>
            <p:cNvPr id="57366" name="Picture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 y="391"/>
              <a:ext cx="2359" cy="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7" name="Text Box 16"/>
            <p:cNvSpPr txBox="1">
              <a:spLocks noChangeArrowheads="1"/>
            </p:cNvSpPr>
            <p:nvPr/>
          </p:nvSpPr>
          <p:spPr bwMode="auto">
            <a:xfrm>
              <a:off x="1415" y="1661"/>
              <a:ext cx="227" cy="17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l-GR" sz="1000">
                  <a:latin typeface="Times New Roman" pitchFamily="18" charset="0"/>
                  <a:cs typeface="Times New Roman" pitchFamily="18" charset="0"/>
                </a:rPr>
                <a:t>η</a:t>
              </a:r>
              <a:r>
                <a:rPr lang="it-IT" sz="1000" baseline="-25000">
                  <a:latin typeface="Times New Roman" pitchFamily="18" charset="0"/>
                  <a:cs typeface="Times New Roman" pitchFamily="18" charset="0"/>
                </a:rPr>
                <a:t>c</a:t>
              </a:r>
              <a:endParaRPr lang="el-GR" sz="1000" baseline="-25000">
                <a:latin typeface="Times New Roman" pitchFamily="18" charset="0"/>
                <a:cs typeface="Times New Roman" pitchFamily="18" charset="0"/>
              </a:endParaRPr>
            </a:p>
          </p:txBody>
        </p:sp>
      </p:grpSp>
      <p:sp>
        <p:nvSpPr>
          <p:cNvPr id="216081" name="Oval 17"/>
          <p:cNvSpPr>
            <a:spLocks noChangeArrowheads="1"/>
          </p:cNvSpPr>
          <p:nvPr/>
        </p:nvSpPr>
        <p:spPr bwMode="auto">
          <a:xfrm>
            <a:off x="2095500" y="4005263"/>
            <a:ext cx="287338" cy="288925"/>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it-IT"/>
          </a:p>
        </p:txBody>
      </p:sp>
      <p:sp>
        <p:nvSpPr>
          <p:cNvPr id="216082" name="Line 18"/>
          <p:cNvSpPr>
            <a:spLocks noChangeShapeType="1"/>
          </p:cNvSpPr>
          <p:nvPr/>
        </p:nvSpPr>
        <p:spPr bwMode="auto">
          <a:xfrm flipH="1">
            <a:off x="1042988" y="4292600"/>
            <a:ext cx="1081087" cy="1152525"/>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216083" name="Text Box 19"/>
          <p:cNvSpPr txBox="1">
            <a:spLocks noChangeArrowheads="1"/>
          </p:cNvSpPr>
          <p:nvPr/>
        </p:nvSpPr>
        <p:spPr bwMode="auto">
          <a:xfrm>
            <a:off x="539750" y="5516563"/>
            <a:ext cx="3743325" cy="755650"/>
          </a:xfrm>
          <a:prstGeom prst="rect">
            <a:avLst/>
          </a:prstGeom>
          <a:noFill/>
          <a:ln w="25400"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400">
                <a:latin typeface="Times New Roman" pitchFamily="18" charset="0"/>
              </a:rPr>
              <a:t>A valori di vulnerabilità elevata non si associano sempre valori  elevati di</a:t>
            </a:r>
            <a:r>
              <a:rPr lang="it-IT" sz="1400" i="1">
                <a:latin typeface="Times New Roman" pitchFamily="18" charset="0"/>
              </a:rPr>
              <a:t> ηc</a:t>
            </a:r>
            <a:r>
              <a:rPr lang="it-IT" sz="1400">
                <a:latin typeface="Times New Roman" pitchFamily="18" charset="0"/>
              </a:rPr>
              <a:t> (formazione di un meccanismo locale).</a:t>
            </a:r>
          </a:p>
        </p:txBody>
      </p:sp>
      <p:sp>
        <p:nvSpPr>
          <p:cNvPr id="216084" name="Oval 20"/>
          <p:cNvSpPr>
            <a:spLocks noChangeArrowheads="1"/>
          </p:cNvSpPr>
          <p:nvPr/>
        </p:nvSpPr>
        <p:spPr bwMode="auto">
          <a:xfrm>
            <a:off x="6907213" y="4479925"/>
            <a:ext cx="287337" cy="288925"/>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it-IT"/>
          </a:p>
        </p:txBody>
      </p:sp>
      <p:sp>
        <p:nvSpPr>
          <p:cNvPr id="216085" name="Line 21"/>
          <p:cNvSpPr>
            <a:spLocks noChangeShapeType="1"/>
          </p:cNvSpPr>
          <p:nvPr/>
        </p:nvSpPr>
        <p:spPr bwMode="auto">
          <a:xfrm>
            <a:off x="7164388" y="4797425"/>
            <a:ext cx="576262" cy="647700"/>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it-IT"/>
          </a:p>
        </p:txBody>
      </p:sp>
      <p:sp>
        <p:nvSpPr>
          <p:cNvPr id="216086" name="Text Box 22"/>
          <p:cNvSpPr txBox="1">
            <a:spLocks noChangeArrowheads="1"/>
          </p:cNvSpPr>
          <p:nvPr/>
        </p:nvSpPr>
        <p:spPr bwMode="auto">
          <a:xfrm>
            <a:off x="5005388" y="5546725"/>
            <a:ext cx="3743325" cy="330200"/>
          </a:xfrm>
          <a:prstGeom prst="rect">
            <a:avLst/>
          </a:prstGeom>
          <a:noFill/>
          <a:ln w="25400"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400">
                <a:latin typeface="Times New Roman" pitchFamily="18" charset="0"/>
              </a:rPr>
              <a:t>Indica un livello di danneggiamento diffuso</a:t>
            </a:r>
          </a:p>
        </p:txBody>
      </p:sp>
      <p:sp>
        <p:nvSpPr>
          <p:cNvPr id="216087" name="Text Box 23"/>
          <p:cNvSpPr txBox="1">
            <a:spLocks noChangeArrowheads="1"/>
          </p:cNvSpPr>
          <p:nvPr/>
        </p:nvSpPr>
        <p:spPr bwMode="auto">
          <a:xfrm>
            <a:off x="611188" y="5732463"/>
            <a:ext cx="45370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it-IT" sz="1600">
                <a:latin typeface="Times New Roman" pitchFamily="18" charset="0"/>
              </a:rPr>
              <a:t>Il parametro di vulnerabilità, preso singolarmente, non è sufficiente per esprimere un giudizio sul tipo di intervento da realizzarsi. </a:t>
            </a:r>
          </a:p>
        </p:txBody>
      </p:sp>
      <p:pic>
        <p:nvPicPr>
          <p:cNvPr id="216088" name="Picture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725" y="1303338"/>
            <a:ext cx="3600450" cy="317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6089" name="Picture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2688" y="4365625"/>
            <a:ext cx="1404937" cy="2363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090" name="Oval 26"/>
          <p:cNvSpPr>
            <a:spLocks noChangeArrowheads="1"/>
          </p:cNvSpPr>
          <p:nvPr/>
        </p:nvSpPr>
        <p:spPr bwMode="auto">
          <a:xfrm>
            <a:off x="6037263" y="2106613"/>
            <a:ext cx="144462" cy="144462"/>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16091" name="Oval 27"/>
          <p:cNvSpPr>
            <a:spLocks noChangeArrowheads="1"/>
          </p:cNvSpPr>
          <p:nvPr/>
        </p:nvSpPr>
        <p:spPr bwMode="auto">
          <a:xfrm>
            <a:off x="7318375" y="4564063"/>
            <a:ext cx="255588" cy="203200"/>
          </a:xfrm>
          <a:prstGeom prst="ellipse">
            <a:avLst/>
          </a:prstGeom>
          <a:noFill/>
          <a:ln w="1905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it-IT"/>
          </a:p>
        </p:txBody>
      </p:sp>
      <p:pic>
        <p:nvPicPr>
          <p:cNvPr id="216092" name="Picture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916113"/>
            <a:ext cx="3208338"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65" name="Text Box 29"/>
          <p:cNvSpPr txBox="1">
            <a:spLocks noChangeArrowheads="1"/>
          </p:cNvSpPr>
          <p:nvPr/>
        </p:nvSpPr>
        <p:spPr bwMode="auto">
          <a:xfrm rot="10800000">
            <a:off x="298450" y="1816100"/>
            <a:ext cx="458788"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V</a:t>
            </a:r>
            <a:r>
              <a:rPr lang="it-IT" baseline="-25000">
                <a:latin typeface="Comic Sans MS" pitchFamily="66" charset="0"/>
              </a:rPr>
              <a:t>DSP</a:t>
            </a:r>
            <a:r>
              <a:rPr lang="it-IT">
                <a:latin typeface="Comic Sans MS" pitchFamily="66" charset="0"/>
              </a:rPr>
              <a:t>=1/a</a:t>
            </a:r>
            <a:endParaRPr lang="it-IT" baseline="-2500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6072"/>
                                        </p:tgtEl>
                                        <p:attrNameLst>
                                          <p:attrName>style.visibility</p:attrName>
                                        </p:attrNameLst>
                                      </p:cBhvr>
                                      <p:to>
                                        <p:strVal val="visible"/>
                                      </p:to>
                                    </p:set>
                                    <p:animEffect transition="in" filter="fade">
                                      <p:cBhvr>
                                        <p:cTn id="7" dur="500"/>
                                        <p:tgtEl>
                                          <p:spTgt spid="216072"/>
                                        </p:tgtEl>
                                      </p:cBhvr>
                                    </p:animEffect>
                                  </p:childTnLst>
                                </p:cTn>
                              </p:par>
                              <p:par>
                                <p:cTn id="8" presetID="10" presetClass="entr" presetSubtype="0" fill="hold" nodeType="withEffect">
                                  <p:stCondLst>
                                    <p:cond delay="0"/>
                                  </p:stCondLst>
                                  <p:childTnLst>
                                    <p:set>
                                      <p:cBhvr>
                                        <p:cTn id="9" dur="1" fill="hold">
                                          <p:stCondLst>
                                            <p:cond delay="0"/>
                                          </p:stCondLst>
                                        </p:cTn>
                                        <p:tgtEl>
                                          <p:spTgt spid="216069"/>
                                        </p:tgtEl>
                                        <p:attrNameLst>
                                          <p:attrName>style.visibility</p:attrName>
                                        </p:attrNameLst>
                                      </p:cBhvr>
                                      <p:to>
                                        <p:strVal val="visible"/>
                                      </p:to>
                                    </p:set>
                                    <p:animEffect transition="in" filter="fade">
                                      <p:cBhvr>
                                        <p:cTn id="10" dur="500"/>
                                        <p:tgtEl>
                                          <p:spTgt spid="216069"/>
                                        </p:tgtEl>
                                      </p:cBhvr>
                                    </p:animEffect>
                                  </p:childTnLst>
                                </p:cTn>
                              </p:par>
                              <p:par>
                                <p:cTn id="11" presetID="10" presetClass="entr" presetSubtype="0" fill="hold" nodeType="withEffect">
                                  <p:stCondLst>
                                    <p:cond delay="0"/>
                                  </p:stCondLst>
                                  <p:childTnLst>
                                    <p:set>
                                      <p:cBhvr>
                                        <p:cTn id="12" dur="1" fill="hold">
                                          <p:stCondLst>
                                            <p:cond delay="0"/>
                                          </p:stCondLst>
                                        </p:cTn>
                                        <p:tgtEl>
                                          <p:spTgt spid="216075"/>
                                        </p:tgtEl>
                                        <p:attrNameLst>
                                          <p:attrName>style.visibility</p:attrName>
                                        </p:attrNameLst>
                                      </p:cBhvr>
                                      <p:to>
                                        <p:strVal val="visible"/>
                                      </p:to>
                                    </p:set>
                                    <p:animEffect transition="in" filter="fade">
                                      <p:cBhvr>
                                        <p:cTn id="13" dur="500"/>
                                        <p:tgtEl>
                                          <p:spTgt spid="21607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16081"/>
                                        </p:tgtEl>
                                        <p:attrNameLst>
                                          <p:attrName>style.visibility</p:attrName>
                                        </p:attrNameLst>
                                      </p:cBhvr>
                                      <p:to>
                                        <p:strVal val="visible"/>
                                      </p:to>
                                    </p:set>
                                    <p:animEffect transition="in" filter="dissolve">
                                      <p:cBhvr>
                                        <p:cTn id="18" dur="500"/>
                                        <p:tgtEl>
                                          <p:spTgt spid="21608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16082"/>
                                        </p:tgtEl>
                                        <p:attrNameLst>
                                          <p:attrName>style.visibility</p:attrName>
                                        </p:attrNameLst>
                                      </p:cBhvr>
                                      <p:to>
                                        <p:strVal val="visible"/>
                                      </p:to>
                                    </p:set>
                                    <p:animEffect transition="in" filter="dissolve">
                                      <p:cBhvr>
                                        <p:cTn id="21" dur="500"/>
                                        <p:tgtEl>
                                          <p:spTgt spid="21608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6083"/>
                                        </p:tgtEl>
                                        <p:attrNameLst>
                                          <p:attrName>style.visibility</p:attrName>
                                        </p:attrNameLst>
                                      </p:cBhvr>
                                      <p:to>
                                        <p:strVal val="visible"/>
                                      </p:to>
                                    </p:set>
                                    <p:animEffect transition="in" filter="fade">
                                      <p:cBhvr>
                                        <p:cTn id="24" dur="500"/>
                                        <p:tgtEl>
                                          <p:spTgt spid="216083"/>
                                        </p:tgtEl>
                                      </p:cBhvr>
                                    </p:animEffect>
                                  </p:childTnLst>
                                </p:cTn>
                              </p:par>
                            </p:childTnLst>
                          </p:cTn>
                        </p:par>
                        <p:par>
                          <p:cTn id="25" fill="hold" nodeType="afterGroup">
                            <p:stCondLst>
                              <p:cond delay="500"/>
                            </p:stCondLst>
                            <p:childTnLst>
                              <p:par>
                                <p:cTn id="26" presetID="10" presetClass="exit" presetSubtype="0" fill="hold" nodeType="afterEffect">
                                  <p:stCondLst>
                                    <p:cond delay="0"/>
                                  </p:stCondLst>
                                  <p:childTnLst>
                                    <p:animEffect transition="out" filter="fade">
                                      <p:cBhvr>
                                        <p:cTn id="27" dur="500"/>
                                        <p:tgtEl>
                                          <p:spTgt spid="216072"/>
                                        </p:tgtEl>
                                      </p:cBhvr>
                                    </p:animEffect>
                                    <p:set>
                                      <p:cBhvr>
                                        <p:cTn id="28" dur="1" fill="hold">
                                          <p:stCondLst>
                                            <p:cond delay="499"/>
                                          </p:stCondLst>
                                        </p:cTn>
                                        <p:tgtEl>
                                          <p:spTgt spid="216072"/>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16075"/>
                                        </p:tgtEl>
                                      </p:cBhvr>
                                    </p:animEffect>
                                    <p:set>
                                      <p:cBhvr>
                                        <p:cTn id="31" dur="1" fill="hold">
                                          <p:stCondLst>
                                            <p:cond delay="499"/>
                                          </p:stCondLst>
                                        </p:cTn>
                                        <p:tgtEl>
                                          <p:spTgt spid="216075"/>
                                        </p:tgtEl>
                                        <p:attrNameLst>
                                          <p:attrName>style.visibility</p:attrName>
                                        </p:attrNameLst>
                                      </p:cBhvr>
                                      <p:to>
                                        <p:strVal val="hidden"/>
                                      </p:to>
                                    </p:set>
                                  </p:childTnLst>
                                </p:cTn>
                              </p:par>
                            </p:childTnLst>
                          </p:cTn>
                        </p:par>
                        <p:par>
                          <p:cTn id="32" fill="hold" nodeType="afterGroup">
                            <p:stCondLst>
                              <p:cond delay="1000"/>
                            </p:stCondLst>
                            <p:childTnLst>
                              <p:par>
                                <p:cTn id="33" presetID="10" presetClass="entr" presetSubtype="0" fill="hold" nodeType="afterEffect">
                                  <p:stCondLst>
                                    <p:cond delay="500"/>
                                  </p:stCondLst>
                                  <p:childTnLst>
                                    <p:set>
                                      <p:cBhvr>
                                        <p:cTn id="34" dur="1" fill="hold">
                                          <p:stCondLst>
                                            <p:cond delay="0"/>
                                          </p:stCondLst>
                                        </p:cTn>
                                        <p:tgtEl>
                                          <p:spTgt spid="216088"/>
                                        </p:tgtEl>
                                        <p:attrNameLst>
                                          <p:attrName>style.visibility</p:attrName>
                                        </p:attrNameLst>
                                      </p:cBhvr>
                                      <p:to>
                                        <p:strVal val="visible"/>
                                      </p:to>
                                    </p:set>
                                    <p:animEffect transition="in" filter="fade">
                                      <p:cBhvr>
                                        <p:cTn id="35" dur="500"/>
                                        <p:tgtEl>
                                          <p:spTgt spid="216088"/>
                                        </p:tgtEl>
                                      </p:cBhvr>
                                    </p:animEffect>
                                  </p:childTnLst>
                                </p:cTn>
                              </p:par>
                              <p:par>
                                <p:cTn id="36" presetID="10" presetClass="entr" presetSubtype="0" fill="hold" nodeType="withEffect">
                                  <p:stCondLst>
                                    <p:cond delay="500"/>
                                  </p:stCondLst>
                                  <p:childTnLst>
                                    <p:set>
                                      <p:cBhvr>
                                        <p:cTn id="37" dur="1" fill="hold">
                                          <p:stCondLst>
                                            <p:cond delay="0"/>
                                          </p:stCondLst>
                                        </p:cTn>
                                        <p:tgtEl>
                                          <p:spTgt spid="216089"/>
                                        </p:tgtEl>
                                        <p:attrNameLst>
                                          <p:attrName>style.visibility</p:attrName>
                                        </p:attrNameLst>
                                      </p:cBhvr>
                                      <p:to>
                                        <p:strVal val="visible"/>
                                      </p:to>
                                    </p:set>
                                    <p:animEffect transition="in" filter="fade">
                                      <p:cBhvr>
                                        <p:cTn id="38" dur="500"/>
                                        <p:tgtEl>
                                          <p:spTgt spid="216089"/>
                                        </p:tgtEl>
                                      </p:cBhvr>
                                    </p:animEffect>
                                  </p:childTnLst>
                                </p:cTn>
                              </p:par>
                            </p:childTnLst>
                          </p:cTn>
                        </p:par>
                        <p:par>
                          <p:cTn id="39" fill="hold" nodeType="afterGroup">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216090"/>
                                        </p:tgtEl>
                                        <p:attrNameLst>
                                          <p:attrName>style.visibility</p:attrName>
                                        </p:attrNameLst>
                                      </p:cBhvr>
                                      <p:to>
                                        <p:strVal val="visible"/>
                                      </p:to>
                                    </p:set>
                                    <p:animEffect transition="in" filter="dissolve">
                                      <p:cBhvr>
                                        <p:cTn id="42" dur="500"/>
                                        <p:tgtEl>
                                          <p:spTgt spid="216090"/>
                                        </p:tgtEl>
                                      </p:cBhvr>
                                    </p:animEffect>
                                  </p:childTnLst>
                                </p:cTn>
                              </p:par>
                            </p:childTnLst>
                          </p:cTn>
                        </p:par>
                        <p:par>
                          <p:cTn id="43" fill="hold" nodeType="afterGroup">
                            <p:stCondLst>
                              <p:cond delay="2500"/>
                            </p:stCondLst>
                            <p:childTnLst>
                              <p:par>
                                <p:cTn id="44" presetID="9" presetClass="entr" presetSubtype="0" fill="hold" grpId="0" nodeType="afterEffect">
                                  <p:stCondLst>
                                    <p:cond delay="0"/>
                                  </p:stCondLst>
                                  <p:childTnLst>
                                    <p:set>
                                      <p:cBhvr>
                                        <p:cTn id="45" dur="1" fill="hold">
                                          <p:stCondLst>
                                            <p:cond delay="0"/>
                                          </p:stCondLst>
                                        </p:cTn>
                                        <p:tgtEl>
                                          <p:spTgt spid="216091"/>
                                        </p:tgtEl>
                                        <p:attrNameLst>
                                          <p:attrName>style.visibility</p:attrName>
                                        </p:attrNameLst>
                                      </p:cBhvr>
                                      <p:to>
                                        <p:strVal val="visible"/>
                                      </p:to>
                                    </p:set>
                                    <p:animEffect transition="in" filter="dissolve">
                                      <p:cBhvr>
                                        <p:cTn id="46" dur="500"/>
                                        <p:tgtEl>
                                          <p:spTgt spid="21609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xit" presetSubtype="0" fill="hold" nodeType="clickEffect">
                                  <p:stCondLst>
                                    <p:cond delay="0"/>
                                  </p:stCondLst>
                                  <p:childTnLst>
                                    <p:animEffect transition="out" filter="fade">
                                      <p:cBhvr>
                                        <p:cTn id="50" dur="500"/>
                                        <p:tgtEl>
                                          <p:spTgt spid="216088"/>
                                        </p:tgtEl>
                                      </p:cBhvr>
                                    </p:animEffect>
                                    <p:set>
                                      <p:cBhvr>
                                        <p:cTn id="51" dur="1" fill="hold">
                                          <p:stCondLst>
                                            <p:cond delay="499"/>
                                          </p:stCondLst>
                                        </p:cTn>
                                        <p:tgtEl>
                                          <p:spTgt spid="21608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216089"/>
                                        </p:tgtEl>
                                      </p:cBhvr>
                                    </p:animEffect>
                                    <p:set>
                                      <p:cBhvr>
                                        <p:cTn id="54" dur="1" fill="hold">
                                          <p:stCondLst>
                                            <p:cond delay="499"/>
                                          </p:stCondLst>
                                        </p:cTn>
                                        <p:tgtEl>
                                          <p:spTgt spid="21608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16091"/>
                                        </p:tgtEl>
                                      </p:cBhvr>
                                    </p:animEffect>
                                    <p:set>
                                      <p:cBhvr>
                                        <p:cTn id="57" dur="1" fill="hold">
                                          <p:stCondLst>
                                            <p:cond delay="499"/>
                                          </p:stCondLst>
                                        </p:cTn>
                                        <p:tgtEl>
                                          <p:spTgt spid="21609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16090"/>
                                        </p:tgtEl>
                                      </p:cBhvr>
                                    </p:animEffect>
                                    <p:set>
                                      <p:cBhvr>
                                        <p:cTn id="60" dur="1" fill="hold">
                                          <p:stCondLst>
                                            <p:cond delay="499"/>
                                          </p:stCondLst>
                                        </p:cTn>
                                        <p:tgtEl>
                                          <p:spTgt spid="216090"/>
                                        </p:tgtEl>
                                        <p:attrNameLst>
                                          <p:attrName>style.visibility</p:attrName>
                                        </p:attrNameLst>
                                      </p:cBhvr>
                                      <p:to>
                                        <p:strVal val="hidden"/>
                                      </p:to>
                                    </p:set>
                                  </p:childTnLst>
                                </p:cTn>
                              </p:par>
                            </p:childTnLst>
                          </p:cTn>
                        </p:par>
                        <p:par>
                          <p:cTn id="61" fill="hold" nodeType="afterGroup">
                            <p:stCondLst>
                              <p:cond delay="500"/>
                            </p:stCondLst>
                            <p:childTnLst>
                              <p:par>
                                <p:cTn id="62" presetID="10" presetClass="entr" presetSubtype="0" fill="hold" nodeType="afterEffect">
                                  <p:stCondLst>
                                    <p:cond delay="0"/>
                                  </p:stCondLst>
                                  <p:childTnLst>
                                    <p:set>
                                      <p:cBhvr>
                                        <p:cTn id="63" dur="1" fill="hold">
                                          <p:stCondLst>
                                            <p:cond delay="0"/>
                                          </p:stCondLst>
                                        </p:cTn>
                                        <p:tgtEl>
                                          <p:spTgt spid="216072"/>
                                        </p:tgtEl>
                                        <p:attrNameLst>
                                          <p:attrName>style.visibility</p:attrName>
                                        </p:attrNameLst>
                                      </p:cBhvr>
                                      <p:to>
                                        <p:strVal val="visible"/>
                                      </p:to>
                                    </p:set>
                                    <p:animEffect transition="in" filter="fade">
                                      <p:cBhvr>
                                        <p:cTn id="64" dur="500"/>
                                        <p:tgtEl>
                                          <p:spTgt spid="216072"/>
                                        </p:tgtEl>
                                      </p:cBhvr>
                                    </p:animEffect>
                                  </p:childTnLst>
                                </p:cTn>
                              </p:par>
                              <p:par>
                                <p:cTn id="65" presetID="10" presetClass="entr" presetSubtype="0" fill="hold" nodeType="withEffect">
                                  <p:stCondLst>
                                    <p:cond delay="0"/>
                                  </p:stCondLst>
                                  <p:childTnLst>
                                    <p:set>
                                      <p:cBhvr>
                                        <p:cTn id="66" dur="1" fill="hold">
                                          <p:stCondLst>
                                            <p:cond delay="0"/>
                                          </p:stCondLst>
                                        </p:cTn>
                                        <p:tgtEl>
                                          <p:spTgt spid="216075"/>
                                        </p:tgtEl>
                                        <p:attrNameLst>
                                          <p:attrName>style.visibility</p:attrName>
                                        </p:attrNameLst>
                                      </p:cBhvr>
                                      <p:to>
                                        <p:strVal val="visible"/>
                                      </p:to>
                                    </p:set>
                                    <p:animEffect transition="in" filter="fade">
                                      <p:cBhvr>
                                        <p:cTn id="67" dur="500"/>
                                        <p:tgtEl>
                                          <p:spTgt spid="216075"/>
                                        </p:tgtEl>
                                      </p:cBhvr>
                                    </p:animEffect>
                                  </p:childTnLst>
                                </p:cTn>
                              </p:par>
                            </p:childTnLst>
                          </p:cTn>
                        </p:par>
                        <p:par>
                          <p:cTn id="68" fill="hold" nodeType="afterGroup">
                            <p:stCondLst>
                              <p:cond delay="1000"/>
                            </p:stCondLst>
                            <p:childTnLst>
                              <p:par>
                                <p:cTn id="69" presetID="9" presetClass="entr" presetSubtype="0" fill="hold" grpId="0" nodeType="afterEffect">
                                  <p:stCondLst>
                                    <p:cond delay="0"/>
                                  </p:stCondLst>
                                  <p:childTnLst>
                                    <p:set>
                                      <p:cBhvr>
                                        <p:cTn id="70" dur="1" fill="hold">
                                          <p:stCondLst>
                                            <p:cond delay="0"/>
                                          </p:stCondLst>
                                        </p:cTn>
                                        <p:tgtEl>
                                          <p:spTgt spid="216084"/>
                                        </p:tgtEl>
                                        <p:attrNameLst>
                                          <p:attrName>style.visibility</p:attrName>
                                        </p:attrNameLst>
                                      </p:cBhvr>
                                      <p:to>
                                        <p:strVal val="visible"/>
                                      </p:to>
                                    </p:set>
                                    <p:animEffect transition="in" filter="dissolve">
                                      <p:cBhvr>
                                        <p:cTn id="71" dur="500"/>
                                        <p:tgtEl>
                                          <p:spTgt spid="216084"/>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16085"/>
                                        </p:tgtEl>
                                        <p:attrNameLst>
                                          <p:attrName>style.visibility</p:attrName>
                                        </p:attrNameLst>
                                      </p:cBhvr>
                                      <p:to>
                                        <p:strVal val="visible"/>
                                      </p:to>
                                    </p:set>
                                    <p:animEffect transition="in" filter="dissolve">
                                      <p:cBhvr>
                                        <p:cTn id="74" dur="500"/>
                                        <p:tgtEl>
                                          <p:spTgt spid="216085"/>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216086"/>
                                        </p:tgtEl>
                                        <p:attrNameLst>
                                          <p:attrName>style.visibility</p:attrName>
                                        </p:attrNameLst>
                                      </p:cBhvr>
                                      <p:to>
                                        <p:strVal val="visible"/>
                                      </p:to>
                                    </p:set>
                                    <p:animEffect transition="in" filter="dissolve">
                                      <p:cBhvr>
                                        <p:cTn id="77" dur="500"/>
                                        <p:tgtEl>
                                          <p:spTgt spid="216086"/>
                                        </p:tgtEl>
                                      </p:cBhvr>
                                    </p:animEffect>
                                  </p:childTnLst>
                                </p:cTn>
                              </p:par>
                            </p:childTnLst>
                          </p:cTn>
                        </p:par>
                        <p:par>
                          <p:cTn id="78" fill="hold" nodeType="afterGroup">
                            <p:stCondLst>
                              <p:cond delay="1500"/>
                            </p:stCondLst>
                            <p:childTnLst>
                              <p:par>
                                <p:cTn id="79" presetID="10" presetClass="exit" presetSubtype="0" fill="hold" nodeType="afterEffect">
                                  <p:stCondLst>
                                    <p:cond delay="0"/>
                                  </p:stCondLst>
                                  <p:childTnLst>
                                    <p:animEffect transition="out" filter="fade">
                                      <p:cBhvr>
                                        <p:cTn id="80" dur="500"/>
                                        <p:tgtEl>
                                          <p:spTgt spid="216078"/>
                                        </p:tgtEl>
                                      </p:cBhvr>
                                    </p:animEffect>
                                    <p:set>
                                      <p:cBhvr>
                                        <p:cTn id="81" dur="1" fill="hold">
                                          <p:stCondLst>
                                            <p:cond delay="499"/>
                                          </p:stCondLst>
                                        </p:cTn>
                                        <p:tgtEl>
                                          <p:spTgt spid="216078"/>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16069"/>
                                        </p:tgtEl>
                                      </p:cBhvr>
                                    </p:animEffect>
                                    <p:set>
                                      <p:cBhvr>
                                        <p:cTn id="84" dur="1" fill="hold">
                                          <p:stCondLst>
                                            <p:cond delay="499"/>
                                          </p:stCondLst>
                                        </p:cTn>
                                        <p:tgtEl>
                                          <p:spTgt spid="216069"/>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16081"/>
                                        </p:tgtEl>
                                      </p:cBhvr>
                                    </p:animEffect>
                                    <p:set>
                                      <p:cBhvr>
                                        <p:cTn id="87" dur="1" fill="hold">
                                          <p:stCondLst>
                                            <p:cond delay="499"/>
                                          </p:stCondLst>
                                        </p:cTn>
                                        <p:tgtEl>
                                          <p:spTgt spid="216081"/>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16082"/>
                                        </p:tgtEl>
                                      </p:cBhvr>
                                    </p:animEffect>
                                    <p:set>
                                      <p:cBhvr>
                                        <p:cTn id="90" dur="1" fill="hold">
                                          <p:stCondLst>
                                            <p:cond delay="499"/>
                                          </p:stCondLst>
                                        </p:cTn>
                                        <p:tgtEl>
                                          <p:spTgt spid="216082"/>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16083"/>
                                        </p:tgtEl>
                                      </p:cBhvr>
                                    </p:animEffect>
                                    <p:set>
                                      <p:cBhvr>
                                        <p:cTn id="93" dur="1" fill="hold">
                                          <p:stCondLst>
                                            <p:cond delay="499"/>
                                          </p:stCondLst>
                                        </p:cTn>
                                        <p:tgtEl>
                                          <p:spTgt spid="216083"/>
                                        </p:tgtEl>
                                        <p:attrNameLst>
                                          <p:attrName>style.visibility</p:attrName>
                                        </p:attrNameLst>
                                      </p:cBhvr>
                                      <p:to>
                                        <p:strVal val="hidden"/>
                                      </p:to>
                                    </p:set>
                                  </p:childTnLst>
                                </p:cTn>
                              </p:par>
                            </p:childTnLst>
                          </p:cTn>
                        </p:par>
                        <p:par>
                          <p:cTn id="94" fill="hold" nodeType="afterGroup">
                            <p:stCondLst>
                              <p:cond delay="2000"/>
                            </p:stCondLst>
                            <p:childTnLst>
                              <p:par>
                                <p:cTn id="95" presetID="10" presetClass="entr" presetSubtype="0" fill="hold" nodeType="afterEffect">
                                  <p:stCondLst>
                                    <p:cond delay="500"/>
                                  </p:stCondLst>
                                  <p:childTnLst>
                                    <p:set>
                                      <p:cBhvr>
                                        <p:cTn id="96" dur="1" fill="hold">
                                          <p:stCondLst>
                                            <p:cond delay="0"/>
                                          </p:stCondLst>
                                        </p:cTn>
                                        <p:tgtEl>
                                          <p:spTgt spid="216092"/>
                                        </p:tgtEl>
                                        <p:attrNameLst>
                                          <p:attrName>style.visibility</p:attrName>
                                        </p:attrNameLst>
                                      </p:cBhvr>
                                      <p:to>
                                        <p:strVal val="visible"/>
                                      </p:to>
                                    </p:set>
                                    <p:animEffect transition="in" filter="fade">
                                      <p:cBhvr>
                                        <p:cTn id="97" dur="500"/>
                                        <p:tgtEl>
                                          <p:spTgt spid="216092"/>
                                        </p:tgtEl>
                                      </p:cBhvr>
                                    </p:animEffect>
                                  </p:childTnLst>
                                </p:cTn>
                              </p:par>
                            </p:childTnLst>
                          </p:cTn>
                        </p:par>
                        <p:par>
                          <p:cTn id="98" fill="hold" nodeType="afterGroup">
                            <p:stCondLst>
                              <p:cond delay="3000"/>
                            </p:stCondLst>
                            <p:childTnLst>
                              <p:par>
                                <p:cTn id="99" presetID="10" presetClass="entr" presetSubtype="0" fill="hold" grpId="0" nodeType="afterEffect">
                                  <p:stCondLst>
                                    <p:cond delay="500"/>
                                  </p:stCondLst>
                                  <p:childTnLst>
                                    <p:set>
                                      <p:cBhvr>
                                        <p:cTn id="100" dur="1" fill="hold">
                                          <p:stCondLst>
                                            <p:cond delay="0"/>
                                          </p:stCondLst>
                                        </p:cTn>
                                        <p:tgtEl>
                                          <p:spTgt spid="216087"/>
                                        </p:tgtEl>
                                        <p:attrNameLst>
                                          <p:attrName>style.visibility</p:attrName>
                                        </p:attrNameLst>
                                      </p:cBhvr>
                                      <p:to>
                                        <p:strVal val="visible"/>
                                      </p:to>
                                    </p:set>
                                    <p:animEffect transition="in" filter="fade">
                                      <p:cBhvr>
                                        <p:cTn id="101" dur="500"/>
                                        <p:tgtEl>
                                          <p:spTgt spid="21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81" grpId="0" animBg="1"/>
      <p:bldP spid="216081" grpId="1" animBg="1"/>
      <p:bldP spid="216082" grpId="0" animBg="1"/>
      <p:bldP spid="216082" grpId="1" animBg="1"/>
      <p:bldP spid="216083" grpId="0" animBg="1"/>
      <p:bldP spid="216083" grpId="1" animBg="1"/>
      <p:bldP spid="216084" grpId="0" animBg="1"/>
      <p:bldP spid="216085" grpId="0" animBg="1"/>
      <p:bldP spid="216086" grpId="0" animBg="1"/>
      <p:bldP spid="216087" grpId="0"/>
      <p:bldP spid="216090" grpId="0" animBg="1"/>
      <p:bldP spid="216090" grpId="1" animBg="1"/>
      <p:bldP spid="216091" grpId="0" animBg="1"/>
      <p:bldP spid="216091"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ctrTitle"/>
          </p:nvPr>
        </p:nvSpPr>
        <p:spPr>
          <a:xfrm>
            <a:off x="0" y="333375"/>
            <a:ext cx="9144000" cy="4349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it-IT" sz="3600" b="1" smtClean="0">
                <a:effectLst>
                  <a:outerShdw blurRad="38100" dist="38100" dir="2700000" algn="tl">
                    <a:srgbClr val="C0C0C0"/>
                  </a:outerShdw>
                </a:effectLst>
                <a:latin typeface="Comic Sans MS" pitchFamily="66" charset="0"/>
              </a:rPr>
              <a:t>Analisi Statica: Vulnerabilit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sismica</a:t>
            </a:r>
          </a:p>
        </p:txBody>
      </p:sp>
      <p:sp>
        <p:nvSpPr>
          <p:cNvPr id="217093" name="Text Box 5"/>
          <p:cNvSpPr txBox="1">
            <a:spLocks noChangeArrowheads="1"/>
          </p:cNvSpPr>
          <p:nvPr/>
        </p:nvSpPr>
        <p:spPr bwMode="auto">
          <a:xfrm>
            <a:off x="250825" y="1116013"/>
            <a:ext cx="84534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semplificata dei parametri indicatori del rischio (OPCM 3382/04)</a:t>
            </a:r>
          </a:p>
        </p:txBody>
      </p:sp>
      <p:sp>
        <p:nvSpPr>
          <p:cNvPr id="217094" name="Text Box 6"/>
          <p:cNvSpPr txBox="1">
            <a:spLocks noChangeArrowheads="1"/>
          </p:cNvSpPr>
          <p:nvPr/>
        </p:nvSpPr>
        <p:spPr bwMode="auto">
          <a:xfrm>
            <a:off x="250825" y="1803400"/>
            <a:ext cx="8642350" cy="1192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50000"/>
              </a:spcBef>
            </a:pPr>
            <a:r>
              <a:rPr lang="it-IT" sz="1600">
                <a:latin typeface="Comic Sans MS" pitchFamily="66" charset="0"/>
              </a:rPr>
              <a:t>I due parametri di vulnerabilità risultano legati tra loro da due semplici relazioni analitiche determinate in base al fatto che il periodo fondamentale T della struttura sia maggiore o minore di T</a:t>
            </a:r>
            <a:r>
              <a:rPr lang="it-IT" sz="1600" baseline="-25000">
                <a:latin typeface="Comic Sans MS" pitchFamily="66" charset="0"/>
              </a:rPr>
              <a:t>C</a:t>
            </a:r>
            <a:r>
              <a:rPr lang="it-IT" sz="1600">
                <a:latin typeface="Comic Sans MS" pitchFamily="66" charset="0"/>
              </a:rPr>
              <a:t>.</a:t>
            </a:r>
          </a:p>
          <a:p>
            <a:pPr algn="just" eaLnBrk="1" hangingPunct="1">
              <a:spcBef>
                <a:spcPct val="50000"/>
              </a:spcBef>
            </a:pPr>
            <a:r>
              <a:rPr lang="it-IT" sz="1600">
                <a:latin typeface="Comic Sans MS" pitchFamily="66" charset="0"/>
              </a:rPr>
              <a:t>T&gt;T</a:t>
            </a:r>
            <a:r>
              <a:rPr lang="it-IT" sz="1600" baseline="-25000">
                <a:latin typeface="Comic Sans MS" pitchFamily="66" charset="0"/>
              </a:rPr>
              <a:t>C</a:t>
            </a:r>
            <a:r>
              <a:rPr lang="it-IT" sz="1600">
                <a:latin typeface="Comic Sans MS" pitchFamily="66" charset="0"/>
              </a:rPr>
              <a:t> – si ritiene valida l’ipotesi di “uguaglianza degli spostamenti”:</a:t>
            </a:r>
            <a:endParaRPr lang="el-GR" sz="1600">
              <a:latin typeface="Comic Sans MS" pitchFamily="66" charset="0"/>
            </a:endParaRPr>
          </a:p>
        </p:txBody>
      </p:sp>
      <p:graphicFrame>
        <p:nvGraphicFramePr>
          <p:cNvPr id="58373" name="Object 7"/>
          <p:cNvGraphicFramePr>
            <a:graphicFrameLocks noChangeAspect="1"/>
          </p:cNvGraphicFramePr>
          <p:nvPr/>
        </p:nvGraphicFramePr>
        <p:xfrm>
          <a:off x="1895475" y="3243263"/>
          <a:ext cx="4845050" cy="619125"/>
        </p:xfrm>
        <a:graphic>
          <a:graphicData uri="http://schemas.openxmlformats.org/presentationml/2006/ole">
            <mc:AlternateContent xmlns:mc="http://schemas.openxmlformats.org/markup-compatibility/2006">
              <mc:Choice xmlns:v="urn:schemas-microsoft-com:vml" Requires="v">
                <p:oleObj spid="_x0000_s58445" name="Equation" r:id="rId3" imgW="3479800" imgH="444500" progId="Equation.3">
                  <p:embed/>
                </p:oleObj>
              </mc:Choice>
              <mc:Fallback>
                <p:oleObj name="Equation" r:id="rId3" imgW="3479800" imgH="4445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475" y="3243263"/>
                        <a:ext cx="4845050" cy="6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374" name="Object 8"/>
          <p:cNvGraphicFramePr>
            <a:graphicFrameLocks noChangeAspect="1"/>
          </p:cNvGraphicFramePr>
          <p:nvPr/>
        </p:nvGraphicFramePr>
        <p:xfrm>
          <a:off x="2184400" y="4324350"/>
          <a:ext cx="4560888" cy="619125"/>
        </p:xfrm>
        <a:graphic>
          <a:graphicData uri="http://schemas.openxmlformats.org/presentationml/2006/ole">
            <mc:AlternateContent xmlns:mc="http://schemas.openxmlformats.org/markup-compatibility/2006">
              <mc:Choice xmlns:v="urn:schemas-microsoft-com:vml" Requires="v">
                <p:oleObj spid="_x0000_s58446" name="Equation" r:id="rId5" imgW="3276600" imgH="444500" progId="Equation.3">
                  <p:embed/>
                </p:oleObj>
              </mc:Choice>
              <mc:Fallback>
                <p:oleObj name="Equation" r:id="rId5" imgW="3276600" imgH="4445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4400" y="4324350"/>
                        <a:ext cx="4560888" cy="6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375" name="Object 9"/>
          <p:cNvGraphicFramePr>
            <a:graphicFrameLocks noChangeAspect="1"/>
          </p:cNvGraphicFramePr>
          <p:nvPr/>
        </p:nvGraphicFramePr>
        <p:xfrm>
          <a:off x="2922588" y="5476875"/>
          <a:ext cx="2944812" cy="831850"/>
        </p:xfrm>
        <a:graphic>
          <a:graphicData uri="http://schemas.openxmlformats.org/presentationml/2006/ole">
            <mc:AlternateContent xmlns:mc="http://schemas.openxmlformats.org/markup-compatibility/2006">
              <mc:Choice xmlns:v="urn:schemas-microsoft-com:vml" Requires="v">
                <p:oleObj spid="_x0000_s58447" name="Equation" r:id="rId7" imgW="1485900" imgH="419100" progId="Equation.3">
                  <p:embed/>
                </p:oleObj>
              </mc:Choice>
              <mc:Fallback>
                <p:oleObj name="Equation" r:id="rId7" imgW="1485900" imgH="4191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2588" y="5476875"/>
                        <a:ext cx="2944812" cy="83185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7094"/>
                                        </p:tgtEl>
                                        <p:attrNameLst>
                                          <p:attrName>style.visibility</p:attrName>
                                        </p:attrNameLst>
                                      </p:cBhvr>
                                      <p:to>
                                        <p:strVal val="visible"/>
                                      </p:to>
                                    </p:set>
                                    <p:animEffect transition="in" filter="fade">
                                      <p:cBhvr>
                                        <p:cTn id="7" dur="500"/>
                                        <p:tgtEl>
                                          <p:spTgt spid="217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ctrTitle"/>
          </p:nvPr>
        </p:nvSpPr>
        <p:spPr>
          <a:xfrm>
            <a:off x="0" y="333375"/>
            <a:ext cx="9144000" cy="4349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it-IT" sz="3600" b="1" smtClean="0">
                <a:effectLst>
                  <a:outerShdw blurRad="38100" dist="38100" dir="2700000" algn="tl">
                    <a:srgbClr val="C0C0C0"/>
                  </a:outerShdw>
                </a:effectLst>
                <a:latin typeface="Comic Sans MS" pitchFamily="66" charset="0"/>
              </a:rPr>
              <a:t>Analisi Statica: Vulnerabilit</a:t>
            </a:r>
            <a:r>
              <a:rPr lang="it-IT" sz="3600" b="1" smtClean="0">
                <a:effectLst>
                  <a:outerShdw blurRad="38100" dist="38100" dir="2700000" algn="tl">
                    <a:srgbClr val="C0C0C0"/>
                  </a:outerShdw>
                </a:effectLst>
              </a:rPr>
              <a:t>à</a:t>
            </a:r>
            <a:r>
              <a:rPr lang="it-IT" sz="3600" b="1" smtClean="0">
                <a:effectLst>
                  <a:outerShdw blurRad="38100" dist="38100" dir="2700000" algn="tl">
                    <a:srgbClr val="C0C0C0"/>
                  </a:outerShdw>
                </a:effectLst>
                <a:latin typeface="Comic Sans MS" pitchFamily="66" charset="0"/>
              </a:rPr>
              <a:t> sismica</a:t>
            </a:r>
          </a:p>
        </p:txBody>
      </p:sp>
      <p:sp>
        <p:nvSpPr>
          <p:cNvPr id="218117" name="Text Box 5"/>
          <p:cNvSpPr txBox="1">
            <a:spLocks noChangeArrowheads="1"/>
          </p:cNvSpPr>
          <p:nvPr/>
        </p:nvSpPr>
        <p:spPr bwMode="auto">
          <a:xfrm>
            <a:off x="250825" y="1700213"/>
            <a:ext cx="86423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50000"/>
              </a:spcBef>
            </a:pPr>
            <a:r>
              <a:rPr lang="it-IT" sz="1600">
                <a:latin typeface="Comic Sans MS" pitchFamily="66" charset="0"/>
              </a:rPr>
              <a:t>T&lt;T</a:t>
            </a:r>
            <a:r>
              <a:rPr lang="it-IT" sz="1600" baseline="-25000">
                <a:latin typeface="Comic Sans MS" pitchFamily="66" charset="0"/>
              </a:rPr>
              <a:t>C</a:t>
            </a:r>
            <a:r>
              <a:rPr lang="it-IT" sz="1600">
                <a:latin typeface="Comic Sans MS" pitchFamily="66" charset="0"/>
              </a:rPr>
              <a:t> – si adotta la relazione di Fajfar come legame tra </a:t>
            </a:r>
            <a:r>
              <a:rPr lang="it-IT" sz="1600">
                <a:latin typeface="Symbol" pitchFamily="18" charset="2"/>
              </a:rPr>
              <a:t>m</a:t>
            </a:r>
            <a:r>
              <a:rPr lang="it-IT" sz="1600">
                <a:latin typeface="Comic Sans MS" pitchFamily="66" charset="0"/>
              </a:rPr>
              <a:t> e R</a:t>
            </a:r>
            <a:r>
              <a:rPr lang="it-IT" sz="1600" baseline="-25000">
                <a:latin typeface="Symbol" pitchFamily="18" charset="2"/>
              </a:rPr>
              <a:t>m</a:t>
            </a:r>
            <a:r>
              <a:rPr lang="it-IT" sz="1600">
                <a:latin typeface="Comic Sans MS" pitchFamily="66" charset="0"/>
              </a:rPr>
              <a:t>:</a:t>
            </a:r>
            <a:endParaRPr lang="el-GR" sz="1600">
              <a:latin typeface="Comic Sans MS" pitchFamily="66" charset="0"/>
            </a:endParaRPr>
          </a:p>
        </p:txBody>
      </p:sp>
      <p:graphicFrame>
        <p:nvGraphicFramePr>
          <p:cNvPr id="59396" name="Object 6"/>
          <p:cNvGraphicFramePr>
            <a:graphicFrameLocks noChangeAspect="1"/>
          </p:cNvGraphicFramePr>
          <p:nvPr/>
        </p:nvGraphicFramePr>
        <p:xfrm>
          <a:off x="1006475" y="2112963"/>
          <a:ext cx="2501900" cy="665162"/>
        </p:xfrm>
        <a:graphic>
          <a:graphicData uri="http://schemas.openxmlformats.org/presentationml/2006/ole">
            <mc:AlternateContent xmlns:mc="http://schemas.openxmlformats.org/markup-compatibility/2006">
              <mc:Choice xmlns:v="urn:schemas-microsoft-com:vml" Requires="v">
                <p:oleObj spid="_x0000_s59565" name="Equation" r:id="rId3" imgW="1523339" imgH="406224" progId="Equation.3">
                  <p:embed/>
                </p:oleObj>
              </mc:Choice>
              <mc:Fallback>
                <p:oleObj name="Equation" r:id="rId3" imgW="1523339" imgH="406224"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6475" y="2112963"/>
                        <a:ext cx="2501900" cy="665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397" name="Object 7"/>
          <p:cNvGraphicFramePr>
            <a:graphicFrameLocks noChangeAspect="1"/>
          </p:cNvGraphicFramePr>
          <p:nvPr/>
        </p:nvGraphicFramePr>
        <p:xfrm>
          <a:off x="182563" y="4849813"/>
          <a:ext cx="4102100" cy="1789112"/>
        </p:xfrm>
        <a:graphic>
          <a:graphicData uri="http://schemas.openxmlformats.org/presentationml/2006/ole">
            <mc:AlternateContent xmlns:mc="http://schemas.openxmlformats.org/markup-compatibility/2006">
              <mc:Choice xmlns:v="urn:schemas-microsoft-com:vml" Requires="v">
                <p:oleObj spid="_x0000_s59566" name="Equation" r:id="rId5" imgW="2070100" imgH="901700" progId="Equation.3">
                  <p:embed/>
                </p:oleObj>
              </mc:Choice>
              <mc:Fallback>
                <p:oleObj name="Equation" r:id="rId5" imgW="2070100" imgH="9017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563" y="4849813"/>
                        <a:ext cx="4102100" cy="1789112"/>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398" name="Object 8"/>
          <p:cNvGraphicFramePr>
            <a:graphicFrameLocks noChangeAspect="1"/>
          </p:cNvGraphicFramePr>
          <p:nvPr/>
        </p:nvGraphicFramePr>
        <p:xfrm>
          <a:off x="5795963" y="2225675"/>
          <a:ext cx="2522537" cy="665163"/>
        </p:xfrm>
        <a:graphic>
          <a:graphicData uri="http://schemas.openxmlformats.org/presentationml/2006/ole">
            <mc:AlternateContent xmlns:mc="http://schemas.openxmlformats.org/markup-compatibility/2006">
              <mc:Choice xmlns:v="urn:schemas-microsoft-com:vml" Requires="v">
                <p:oleObj spid="_x0000_s59567" name="Equation" r:id="rId7" imgW="1536033" imgH="406224" progId="Equation.3">
                  <p:embed/>
                </p:oleObj>
              </mc:Choice>
              <mc:Fallback>
                <p:oleObj name="Equation" r:id="rId7" imgW="1536033" imgH="406224"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5963" y="2225675"/>
                        <a:ext cx="2522537" cy="66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399" name="Object 9"/>
          <p:cNvGraphicFramePr>
            <a:graphicFrameLocks noChangeAspect="1"/>
          </p:cNvGraphicFramePr>
          <p:nvPr/>
        </p:nvGraphicFramePr>
        <p:xfrm>
          <a:off x="485775" y="2890838"/>
          <a:ext cx="3563938" cy="768350"/>
        </p:xfrm>
        <a:graphic>
          <a:graphicData uri="http://schemas.openxmlformats.org/presentationml/2006/ole">
            <mc:AlternateContent xmlns:mc="http://schemas.openxmlformats.org/markup-compatibility/2006">
              <mc:Choice xmlns:v="urn:schemas-microsoft-com:vml" Requires="v">
                <p:oleObj spid="_x0000_s59568" name="Equation" r:id="rId9" imgW="2171700" imgH="469900" progId="Equation.3">
                  <p:embed/>
                </p:oleObj>
              </mc:Choice>
              <mc:Fallback>
                <p:oleObj name="Equation" r:id="rId9" imgW="2171700" imgH="4699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775" y="2890838"/>
                        <a:ext cx="356393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00" name="Object 10"/>
          <p:cNvGraphicFramePr>
            <a:graphicFrameLocks noChangeAspect="1"/>
          </p:cNvGraphicFramePr>
          <p:nvPr/>
        </p:nvGraphicFramePr>
        <p:xfrm>
          <a:off x="5038725" y="2911475"/>
          <a:ext cx="3919538" cy="768350"/>
        </p:xfrm>
        <a:graphic>
          <a:graphicData uri="http://schemas.openxmlformats.org/presentationml/2006/ole">
            <mc:AlternateContent xmlns:mc="http://schemas.openxmlformats.org/markup-compatibility/2006">
              <mc:Choice xmlns:v="urn:schemas-microsoft-com:vml" Requires="v">
                <p:oleObj spid="_x0000_s59569" name="Equation" r:id="rId11" imgW="2387600" imgH="469900" progId="Equation.3">
                  <p:embed/>
                </p:oleObj>
              </mc:Choice>
              <mc:Fallback>
                <p:oleObj name="Equation" r:id="rId11" imgW="2387600" imgH="4699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38725" y="2911475"/>
                        <a:ext cx="391953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01" name="Object 11"/>
          <p:cNvGraphicFramePr>
            <a:graphicFrameLocks noChangeAspect="1"/>
          </p:cNvGraphicFramePr>
          <p:nvPr/>
        </p:nvGraphicFramePr>
        <p:xfrm>
          <a:off x="668338" y="3736975"/>
          <a:ext cx="3105150" cy="768350"/>
        </p:xfrm>
        <a:graphic>
          <a:graphicData uri="http://schemas.openxmlformats.org/presentationml/2006/ole">
            <mc:AlternateContent xmlns:mc="http://schemas.openxmlformats.org/markup-compatibility/2006">
              <mc:Choice xmlns:v="urn:schemas-microsoft-com:vml" Requires="v">
                <p:oleObj spid="_x0000_s59570" name="Equation" r:id="rId13" imgW="1892300" imgH="469900" progId="Equation.3">
                  <p:embed/>
                </p:oleObj>
              </mc:Choice>
              <mc:Fallback>
                <p:oleObj name="Equation" r:id="rId13" imgW="1892300" imgH="46990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8338" y="3736975"/>
                        <a:ext cx="3105150"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02" name="Object 12"/>
          <p:cNvGraphicFramePr>
            <a:graphicFrameLocks noChangeAspect="1"/>
          </p:cNvGraphicFramePr>
          <p:nvPr/>
        </p:nvGraphicFramePr>
        <p:xfrm>
          <a:off x="5302250" y="3733800"/>
          <a:ext cx="3438525" cy="768350"/>
        </p:xfrm>
        <a:graphic>
          <a:graphicData uri="http://schemas.openxmlformats.org/presentationml/2006/ole">
            <mc:AlternateContent xmlns:mc="http://schemas.openxmlformats.org/markup-compatibility/2006">
              <mc:Choice xmlns:v="urn:schemas-microsoft-com:vml" Requires="v">
                <p:oleObj spid="_x0000_s59571" name="Equation" r:id="rId15" imgW="2095500" imgH="469900" progId="Equation.3">
                  <p:embed/>
                </p:oleObj>
              </mc:Choice>
              <mc:Fallback>
                <p:oleObj name="Equation" r:id="rId15" imgW="2095500" imgH="46990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02250" y="3733800"/>
                        <a:ext cx="3438525"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8125" name="Text Box 13"/>
          <p:cNvSpPr txBox="1">
            <a:spLocks noChangeArrowheads="1"/>
          </p:cNvSpPr>
          <p:nvPr/>
        </p:nvSpPr>
        <p:spPr bwMode="auto">
          <a:xfrm>
            <a:off x="250825" y="1116013"/>
            <a:ext cx="84534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semplificata dei parametri indicatori del rischio (OPCM 3382/04)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8117"/>
                                        </p:tgtEl>
                                        <p:attrNameLst>
                                          <p:attrName>style.visibility</p:attrName>
                                        </p:attrNameLst>
                                      </p:cBhvr>
                                      <p:to>
                                        <p:strVal val="visible"/>
                                      </p:to>
                                    </p:set>
                                    <p:animEffect transition="in" filter="fade">
                                      <p:cBhvr>
                                        <p:cTn id="7" dur="500"/>
                                        <p:tgtEl>
                                          <p:spTgt spid="218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Pushover Analysis</a:t>
            </a:r>
          </a:p>
        </p:txBody>
      </p:sp>
      <p:sp>
        <p:nvSpPr>
          <p:cNvPr id="219141" name="Text Box 5"/>
          <p:cNvSpPr txBox="1">
            <a:spLocks noChangeArrowheads="1"/>
          </p:cNvSpPr>
          <p:nvPr/>
        </p:nvSpPr>
        <p:spPr bwMode="auto">
          <a:xfrm>
            <a:off x="250825" y="1116013"/>
            <a:ext cx="8212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della domanda sismica: Metodo dello Spettro di Capacità (CSM)</a:t>
            </a:r>
          </a:p>
        </p:txBody>
      </p:sp>
      <p:pic>
        <p:nvPicPr>
          <p:cNvPr id="6042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916113"/>
            <a:ext cx="6391275"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9143" name="Text Box 7"/>
          <p:cNvSpPr txBox="1">
            <a:spLocks noChangeArrowheads="1"/>
          </p:cNvSpPr>
          <p:nvPr/>
        </p:nvSpPr>
        <p:spPr bwMode="auto">
          <a:xfrm>
            <a:off x="158750" y="1628775"/>
            <a:ext cx="3681413"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Mentre il Metodo N-2 determina la domanda tramite </a:t>
            </a:r>
            <a:r>
              <a:rPr lang="it-IT" b="1">
                <a:effectLst>
                  <a:outerShdw blurRad="38100" dist="38100" dir="2700000" algn="tl">
                    <a:srgbClr val="C0C0C0"/>
                  </a:outerShdw>
                </a:effectLst>
                <a:latin typeface="Comic Sans MS" pitchFamily="66" charset="0"/>
              </a:rPr>
              <a:t>spettri inelastici</a:t>
            </a:r>
            <a:r>
              <a:rPr lang="it-IT">
                <a:effectLst>
                  <a:outerShdw blurRad="38100" dist="38100" dir="2700000" algn="tl">
                    <a:srgbClr val="C0C0C0"/>
                  </a:outerShdw>
                </a:effectLst>
                <a:latin typeface="Comic Sans MS" pitchFamily="66" charset="0"/>
              </a:rPr>
              <a:t>, il metodo in oggetto in uso nell’ambito delle norme americane (ATC, FEMA) si basa su spettri elastici a </a:t>
            </a:r>
            <a:r>
              <a:rPr lang="it-IT" b="1">
                <a:effectLst>
                  <a:outerShdw blurRad="38100" dist="38100" dir="2700000" algn="tl">
                    <a:srgbClr val="C0C0C0"/>
                  </a:outerShdw>
                </a:effectLst>
                <a:latin typeface="Comic Sans MS" pitchFamily="66" charset="0"/>
              </a:rPr>
              <a:t>smorzamento equivalente.</a:t>
            </a:r>
          </a:p>
        </p:txBody>
      </p:sp>
      <p:pic>
        <p:nvPicPr>
          <p:cNvPr id="6042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3716338"/>
            <a:ext cx="33686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3" name="Rectangle 9"/>
          <p:cNvSpPr>
            <a:spLocks noChangeArrowheads="1"/>
          </p:cNvSpPr>
          <p:nvPr/>
        </p:nvSpPr>
        <p:spPr bwMode="auto">
          <a:xfrm>
            <a:off x="1258888" y="3716338"/>
            <a:ext cx="288925" cy="433387"/>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60424" name="Line 10"/>
          <p:cNvSpPr>
            <a:spLocks noChangeShapeType="1"/>
          </p:cNvSpPr>
          <p:nvPr/>
        </p:nvSpPr>
        <p:spPr bwMode="auto">
          <a:xfrm>
            <a:off x="1403350" y="4149725"/>
            <a:ext cx="0" cy="503238"/>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19147" name="Text Box 11"/>
          <p:cNvSpPr txBox="1">
            <a:spLocks noChangeArrowheads="1"/>
          </p:cNvSpPr>
          <p:nvPr/>
        </p:nvSpPr>
        <p:spPr bwMode="auto">
          <a:xfrm>
            <a:off x="169863" y="4929188"/>
            <a:ext cx="3681412"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Il fattore k è legato alle capacità dissipative della struttura ed è tanto più piccolo quanto più la struttura ha </a:t>
            </a:r>
            <a:r>
              <a:rPr lang="it-IT" b="1">
                <a:effectLst>
                  <a:outerShdw blurRad="38100" dist="38100" dir="2700000" algn="tl">
                    <a:srgbClr val="C0C0C0"/>
                  </a:outerShdw>
                </a:effectLst>
                <a:latin typeface="Comic Sans MS" pitchFamily="66" charset="0"/>
              </a:rPr>
              <a:t>comportamento ciclico degradante</a:t>
            </a:r>
            <a:r>
              <a:rPr lang="it-IT">
                <a:effectLst>
                  <a:outerShdw blurRad="38100" dist="38100" dir="2700000" algn="tl">
                    <a:srgbClr val="C0C0C0"/>
                  </a:outerShdw>
                </a:effectLst>
                <a:latin typeface="Comic Sans MS" pitchFamily="66" charset="0"/>
              </a:rPr>
              <a:t>. </a:t>
            </a:r>
            <a:endParaRPr lang="it-IT" b="1">
              <a:effectLst>
                <a:outerShdw blurRad="38100" dist="38100" dir="2700000" algn="tl">
                  <a:srgbClr val="C0C0C0"/>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Pushover Analysis</a:t>
            </a:r>
          </a:p>
        </p:txBody>
      </p:sp>
      <p:sp>
        <p:nvSpPr>
          <p:cNvPr id="220165" name="Text Box 5"/>
          <p:cNvSpPr txBox="1">
            <a:spLocks noChangeArrowheads="1"/>
          </p:cNvSpPr>
          <p:nvPr/>
        </p:nvSpPr>
        <p:spPr bwMode="auto">
          <a:xfrm>
            <a:off x="250825" y="1116013"/>
            <a:ext cx="8212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u="sng">
                <a:effectLst>
                  <a:outerShdw blurRad="38100" dist="38100" dir="2700000" algn="tl">
                    <a:srgbClr val="C0C0C0"/>
                  </a:outerShdw>
                </a:effectLst>
                <a:latin typeface="Comic Sans MS" pitchFamily="66" charset="0"/>
              </a:rPr>
              <a:t>Valutazione della domanda sismica: Metodo dello Spettro di Capacità (CSM)</a:t>
            </a:r>
          </a:p>
        </p:txBody>
      </p:sp>
      <p:pic>
        <p:nvPicPr>
          <p:cNvPr id="614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1628775"/>
            <a:ext cx="2774950" cy="157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0167" name="Text Box 7"/>
          <p:cNvSpPr txBox="1">
            <a:spLocks noChangeArrowheads="1"/>
          </p:cNvSpPr>
          <p:nvPr/>
        </p:nvSpPr>
        <p:spPr bwMode="auto">
          <a:xfrm>
            <a:off x="230188" y="1779588"/>
            <a:ext cx="56372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Espressione degli spettri elastici a smorzamento equivalente alle dissipazione isteretica.</a:t>
            </a:r>
            <a:endParaRPr lang="it-IT" b="1">
              <a:effectLst>
                <a:outerShdw blurRad="38100" dist="38100" dir="2700000" algn="tl">
                  <a:srgbClr val="C0C0C0"/>
                </a:outerShdw>
              </a:effectLst>
              <a:latin typeface="Comic Sans MS" pitchFamily="66" charset="0"/>
            </a:endParaRPr>
          </a:p>
        </p:txBody>
      </p:sp>
      <p:pic>
        <p:nvPicPr>
          <p:cNvPr id="6144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4532313"/>
            <a:ext cx="3419475" cy="232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7" name="Immagine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478088"/>
            <a:ext cx="5795963"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1416" y="3579577"/>
            <a:ext cx="3025080" cy="641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Pushover Analysis</a:t>
            </a:r>
          </a:p>
        </p:txBody>
      </p:sp>
      <p:sp>
        <p:nvSpPr>
          <p:cNvPr id="221189" name="Text Box 5"/>
          <p:cNvSpPr txBox="1">
            <a:spLocks noChangeArrowheads="1"/>
          </p:cNvSpPr>
          <p:nvPr/>
        </p:nvSpPr>
        <p:spPr bwMode="auto">
          <a:xfrm>
            <a:off x="250825" y="1092200"/>
            <a:ext cx="5818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a:effectLst>
                  <a:outerShdw blurRad="38100" dist="38100" dir="2700000" algn="tl">
                    <a:srgbClr val="C0C0C0"/>
                  </a:outerShdw>
                </a:effectLst>
                <a:latin typeface="Comic Sans MS" pitchFamily="66" charset="0"/>
              </a:rPr>
              <a:t>Metodo del Coefficiente di Spostamento (DCM)</a:t>
            </a:r>
          </a:p>
        </p:txBody>
      </p:sp>
      <p:sp>
        <p:nvSpPr>
          <p:cNvPr id="62468" name="Rectangle 6"/>
          <p:cNvSpPr>
            <a:spLocks noChangeArrowheads="1"/>
          </p:cNvSpPr>
          <p:nvPr/>
        </p:nvSpPr>
        <p:spPr bwMode="auto">
          <a:xfrm>
            <a:off x="0" y="3238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62469" name="Object 7"/>
          <p:cNvGraphicFramePr>
            <a:graphicFrameLocks noChangeAspect="1"/>
          </p:cNvGraphicFramePr>
          <p:nvPr/>
        </p:nvGraphicFramePr>
        <p:xfrm>
          <a:off x="3346450" y="1557338"/>
          <a:ext cx="2447925" cy="714375"/>
        </p:xfrm>
        <a:graphic>
          <a:graphicData uri="http://schemas.openxmlformats.org/presentationml/2006/ole">
            <mc:AlternateContent xmlns:mc="http://schemas.openxmlformats.org/markup-compatibility/2006">
              <mc:Choice xmlns:v="urn:schemas-microsoft-com:vml" Requires="v">
                <p:oleObj spid="_x0000_s62571" name="Equation" r:id="rId3" imgW="1320227" imgH="380835" progId="Equation.DSMT4">
                  <p:embed/>
                </p:oleObj>
              </mc:Choice>
              <mc:Fallback>
                <p:oleObj name="Equation" r:id="rId3" imgW="1320227" imgH="380835"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6450" y="1557338"/>
                        <a:ext cx="2447925" cy="714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470" name="Rectangle 8"/>
          <p:cNvSpPr>
            <a:spLocks noChangeArrowheads="1"/>
          </p:cNvSpPr>
          <p:nvPr/>
        </p:nvSpPr>
        <p:spPr bwMode="auto">
          <a:xfrm>
            <a:off x="0" y="3619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21193" name="Rectangle 9"/>
          <p:cNvSpPr>
            <a:spLocks noChangeArrowheads="1"/>
          </p:cNvSpPr>
          <p:nvPr/>
        </p:nvSpPr>
        <p:spPr bwMode="auto">
          <a:xfrm>
            <a:off x="4859338" y="1557338"/>
            <a:ext cx="936625" cy="719137"/>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21194" name="Text Box 10"/>
          <p:cNvSpPr txBox="1">
            <a:spLocks noChangeArrowheads="1"/>
          </p:cNvSpPr>
          <p:nvPr/>
        </p:nvSpPr>
        <p:spPr bwMode="auto">
          <a:xfrm>
            <a:off x="5919788" y="1563688"/>
            <a:ext cx="3260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Spostamento dell’oscillatore elastico di periodo T</a:t>
            </a:r>
          </a:p>
        </p:txBody>
      </p:sp>
      <p:sp>
        <p:nvSpPr>
          <p:cNvPr id="221195" name="Rectangle 11"/>
          <p:cNvSpPr>
            <a:spLocks noChangeArrowheads="1"/>
          </p:cNvSpPr>
          <p:nvPr/>
        </p:nvSpPr>
        <p:spPr bwMode="auto">
          <a:xfrm>
            <a:off x="3275013" y="1628775"/>
            <a:ext cx="360362" cy="504825"/>
          </a:xfrm>
          <a:prstGeom prst="rect">
            <a:avLst/>
          </a:prstGeom>
          <a:noFill/>
          <a:ln w="254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21196" name="Text Box 12"/>
          <p:cNvSpPr txBox="1">
            <a:spLocks noChangeArrowheads="1"/>
          </p:cNvSpPr>
          <p:nvPr/>
        </p:nvSpPr>
        <p:spPr bwMode="auto">
          <a:xfrm>
            <a:off x="0" y="1484313"/>
            <a:ext cx="3260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Spostamento dell’oscillatore elasto-plastico di periodo T</a:t>
            </a:r>
          </a:p>
        </p:txBody>
      </p:sp>
      <p:sp>
        <p:nvSpPr>
          <p:cNvPr id="62475" name="Rectangle 13"/>
          <p:cNvSpPr>
            <a:spLocks noChangeArrowheads="1"/>
          </p:cNvSpPr>
          <p:nvPr/>
        </p:nvSpPr>
        <p:spPr bwMode="auto">
          <a:xfrm>
            <a:off x="0" y="3198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pSp>
        <p:nvGrpSpPr>
          <p:cNvPr id="221198" name="Group 14"/>
          <p:cNvGrpSpPr>
            <a:grpSpLocks/>
          </p:cNvGrpSpPr>
          <p:nvPr/>
        </p:nvGrpSpPr>
        <p:grpSpPr bwMode="auto">
          <a:xfrm>
            <a:off x="1692275" y="2133600"/>
            <a:ext cx="2232025" cy="1223963"/>
            <a:chOff x="1066" y="1344"/>
            <a:chExt cx="1406" cy="771"/>
          </a:xfrm>
        </p:grpSpPr>
        <p:sp>
          <p:nvSpPr>
            <p:cNvPr id="62499" name="Line 15"/>
            <p:cNvSpPr>
              <a:spLocks noChangeShapeType="1"/>
            </p:cNvSpPr>
            <p:nvPr/>
          </p:nvSpPr>
          <p:spPr bwMode="auto">
            <a:xfrm>
              <a:off x="2472" y="1344"/>
              <a:ext cx="0" cy="49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500" name="Line 16"/>
            <p:cNvSpPr>
              <a:spLocks noChangeShapeType="1"/>
            </p:cNvSpPr>
            <p:nvPr/>
          </p:nvSpPr>
          <p:spPr bwMode="auto">
            <a:xfrm flipH="1">
              <a:off x="1066" y="1842"/>
              <a:ext cx="140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501" name="Line 17"/>
            <p:cNvSpPr>
              <a:spLocks noChangeShapeType="1"/>
            </p:cNvSpPr>
            <p:nvPr/>
          </p:nvSpPr>
          <p:spPr bwMode="auto">
            <a:xfrm>
              <a:off x="1066" y="1842"/>
              <a:ext cx="0" cy="27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pic>
        <p:nvPicPr>
          <p:cNvPr id="221202"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29000"/>
            <a:ext cx="5018088" cy="114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1203" name="Text Box 19"/>
          <p:cNvSpPr txBox="1">
            <a:spLocks noChangeArrowheads="1"/>
          </p:cNvSpPr>
          <p:nvPr/>
        </p:nvSpPr>
        <p:spPr bwMode="auto">
          <a:xfrm>
            <a:off x="836613" y="2655888"/>
            <a:ext cx="31162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it-IT" sz="1400">
                <a:effectLst>
                  <a:outerShdw blurRad="38100" dist="38100" dir="2700000" algn="tl">
                    <a:srgbClr val="C0C0C0"/>
                  </a:outerShdw>
                </a:effectLst>
                <a:latin typeface="Comic Sans MS" pitchFamily="66" charset="0"/>
              </a:rPr>
              <a:t>Converte la risposta dell’oscillatore SDOF in quella del MDOF</a:t>
            </a:r>
          </a:p>
        </p:txBody>
      </p:sp>
      <p:grpSp>
        <p:nvGrpSpPr>
          <p:cNvPr id="221204" name="Group 20"/>
          <p:cNvGrpSpPr>
            <a:grpSpLocks/>
          </p:cNvGrpSpPr>
          <p:nvPr/>
        </p:nvGrpSpPr>
        <p:grpSpPr bwMode="auto">
          <a:xfrm>
            <a:off x="1979613" y="2133600"/>
            <a:ext cx="2232025" cy="2735263"/>
            <a:chOff x="1066" y="1344"/>
            <a:chExt cx="1406" cy="771"/>
          </a:xfrm>
        </p:grpSpPr>
        <p:sp>
          <p:nvSpPr>
            <p:cNvPr id="62496" name="Line 21"/>
            <p:cNvSpPr>
              <a:spLocks noChangeShapeType="1"/>
            </p:cNvSpPr>
            <p:nvPr/>
          </p:nvSpPr>
          <p:spPr bwMode="auto">
            <a:xfrm>
              <a:off x="2472" y="1344"/>
              <a:ext cx="0" cy="498"/>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7" name="Line 22"/>
            <p:cNvSpPr>
              <a:spLocks noChangeShapeType="1"/>
            </p:cNvSpPr>
            <p:nvPr/>
          </p:nvSpPr>
          <p:spPr bwMode="auto">
            <a:xfrm flipH="1">
              <a:off x="1066" y="1842"/>
              <a:ext cx="1406"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8" name="Line 23"/>
            <p:cNvSpPr>
              <a:spLocks noChangeShapeType="1"/>
            </p:cNvSpPr>
            <p:nvPr/>
          </p:nvSpPr>
          <p:spPr bwMode="auto">
            <a:xfrm>
              <a:off x="1066" y="1842"/>
              <a:ext cx="0" cy="27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graphicFrame>
        <p:nvGraphicFramePr>
          <p:cNvPr id="221208" name="Object 24"/>
          <p:cNvGraphicFramePr>
            <a:graphicFrameLocks noChangeAspect="1"/>
          </p:cNvGraphicFramePr>
          <p:nvPr/>
        </p:nvGraphicFramePr>
        <p:xfrm>
          <a:off x="827088" y="5373688"/>
          <a:ext cx="2881312" cy="1257300"/>
        </p:xfrm>
        <a:graphic>
          <a:graphicData uri="http://schemas.openxmlformats.org/presentationml/2006/ole">
            <mc:AlternateContent xmlns:mc="http://schemas.openxmlformats.org/markup-compatibility/2006">
              <mc:Choice xmlns:v="urn:schemas-microsoft-com:vml" Requires="v">
                <p:oleObj spid="_x0000_s62572" name="Equation" r:id="rId6" imgW="2019300" imgH="863600" progId="Equation.DSMT4">
                  <p:embed/>
                </p:oleObj>
              </mc:Choice>
              <mc:Fallback>
                <p:oleObj name="Equation" r:id="rId6" imgW="2019300" imgH="863600" progId="Equation.DSMT4">
                  <p:embed/>
                  <p:pic>
                    <p:nvPicPr>
                      <p:cNvPr id="0" name="Object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088" y="5373688"/>
                        <a:ext cx="2881312" cy="12573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1209" name="Text Box 25"/>
          <p:cNvSpPr txBox="1">
            <a:spLocks noChangeArrowheads="1"/>
          </p:cNvSpPr>
          <p:nvPr/>
        </p:nvSpPr>
        <p:spPr bwMode="auto">
          <a:xfrm>
            <a:off x="801688" y="4508500"/>
            <a:ext cx="31162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it-IT" sz="1400">
                <a:solidFill>
                  <a:srgbClr val="FF0000"/>
                </a:solidFill>
                <a:effectLst>
                  <a:outerShdw blurRad="38100" dist="38100" dir="2700000" algn="tl">
                    <a:srgbClr val="C0C0C0"/>
                  </a:outerShdw>
                </a:effectLst>
                <a:latin typeface="Comic Sans MS" pitchFamily="66" charset="0"/>
              </a:rPr>
              <a:t>Converte la risposta elastica in quella elasto-plastica.</a:t>
            </a:r>
          </a:p>
        </p:txBody>
      </p:sp>
      <p:pic>
        <p:nvPicPr>
          <p:cNvPr id="221210"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40200" y="5411788"/>
            <a:ext cx="5003800" cy="144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1211" name="Group 27"/>
          <p:cNvGrpSpPr>
            <a:grpSpLocks/>
          </p:cNvGrpSpPr>
          <p:nvPr/>
        </p:nvGrpSpPr>
        <p:grpSpPr bwMode="auto">
          <a:xfrm>
            <a:off x="4427538" y="2133600"/>
            <a:ext cx="865187" cy="3240088"/>
            <a:chOff x="2789" y="1344"/>
            <a:chExt cx="545" cy="2041"/>
          </a:xfrm>
        </p:grpSpPr>
        <p:sp>
          <p:nvSpPr>
            <p:cNvPr id="62493" name="Line 28"/>
            <p:cNvSpPr>
              <a:spLocks noChangeShapeType="1"/>
            </p:cNvSpPr>
            <p:nvPr/>
          </p:nvSpPr>
          <p:spPr bwMode="auto">
            <a:xfrm>
              <a:off x="2789" y="1344"/>
              <a:ext cx="0" cy="771"/>
            </a:xfrm>
            <a:prstGeom prst="line">
              <a:avLst/>
            </a:prstGeom>
            <a:noFill/>
            <a:ln w="15875">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4" name="Line 29"/>
            <p:cNvSpPr>
              <a:spLocks noChangeShapeType="1"/>
            </p:cNvSpPr>
            <p:nvPr/>
          </p:nvSpPr>
          <p:spPr bwMode="auto">
            <a:xfrm>
              <a:off x="2789" y="2115"/>
              <a:ext cx="545" cy="0"/>
            </a:xfrm>
            <a:prstGeom prst="line">
              <a:avLst/>
            </a:prstGeom>
            <a:noFill/>
            <a:ln w="15875">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5" name="Line 30"/>
            <p:cNvSpPr>
              <a:spLocks noChangeShapeType="1"/>
            </p:cNvSpPr>
            <p:nvPr/>
          </p:nvSpPr>
          <p:spPr bwMode="auto">
            <a:xfrm>
              <a:off x="3334" y="2115"/>
              <a:ext cx="0" cy="1270"/>
            </a:xfrm>
            <a:prstGeom prst="line">
              <a:avLst/>
            </a:prstGeom>
            <a:noFill/>
            <a:ln w="1587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21215" name="Text Box 31"/>
          <p:cNvSpPr txBox="1">
            <a:spLocks noChangeArrowheads="1"/>
          </p:cNvSpPr>
          <p:nvPr/>
        </p:nvSpPr>
        <p:spPr bwMode="auto">
          <a:xfrm>
            <a:off x="5272088" y="4668838"/>
            <a:ext cx="362108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sz="1600">
                <a:solidFill>
                  <a:srgbClr val="009900"/>
                </a:solidFill>
                <a:effectLst>
                  <a:outerShdw blurRad="38100" dist="38100" dir="2700000" algn="tl">
                    <a:srgbClr val="C0C0C0"/>
                  </a:outerShdw>
                </a:effectLst>
                <a:latin typeface="Comic Sans MS" pitchFamily="66" charset="0"/>
              </a:rPr>
              <a:t>Tiene conto del degrado della struttura in ambito ciclico</a:t>
            </a:r>
          </a:p>
        </p:txBody>
      </p:sp>
      <p:sp>
        <p:nvSpPr>
          <p:cNvPr id="62485" name="Rectangle 32"/>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21217" name="Object 33"/>
          <p:cNvGraphicFramePr>
            <a:graphicFrameLocks noChangeAspect="1"/>
          </p:cNvGraphicFramePr>
          <p:nvPr/>
        </p:nvGraphicFramePr>
        <p:xfrm>
          <a:off x="6948488" y="3582988"/>
          <a:ext cx="1747837" cy="625475"/>
        </p:xfrm>
        <a:graphic>
          <a:graphicData uri="http://schemas.openxmlformats.org/presentationml/2006/ole">
            <mc:AlternateContent xmlns:mc="http://schemas.openxmlformats.org/markup-compatibility/2006">
              <mc:Choice xmlns:v="urn:schemas-microsoft-com:vml" Requires="v">
                <p:oleObj spid="_x0000_s62573" name="Equation" r:id="rId9" imgW="1180588" imgH="431613" progId="Equation.DSMT4">
                  <p:embed/>
                </p:oleObj>
              </mc:Choice>
              <mc:Fallback>
                <p:oleObj name="Equation" r:id="rId9" imgW="1180588" imgH="431613" progId="Equation.DSMT4">
                  <p:embed/>
                  <p:pic>
                    <p:nvPicPr>
                      <p:cNvPr id="0"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8488" y="3582988"/>
                        <a:ext cx="1747837" cy="6254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487" name="Rectangle 34"/>
          <p:cNvSpPr>
            <a:spLocks noChangeArrowheads="1"/>
          </p:cNvSpPr>
          <p:nvPr/>
        </p:nvSpPr>
        <p:spPr bwMode="auto">
          <a:xfrm>
            <a:off x="0" y="3638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pSp>
        <p:nvGrpSpPr>
          <p:cNvPr id="221219" name="Group 35"/>
          <p:cNvGrpSpPr>
            <a:grpSpLocks/>
          </p:cNvGrpSpPr>
          <p:nvPr/>
        </p:nvGrpSpPr>
        <p:grpSpPr bwMode="auto">
          <a:xfrm>
            <a:off x="4716463" y="2133600"/>
            <a:ext cx="3168650" cy="1366838"/>
            <a:chOff x="2971" y="1344"/>
            <a:chExt cx="1996" cy="861"/>
          </a:xfrm>
        </p:grpSpPr>
        <p:sp>
          <p:nvSpPr>
            <p:cNvPr id="62490" name="Line 36"/>
            <p:cNvSpPr>
              <a:spLocks noChangeShapeType="1"/>
            </p:cNvSpPr>
            <p:nvPr/>
          </p:nvSpPr>
          <p:spPr bwMode="auto">
            <a:xfrm>
              <a:off x="2971" y="1344"/>
              <a:ext cx="0" cy="589"/>
            </a:xfrm>
            <a:prstGeom prst="line">
              <a:avLst/>
            </a:prstGeom>
            <a:noFill/>
            <a:ln w="9525">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1" name="Line 37"/>
            <p:cNvSpPr>
              <a:spLocks noChangeShapeType="1"/>
            </p:cNvSpPr>
            <p:nvPr/>
          </p:nvSpPr>
          <p:spPr bwMode="auto">
            <a:xfrm>
              <a:off x="2971" y="1933"/>
              <a:ext cx="1996" cy="0"/>
            </a:xfrm>
            <a:prstGeom prst="line">
              <a:avLst/>
            </a:prstGeom>
            <a:noFill/>
            <a:ln w="9525">
              <a:solidFill>
                <a:srgbClr val="FF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2492" name="Line 38"/>
            <p:cNvSpPr>
              <a:spLocks noChangeShapeType="1"/>
            </p:cNvSpPr>
            <p:nvPr/>
          </p:nvSpPr>
          <p:spPr bwMode="auto">
            <a:xfrm>
              <a:off x="4967" y="1933"/>
              <a:ext cx="0" cy="272"/>
            </a:xfrm>
            <a:prstGeom prst="line">
              <a:avLst/>
            </a:prstGeom>
            <a:noFill/>
            <a:ln w="9525">
              <a:solidFill>
                <a:srgbClr val="FF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grpSp>
      <p:sp>
        <p:nvSpPr>
          <p:cNvPr id="221223" name="Text Box 39"/>
          <p:cNvSpPr txBox="1">
            <a:spLocks noChangeArrowheads="1"/>
          </p:cNvSpPr>
          <p:nvPr/>
        </p:nvSpPr>
        <p:spPr bwMode="auto">
          <a:xfrm>
            <a:off x="6299200" y="2708275"/>
            <a:ext cx="20891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sz="1600">
                <a:solidFill>
                  <a:srgbClr val="FF3399"/>
                </a:solidFill>
                <a:effectLst>
                  <a:outerShdw blurRad="38100" dist="38100" dir="2700000" algn="tl">
                    <a:srgbClr val="C0C0C0"/>
                  </a:outerShdw>
                </a:effectLst>
                <a:latin typeface="Comic Sans MS" pitchFamily="66" charset="0"/>
              </a:rPr>
              <a:t>Effetti P-</a:t>
            </a:r>
            <a:r>
              <a:rPr lang="it-IT" sz="1600">
                <a:solidFill>
                  <a:srgbClr val="FF3399"/>
                </a:solidFill>
                <a:effectLst>
                  <a:outerShdw blurRad="38100" dist="38100" dir="2700000" algn="tl">
                    <a:srgbClr val="C0C0C0"/>
                  </a:outerShdw>
                </a:effectLst>
                <a:latin typeface="Symbol" pitchFamily="18" charset="2"/>
              </a:rPr>
              <a:t>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1193"/>
                                        </p:tgtEl>
                                        <p:attrNameLst>
                                          <p:attrName>style.visibility</p:attrName>
                                        </p:attrNameLst>
                                      </p:cBhvr>
                                      <p:to>
                                        <p:strVal val="visible"/>
                                      </p:to>
                                    </p:set>
                                    <p:anim calcmode="lin" valueType="num">
                                      <p:cBhvr additive="base">
                                        <p:cTn id="7" dur="500" fill="hold"/>
                                        <p:tgtEl>
                                          <p:spTgt spid="221193"/>
                                        </p:tgtEl>
                                        <p:attrNameLst>
                                          <p:attrName>ppt_x</p:attrName>
                                        </p:attrNameLst>
                                      </p:cBhvr>
                                      <p:tavLst>
                                        <p:tav tm="0">
                                          <p:val>
                                            <p:strVal val="#ppt_x"/>
                                          </p:val>
                                        </p:tav>
                                        <p:tav tm="100000">
                                          <p:val>
                                            <p:strVal val="#ppt_x"/>
                                          </p:val>
                                        </p:tav>
                                      </p:tavLst>
                                    </p:anim>
                                    <p:anim calcmode="lin" valueType="num">
                                      <p:cBhvr additive="base">
                                        <p:cTn id="8" dur="500" fill="hold"/>
                                        <p:tgtEl>
                                          <p:spTgt spid="22119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1194"/>
                                        </p:tgtEl>
                                        <p:attrNameLst>
                                          <p:attrName>style.visibility</p:attrName>
                                        </p:attrNameLst>
                                      </p:cBhvr>
                                      <p:to>
                                        <p:strVal val="visible"/>
                                      </p:to>
                                    </p:set>
                                    <p:anim calcmode="lin" valueType="num">
                                      <p:cBhvr additive="base">
                                        <p:cTn id="11" dur="500" fill="hold"/>
                                        <p:tgtEl>
                                          <p:spTgt spid="221194"/>
                                        </p:tgtEl>
                                        <p:attrNameLst>
                                          <p:attrName>ppt_x</p:attrName>
                                        </p:attrNameLst>
                                      </p:cBhvr>
                                      <p:tavLst>
                                        <p:tav tm="0">
                                          <p:val>
                                            <p:strVal val="#ppt_x"/>
                                          </p:val>
                                        </p:tav>
                                        <p:tav tm="100000">
                                          <p:val>
                                            <p:strVal val="#ppt_x"/>
                                          </p:val>
                                        </p:tav>
                                      </p:tavLst>
                                    </p:anim>
                                    <p:anim calcmode="lin" valueType="num">
                                      <p:cBhvr additive="base">
                                        <p:cTn id="12" dur="500" fill="hold"/>
                                        <p:tgtEl>
                                          <p:spTgt spid="22119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1196"/>
                                        </p:tgtEl>
                                        <p:attrNameLst>
                                          <p:attrName>style.visibility</p:attrName>
                                        </p:attrNameLst>
                                      </p:cBhvr>
                                      <p:to>
                                        <p:strVal val="visible"/>
                                      </p:to>
                                    </p:set>
                                    <p:anim calcmode="lin" valueType="num">
                                      <p:cBhvr additive="base">
                                        <p:cTn id="17" dur="500" fill="hold"/>
                                        <p:tgtEl>
                                          <p:spTgt spid="221196"/>
                                        </p:tgtEl>
                                        <p:attrNameLst>
                                          <p:attrName>ppt_x</p:attrName>
                                        </p:attrNameLst>
                                      </p:cBhvr>
                                      <p:tavLst>
                                        <p:tav tm="0">
                                          <p:val>
                                            <p:strVal val="#ppt_x"/>
                                          </p:val>
                                        </p:tav>
                                        <p:tav tm="100000">
                                          <p:val>
                                            <p:strVal val="#ppt_x"/>
                                          </p:val>
                                        </p:tav>
                                      </p:tavLst>
                                    </p:anim>
                                    <p:anim calcmode="lin" valueType="num">
                                      <p:cBhvr additive="base">
                                        <p:cTn id="18" dur="500" fill="hold"/>
                                        <p:tgtEl>
                                          <p:spTgt spid="22119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21195"/>
                                        </p:tgtEl>
                                        <p:attrNameLst>
                                          <p:attrName>style.visibility</p:attrName>
                                        </p:attrNameLst>
                                      </p:cBhvr>
                                      <p:to>
                                        <p:strVal val="visible"/>
                                      </p:to>
                                    </p:set>
                                    <p:anim calcmode="lin" valueType="num">
                                      <p:cBhvr additive="base">
                                        <p:cTn id="21" dur="500" fill="hold"/>
                                        <p:tgtEl>
                                          <p:spTgt spid="221195"/>
                                        </p:tgtEl>
                                        <p:attrNameLst>
                                          <p:attrName>ppt_x</p:attrName>
                                        </p:attrNameLst>
                                      </p:cBhvr>
                                      <p:tavLst>
                                        <p:tav tm="0">
                                          <p:val>
                                            <p:strVal val="#ppt_x"/>
                                          </p:val>
                                        </p:tav>
                                        <p:tav tm="100000">
                                          <p:val>
                                            <p:strVal val="#ppt_x"/>
                                          </p:val>
                                        </p:tav>
                                      </p:tavLst>
                                    </p:anim>
                                    <p:anim calcmode="lin" valueType="num">
                                      <p:cBhvr additive="base">
                                        <p:cTn id="22" dur="500" fill="hold"/>
                                        <p:tgtEl>
                                          <p:spTgt spid="22119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nodeType="clickEffect">
                                  <p:stCondLst>
                                    <p:cond delay="0"/>
                                  </p:stCondLst>
                                  <p:childTnLst>
                                    <p:set>
                                      <p:cBhvr>
                                        <p:cTn id="26" dur="1" fill="hold">
                                          <p:stCondLst>
                                            <p:cond delay="0"/>
                                          </p:stCondLst>
                                        </p:cTn>
                                        <p:tgtEl>
                                          <p:spTgt spid="221198"/>
                                        </p:tgtEl>
                                        <p:attrNameLst>
                                          <p:attrName>style.visibility</p:attrName>
                                        </p:attrNameLst>
                                      </p:cBhvr>
                                      <p:to>
                                        <p:strVal val="visible"/>
                                      </p:to>
                                    </p:set>
                                    <p:anim calcmode="lin" valueType="num">
                                      <p:cBhvr>
                                        <p:cTn id="27" dur="500" fill="hold"/>
                                        <p:tgtEl>
                                          <p:spTgt spid="221198"/>
                                        </p:tgtEl>
                                        <p:attrNameLst>
                                          <p:attrName>ppt_x</p:attrName>
                                        </p:attrNameLst>
                                      </p:cBhvr>
                                      <p:tavLst>
                                        <p:tav tm="0">
                                          <p:val>
                                            <p:strVal val="#ppt_x"/>
                                          </p:val>
                                        </p:tav>
                                        <p:tav tm="100000">
                                          <p:val>
                                            <p:strVal val="#ppt_x"/>
                                          </p:val>
                                        </p:tav>
                                      </p:tavLst>
                                    </p:anim>
                                    <p:anim calcmode="lin" valueType="num">
                                      <p:cBhvr>
                                        <p:cTn id="28" dur="500" fill="hold"/>
                                        <p:tgtEl>
                                          <p:spTgt spid="221198"/>
                                        </p:tgtEl>
                                        <p:attrNameLst>
                                          <p:attrName>ppt_y</p:attrName>
                                        </p:attrNameLst>
                                      </p:cBhvr>
                                      <p:tavLst>
                                        <p:tav tm="0">
                                          <p:val>
                                            <p:strVal val="#ppt_y-#ppt_h/2"/>
                                          </p:val>
                                        </p:tav>
                                        <p:tav tm="100000">
                                          <p:val>
                                            <p:strVal val="#ppt_y"/>
                                          </p:val>
                                        </p:tav>
                                      </p:tavLst>
                                    </p:anim>
                                    <p:anim calcmode="lin" valueType="num">
                                      <p:cBhvr>
                                        <p:cTn id="29" dur="500" fill="hold"/>
                                        <p:tgtEl>
                                          <p:spTgt spid="221198"/>
                                        </p:tgtEl>
                                        <p:attrNameLst>
                                          <p:attrName>ppt_w</p:attrName>
                                        </p:attrNameLst>
                                      </p:cBhvr>
                                      <p:tavLst>
                                        <p:tav tm="0">
                                          <p:val>
                                            <p:strVal val="#ppt_w"/>
                                          </p:val>
                                        </p:tav>
                                        <p:tav tm="100000">
                                          <p:val>
                                            <p:strVal val="#ppt_w"/>
                                          </p:val>
                                        </p:tav>
                                      </p:tavLst>
                                    </p:anim>
                                    <p:anim calcmode="lin" valueType="num">
                                      <p:cBhvr>
                                        <p:cTn id="30" dur="500" fill="hold"/>
                                        <p:tgtEl>
                                          <p:spTgt spid="221198"/>
                                        </p:tgtEl>
                                        <p:attrNameLst>
                                          <p:attrName>ppt_h</p:attrName>
                                        </p:attrNameLst>
                                      </p:cBhvr>
                                      <p:tavLst>
                                        <p:tav tm="0">
                                          <p:val>
                                            <p:fltVal val="0"/>
                                          </p:val>
                                        </p:tav>
                                        <p:tav tm="100000">
                                          <p:val>
                                            <p:strVal val="#ppt_h"/>
                                          </p:val>
                                        </p:tav>
                                      </p:tavLst>
                                    </p:anim>
                                  </p:childTnLst>
                                </p:cTn>
                              </p:par>
                              <p:par>
                                <p:cTn id="31" presetID="17" presetClass="entr" presetSubtype="8" fill="hold" nodeType="withEffect">
                                  <p:stCondLst>
                                    <p:cond delay="0"/>
                                  </p:stCondLst>
                                  <p:childTnLst>
                                    <p:set>
                                      <p:cBhvr>
                                        <p:cTn id="32" dur="1" fill="hold">
                                          <p:stCondLst>
                                            <p:cond delay="0"/>
                                          </p:stCondLst>
                                        </p:cTn>
                                        <p:tgtEl>
                                          <p:spTgt spid="221202"/>
                                        </p:tgtEl>
                                        <p:attrNameLst>
                                          <p:attrName>style.visibility</p:attrName>
                                        </p:attrNameLst>
                                      </p:cBhvr>
                                      <p:to>
                                        <p:strVal val="visible"/>
                                      </p:to>
                                    </p:set>
                                    <p:anim calcmode="lin" valueType="num">
                                      <p:cBhvr>
                                        <p:cTn id="33" dur="500" fill="hold"/>
                                        <p:tgtEl>
                                          <p:spTgt spid="221202"/>
                                        </p:tgtEl>
                                        <p:attrNameLst>
                                          <p:attrName>ppt_x</p:attrName>
                                        </p:attrNameLst>
                                      </p:cBhvr>
                                      <p:tavLst>
                                        <p:tav tm="0">
                                          <p:val>
                                            <p:strVal val="#ppt_x-#ppt_w/2"/>
                                          </p:val>
                                        </p:tav>
                                        <p:tav tm="100000">
                                          <p:val>
                                            <p:strVal val="#ppt_x"/>
                                          </p:val>
                                        </p:tav>
                                      </p:tavLst>
                                    </p:anim>
                                    <p:anim calcmode="lin" valueType="num">
                                      <p:cBhvr>
                                        <p:cTn id="34" dur="500" fill="hold"/>
                                        <p:tgtEl>
                                          <p:spTgt spid="221202"/>
                                        </p:tgtEl>
                                        <p:attrNameLst>
                                          <p:attrName>ppt_y</p:attrName>
                                        </p:attrNameLst>
                                      </p:cBhvr>
                                      <p:tavLst>
                                        <p:tav tm="0">
                                          <p:val>
                                            <p:strVal val="#ppt_y"/>
                                          </p:val>
                                        </p:tav>
                                        <p:tav tm="100000">
                                          <p:val>
                                            <p:strVal val="#ppt_y"/>
                                          </p:val>
                                        </p:tav>
                                      </p:tavLst>
                                    </p:anim>
                                    <p:anim calcmode="lin" valueType="num">
                                      <p:cBhvr>
                                        <p:cTn id="35" dur="500" fill="hold"/>
                                        <p:tgtEl>
                                          <p:spTgt spid="221202"/>
                                        </p:tgtEl>
                                        <p:attrNameLst>
                                          <p:attrName>ppt_w</p:attrName>
                                        </p:attrNameLst>
                                      </p:cBhvr>
                                      <p:tavLst>
                                        <p:tav tm="0">
                                          <p:val>
                                            <p:fltVal val="0"/>
                                          </p:val>
                                        </p:tav>
                                        <p:tav tm="100000">
                                          <p:val>
                                            <p:strVal val="#ppt_w"/>
                                          </p:val>
                                        </p:tav>
                                      </p:tavLst>
                                    </p:anim>
                                    <p:anim calcmode="lin" valueType="num">
                                      <p:cBhvr>
                                        <p:cTn id="36" dur="500" fill="hold"/>
                                        <p:tgtEl>
                                          <p:spTgt spid="221202"/>
                                        </p:tgtEl>
                                        <p:attrNameLst>
                                          <p:attrName>ppt_h</p:attrName>
                                        </p:attrNameLst>
                                      </p:cBhvr>
                                      <p:tavLst>
                                        <p:tav tm="0">
                                          <p:val>
                                            <p:strVal val="#ppt_h"/>
                                          </p:val>
                                        </p:tav>
                                        <p:tav tm="100000">
                                          <p:val>
                                            <p:strVal val="#ppt_h"/>
                                          </p:val>
                                        </p:tav>
                                      </p:tavLst>
                                    </p:anim>
                                  </p:childTnLst>
                                </p:cTn>
                              </p:par>
                              <p:par>
                                <p:cTn id="37" presetID="17" presetClass="entr" presetSubtype="2" fill="hold" grpId="0" nodeType="withEffect">
                                  <p:stCondLst>
                                    <p:cond delay="0"/>
                                  </p:stCondLst>
                                  <p:childTnLst>
                                    <p:set>
                                      <p:cBhvr>
                                        <p:cTn id="38" dur="1" fill="hold">
                                          <p:stCondLst>
                                            <p:cond delay="0"/>
                                          </p:stCondLst>
                                        </p:cTn>
                                        <p:tgtEl>
                                          <p:spTgt spid="221203"/>
                                        </p:tgtEl>
                                        <p:attrNameLst>
                                          <p:attrName>style.visibility</p:attrName>
                                        </p:attrNameLst>
                                      </p:cBhvr>
                                      <p:to>
                                        <p:strVal val="visible"/>
                                      </p:to>
                                    </p:set>
                                    <p:anim calcmode="lin" valueType="num">
                                      <p:cBhvr>
                                        <p:cTn id="39" dur="500" fill="hold"/>
                                        <p:tgtEl>
                                          <p:spTgt spid="221203"/>
                                        </p:tgtEl>
                                        <p:attrNameLst>
                                          <p:attrName>ppt_x</p:attrName>
                                        </p:attrNameLst>
                                      </p:cBhvr>
                                      <p:tavLst>
                                        <p:tav tm="0">
                                          <p:val>
                                            <p:strVal val="#ppt_x+#ppt_w/2"/>
                                          </p:val>
                                        </p:tav>
                                        <p:tav tm="100000">
                                          <p:val>
                                            <p:strVal val="#ppt_x"/>
                                          </p:val>
                                        </p:tav>
                                      </p:tavLst>
                                    </p:anim>
                                    <p:anim calcmode="lin" valueType="num">
                                      <p:cBhvr>
                                        <p:cTn id="40" dur="500" fill="hold"/>
                                        <p:tgtEl>
                                          <p:spTgt spid="221203"/>
                                        </p:tgtEl>
                                        <p:attrNameLst>
                                          <p:attrName>ppt_y</p:attrName>
                                        </p:attrNameLst>
                                      </p:cBhvr>
                                      <p:tavLst>
                                        <p:tav tm="0">
                                          <p:val>
                                            <p:strVal val="#ppt_y"/>
                                          </p:val>
                                        </p:tav>
                                        <p:tav tm="100000">
                                          <p:val>
                                            <p:strVal val="#ppt_y"/>
                                          </p:val>
                                        </p:tav>
                                      </p:tavLst>
                                    </p:anim>
                                    <p:anim calcmode="lin" valueType="num">
                                      <p:cBhvr>
                                        <p:cTn id="41" dur="500" fill="hold"/>
                                        <p:tgtEl>
                                          <p:spTgt spid="221203"/>
                                        </p:tgtEl>
                                        <p:attrNameLst>
                                          <p:attrName>ppt_w</p:attrName>
                                        </p:attrNameLst>
                                      </p:cBhvr>
                                      <p:tavLst>
                                        <p:tav tm="0">
                                          <p:val>
                                            <p:fltVal val="0"/>
                                          </p:val>
                                        </p:tav>
                                        <p:tav tm="100000">
                                          <p:val>
                                            <p:strVal val="#ppt_w"/>
                                          </p:val>
                                        </p:tav>
                                      </p:tavLst>
                                    </p:anim>
                                    <p:anim calcmode="lin" valueType="num">
                                      <p:cBhvr>
                                        <p:cTn id="42" dur="500" fill="hold"/>
                                        <p:tgtEl>
                                          <p:spTgt spid="221203"/>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0" fill="hold" nodeType="clickEffect">
                                  <p:stCondLst>
                                    <p:cond delay="0"/>
                                  </p:stCondLst>
                                  <p:childTnLst>
                                    <p:set>
                                      <p:cBhvr>
                                        <p:cTn id="46" dur="1" fill="hold">
                                          <p:stCondLst>
                                            <p:cond delay="0"/>
                                          </p:stCondLst>
                                        </p:cTn>
                                        <p:tgtEl>
                                          <p:spTgt spid="221204"/>
                                        </p:tgtEl>
                                        <p:attrNameLst>
                                          <p:attrName>style.visibility</p:attrName>
                                        </p:attrNameLst>
                                      </p:cBhvr>
                                      <p:to>
                                        <p:strVal val="visible"/>
                                      </p:to>
                                    </p:set>
                                    <p:anim calcmode="lin" valueType="num">
                                      <p:cBhvr>
                                        <p:cTn id="47" dur="500" fill="hold"/>
                                        <p:tgtEl>
                                          <p:spTgt spid="221204"/>
                                        </p:tgtEl>
                                        <p:attrNameLst>
                                          <p:attrName>ppt_w</p:attrName>
                                        </p:attrNameLst>
                                      </p:cBhvr>
                                      <p:tavLst>
                                        <p:tav tm="0">
                                          <p:val>
                                            <p:fltVal val="0"/>
                                          </p:val>
                                        </p:tav>
                                        <p:tav tm="100000">
                                          <p:val>
                                            <p:strVal val="#ppt_w"/>
                                          </p:val>
                                        </p:tav>
                                      </p:tavLst>
                                    </p:anim>
                                    <p:anim calcmode="lin" valueType="num">
                                      <p:cBhvr>
                                        <p:cTn id="48" dur="500" fill="hold"/>
                                        <p:tgtEl>
                                          <p:spTgt spid="221204"/>
                                        </p:tgtEl>
                                        <p:attrNameLst>
                                          <p:attrName>ppt_h</p:attrName>
                                        </p:attrNameLst>
                                      </p:cBhvr>
                                      <p:tavLst>
                                        <p:tav tm="0">
                                          <p:val>
                                            <p:strVal val="#ppt_h"/>
                                          </p:val>
                                        </p:tav>
                                        <p:tav tm="100000">
                                          <p:val>
                                            <p:strVal val="#ppt_h"/>
                                          </p:val>
                                        </p:tav>
                                      </p:tavLst>
                                    </p:anim>
                                  </p:childTnLst>
                                </p:cTn>
                              </p:par>
                              <p:par>
                                <p:cTn id="49" presetID="17" presetClass="entr" presetSubtype="10" fill="hold" nodeType="withEffect">
                                  <p:stCondLst>
                                    <p:cond delay="0"/>
                                  </p:stCondLst>
                                  <p:childTnLst>
                                    <p:set>
                                      <p:cBhvr>
                                        <p:cTn id="50" dur="1" fill="hold">
                                          <p:stCondLst>
                                            <p:cond delay="0"/>
                                          </p:stCondLst>
                                        </p:cTn>
                                        <p:tgtEl>
                                          <p:spTgt spid="221208"/>
                                        </p:tgtEl>
                                        <p:attrNameLst>
                                          <p:attrName>style.visibility</p:attrName>
                                        </p:attrNameLst>
                                      </p:cBhvr>
                                      <p:to>
                                        <p:strVal val="visible"/>
                                      </p:to>
                                    </p:set>
                                    <p:anim calcmode="lin" valueType="num">
                                      <p:cBhvr>
                                        <p:cTn id="51" dur="500" fill="hold"/>
                                        <p:tgtEl>
                                          <p:spTgt spid="221208"/>
                                        </p:tgtEl>
                                        <p:attrNameLst>
                                          <p:attrName>ppt_w</p:attrName>
                                        </p:attrNameLst>
                                      </p:cBhvr>
                                      <p:tavLst>
                                        <p:tav tm="0">
                                          <p:val>
                                            <p:fltVal val="0"/>
                                          </p:val>
                                        </p:tav>
                                        <p:tav tm="100000">
                                          <p:val>
                                            <p:strVal val="#ppt_w"/>
                                          </p:val>
                                        </p:tav>
                                      </p:tavLst>
                                    </p:anim>
                                    <p:anim calcmode="lin" valueType="num">
                                      <p:cBhvr>
                                        <p:cTn id="52" dur="500" fill="hold"/>
                                        <p:tgtEl>
                                          <p:spTgt spid="221208"/>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221209"/>
                                        </p:tgtEl>
                                        <p:attrNameLst>
                                          <p:attrName>style.visibility</p:attrName>
                                        </p:attrNameLst>
                                      </p:cBhvr>
                                      <p:to>
                                        <p:strVal val="visible"/>
                                      </p:to>
                                    </p:set>
                                    <p:anim calcmode="lin" valueType="num">
                                      <p:cBhvr>
                                        <p:cTn id="55" dur="500" fill="hold"/>
                                        <p:tgtEl>
                                          <p:spTgt spid="221209"/>
                                        </p:tgtEl>
                                        <p:attrNameLst>
                                          <p:attrName>ppt_w</p:attrName>
                                        </p:attrNameLst>
                                      </p:cBhvr>
                                      <p:tavLst>
                                        <p:tav tm="0">
                                          <p:val>
                                            <p:fltVal val="0"/>
                                          </p:val>
                                        </p:tav>
                                        <p:tav tm="100000">
                                          <p:val>
                                            <p:strVal val="#ppt_w"/>
                                          </p:val>
                                        </p:tav>
                                      </p:tavLst>
                                    </p:anim>
                                    <p:anim calcmode="lin" valueType="num">
                                      <p:cBhvr>
                                        <p:cTn id="56" dur="500" fill="hold"/>
                                        <p:tgtEl>
                                          <p:spTgt spid="221209"/>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8" presetClass="entr" presetSubtype="12" fill="hold" nodeType="clickEffect">
                                  <p:stCondLst>
                                    <p:cond delay="0"/>
                                  </p:stCondLst>
                                  <p:childTnLst>
                                    <p:set>
                                      <p:cBhvr>
                                        <p:cTn id="60" dur="1" fill="hold">
                                          <p:stCondLst>
                                            <p:cond delay="0"/>
                                          </p:stCondLst>
                                        </p:cTn>
                                        <p:tgtEl>
                                          <p:spTgt spid="221211"/>
                                        </p:tgtEl>
                                        <p:attrNameLst>
                                          <p:attrName>style.visibility</p:attrName>
                                        </p:attrNameLst>
                                      </p:cBhvr>
                                      <p:to>
                                        <p:strVal val="visible"/>
                                      </p:to>
                                    </p:set>
                                    <p:animEffect transition="in" filter="strips(downLeft)">
                                      <p:cBhvr>
                                        <p:cTn id="61" dur="500"/>
                                        <p:tgtEl>
                                          <p:spTgt spid="221211"/>
                                        </p:tgtEl>
                                      </p:cBhvr>
                                    </p:animEffect>
                                  </p:childTnLst>
                                </p:cTn>
                              </p:par>
                              <p:par>
                                <p:cTn id="62" presetID="18" presetClass="entr" presetSubtype="12" fill="hold" grpId="0" nodeType="withEffect">
                                  <p:stCondLst>
                                    <p:cond delay="0"/>
                                  </p:stCondLst>
                                  <p:childTnLst>
                                    <p:set>
                                      <p:cBhvr>
                                        <p:cTn id="63" dur="1" fill="hold">
                                          <p:stCondLst>
                                            <p:cond delay="0"/>
                                          </p:stCondLst>
                                        </p:cTn>
                                        <p:tgtEl>
                                          <p:spTgt spid="221215"/>
                                        </p:tgtEl>
                                        <p:attrNameLst>
                                          <p:attrName>style.visibility</p:attrName>
                                        </p:attrNameLst>
                                      </p:cBhvr>
                                      <p:to>
                                        <p:strVal val="visible"/>
                                      </p:to>
                                    </p:set>
                                    <p:animEffect transition="in" filter="strips(downLeft)">
                                      <p:cBhvr>
                                        <p:cTn id="64" dur="500"/>
                                        <p:tgtEl>
                                          <p:spTgt spid="221215"/>
                                        </p:tgtEl>
                                      </p:cBhvr>
                                    </p:animEffect>
                                  </p:childTnLst>
                                </p:cTn>
                              </p:par>
                              <p:par>
                                <p:cTn id="65" presetID="18" presetClass="entr" presetSubtype="12" fill="hold" nodeType="withEffect">
                                  <p:stCondLst>
                                    <p:cond delay="0"/>
                                  </p:stCondLst>
                                  <p:childTnLst>
                                    <p:set>
                                      <p:cBhvr>
                                        <p:cTn id="66" dur="1" fill="hold">
                                          <p:stCondLst>
                                            <p:cond delay="0"/>
                                          </p:stCondLst>
                                        </p:cTn>
                                        <p:tgtEl>
                                          <p:spTgt spid="221210"/>
                                        </p:tgtEl>
                                        <p:attrNameLst>
                                          <p:attrName>style.visibility</p:attrName>
                                        </p:attrNameLst>
                                      </p:cBhvr>
                                      <p:to>
                                        <p:strVal val="visible"/>
                                      </p:to>
                                    </p:set>
                                    <p:animEffect transition="in" filter="strips(downLeft)">
                                      <p:cBhvr>
                                        <p:cTn id="67" dur="500"/>
                                        <p:tgtEl>
                                          <p:spTgt spid="22121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7" presetClass="entr" presetSubtype="10" fill="hold" nodeType="clickEffect">
                                  <p:stCondLst>
                                    <p:cond delay="0"/>
                                  </p:stCondLst>
                                  <p:childTnLst>
                                    <p:set>
                                      <p:cBhvr>
                                        <p:cTn id="71" dur="1" fill="hold">
                                          <p:stCondLst>
                                            <p:cond delay="0"/>
                                          </p:stCondLst>
                                        </p:cTn>
                                        <p:tgtEl>
                                          <p:spTgt spid="221219"/>
                                        </p:tgtEl>
                                        <p:attrNameLst>
                                          <p:attrName>style.visibility</p:attrName>
                                        </p:attrNameLst>
                                      </p:cBhvr>
                                      <p:to>
                                        <p:strVal val="visible"/>
                                      </p:to>
                                    </p:set>
                                    <p:anim calcmode="lin" valueType="num">
                                      <p:cBhvr>
                                        <p:cTn id="72" dur="500" fill="hold"/>
                                        <p:tgtEl>
                                          <p:spTgt spid="221219"/>
                                        </p:tgtEl>
                                        <p:attrNameLst>
                                          <p:attrName>ppt_w</p:attrName>
                                        </p:attrNameLst>
                                      </p:cBhvr>
                                      <p:tavLst>
                                        <p:tav tm="0">
                                          <p:val>
                                            <p:fltVal val="0"/>
                                          </p:val>
                                        </p:tav>
                                        <p:tav tm="100000">
                                          <p:val>
                                            <p:strVal val="#ppt_w"/>
                                          </p:val>
                                        </p:tav>
                                      </p:tavLst>
                                    </p:anim>
                                    <p:anim calcmode="lin" valueType="num">
                                      <p:cBhvr>
                                        <p:cTn id="73" dur="500" fill="hold"/>
                                        <p:tgtEl>
                                          <p:spTgt spid="221219"/>
                                        </p:tgtEl>
                                        <p:attrNameLst>
                                          <p:attrName>ppt_h</p:attrName>
                                        </p:attrNameLst>
                                      </p:cBhvr>
                                      <p:tavLst>
                                        <p:tav tm="0">
                                          <p:val>
                                            <p:strVal val="#ppt_h"/>
                                          </p:val>
                                        </p:tav>
                                        <p:tav tm="100000">
                                          <p:val>
                                            <p:strVal val="#ppt_h"/>
                                          </p:val>
                                        </p:tav>
                                      </p:tavLst>
                                    </p:anim>
                                  </p:childTnLst>
                                </p:cTn>
                              </p:par>
                              <p:par>
                                <p:cTn id="74" presetID="17" presetClass="entr" presetSubtype="10" fill="hold" grpId="0" nodeType="withEffect">
                                  <p:stCondLst>
                                    <p:cond delay="0"/>
                                  </p:stCondLst>
                                  <p:childTnLst>
                                    <p:set>
                                      <p:cBhvr>
                                        <p:cTn id="75" dur="1" fill="hold">
                                          <p:stCondLst>
                                            <p:cond delay="0"/>
                                          </p:stCondLst>
                                        </p:cTn>
                                        <p:tgtEl>
                                          <p:spTgt spid="221223"/>
                                        </p:tgtEl>
                                        <p:attrNameLst>
                                          <p:attrName>style.visibility</p:attrName>
                                        </p:attrNameLst>
                                      </p:cBhvr>
                                      <p:to>
                                        <p:strVal val="visible"/>
                                      </p:to>
                                    </p:set>
                                    <p:anim calcmode="lin" valueType="num">
                                      <p:cBhvr>
                                        <p:cTn id="76" dur="500" fill="hold"/>
                                        <p:tgtEl>
                                          <p:spTgt spid="221223"/>
                                        </p:tgtEl>
                                        <p:attrNameLst>
                                          <p:attrName>ppt_w</p:attrName>
                                        </p:attrNameLst>
                                      </p:cBhvr>
                                      <p:tavLst>
                                        <p:tav tm="0">
                                          <p:val>
                                            <p:fltVal val="0"/>
                                          </p:val>
                                        </p:tav>
                                        <p:tav tm="100000">
                                          <p:val>
                                            <p:strVal val="#ppt_w"/>
                                          </p:val>
                                        </p:tav>
                                      </p:tavLst>
                                    </p:anim>
                                    <p:anim calcmode="lin" valueType="num">
                                      <p:cBhvr>
                                        <p:cTn id="77" dur="500" fill="hold"/>
                                        <p:tgtEl>
                                          <p:spTgt spid="221223"/>
                                        </p:tgtEl>
                                        <p:attrNameLst>
                                          <p:attrName>ppt_h</p:attrName>
                                        </p:attrNameLst>
                                      </p:cBhvr>
                                      <p:tavLst>
                                        <p:tav tm="0">
                                          <p:val>
                                            <p:strVal val="#ppt_h"/>
                                          </p:val>
                                        </p:tav>
                                        <p:tav tm="100000">
                                          <p:val>
                                            <p:strVal val="#ppt_h"/>
                                          </p:val>
                                        </p:tav>
                                      </p:tavLst>
                                    </p:anim>
                                  </p:childTnLst>
                                </p:cTn>
                              </p:par>
                              <p:par>
                                <p:cTn id="78" presetID="17" presetClass="entr" presetSubtype="10" fill="hold" nodeType="withEffect">
                                  <p:stCondLst>
                                    <p:cond delay="0"/>
                                  </p:stCondLst>
                                  <p:childTnLst>
                                    <p:set>
                                      <p:cBhvr>
                                        <p:cTn id="79" dur="1" fill="hold">
                                          <p:stCondLst>
                                            <p:cond delay="0"/>
                                          </p:stCondLst>
                                        </p:cTn>
                                        <p:tgtEl>
                                          <p:spTgt spid="221217"/>
                                        </p:tgtEl>
                                        <p:attrNameLst>
                                          <p:attrName>style.visibility</p:attrName>
                                        </p:attrNameLst>
                                      </p:cBhvr>
                                      <p:to>
                                        <p:strVal val="visible"/>
                                      </p:to>
                                    </p:set>
                                    <p:anim calcmode="lin" valueType="num">
                                      <p:cBhvr>
                                        <p:cTn id="80" dur="500" fill="hold"/>
                                        <p:tgtEl>
                                          <p:spTgt spid="221217"/>
                                        </p:tgtEl>
                                        <p:attrNameLst>
                                          <p:attrName>ppt_w</p:attrName>
                                        </p:attrNameLst>
                                      </p:cBhvr>
                                      <p:tavLst>
                                        <p:tav tm="0">
                                          <p:val>
                                            <p:fltVal val="0"/>
                                          </p:val>
                                        </p:tav>
                                        <p:tav tm="100000">
                                          <p:val>
                                            <p:strVal val="#ppt_w"/>
                                          </p:val>
                                        </p:tav>
                                      </p:tavLst>
                                    </p:anim>
                                    <p:anim calcmode="lin" valueType="num">
                                      <p:cBhvr>
                                        <p:cTn id="81" dur="500" fill="hold"/>
                                        <p:tgtEl>
                                          <p:spTgt spid="2212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93" grpId="0" animBg="1"/>
      <p:bldP spid="221194" grpId="0"/>
      <p:bldP spid="221195" grpId="0" animBg="1"/>
      <p:bldP spid="221196" grpId="0"/>
      <p:bldP spid="221203" grpId="0"/>
      <p:bldP spid="221209" grpId="0"/>
      <p:bldP spid="221215" grpId="0"/>
      <p:bldP spid="2212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Recenti avanzamenti</a:t>
            </a:r>
          </a:p>
        </p:txBody>
      </p:sp>
      <p:sp>
        <p:nvSpPr>
          <p:cNvPr id="222213" name="Text Box 5"/>
          <p:cNvSpPr txBox="1">
            <a:spLocks noChangeArrowheads="1"/>
          </p:cNvSpPr>
          <p:nvPr/>
        </p:nvSpPr>
        <p:spPr bwMode="auto">
          <a:xfrm>
            <a:off x="250825" y="1092200"/>
            <a:ext cx="85280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a:effectLst>
                  <a:outerShdw blurRad="38100" dist="38100" dir="2700000" algn="tl">
                    <a:srgbClr val="C0C0C0"/>
                  </a:outerShdw>
                </a:effectLst>
                <a:latin typeface="Comic Sans MS" pitchFamily="66" charset="0"/>
              </a:rPr>
              <a:t>Metodo Pushover Multimodale: Modal Pushover Analysis (MPA, Chopra)</a:t>
            </a:r>
          </a:p>
        </p:txBody>
      </p:sp>
      <p:pic>
        <p:nvPicPr>
          <p:cNvPr id="222214" name="Immagine 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963" y="2478088"/>
            <a:ext cx="22479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2215" name="Immagine 9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2938" y="2425700"/>
            <a:ext cx="24955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Rectangle 8"/>
          <p:cNvSpPr>
            <a:spLocks noChangeArrowheads="1"/>
          </p:cNvSpPr>
          <p:nvPr/>
        </p:nvSpPr>
        <p:spPr bwMode="auto">
          <a:xfrm>
            <a:off x="0" y="204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63495" name="Rectangle 9"/>
          <p:cNvSpPr>
            <a:spLocks noChangeArrowheads="1"/>
          </p:cNvSpPr>
          <p:nvPr/>
        </p:nvSpPr>
        <p:spPr bwMode="auto">
          <a:xfrm>
            <a:off x="0" y="3279775"/>
            <a:ext cx="21907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a:r>
              <a:rPr lang="it-IT" sz="1100">
                <a:latin typeface="Garamond" pitchFamily="18" charset="0"/>
                <a:cs typeface="Times New Roman" pitchFamily="18" charset="0"/>
              </a:rPr>
              <a:t> </a:t>
            </a:r>
            <a:endParaRPr lang="it-IT"/>
          </a:p>
        </p:txBody>
      </p:sp>
      <p:pic>
        <p:nvPicPr>
          <p:cNvPr id="222218" name="Immagine 1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663" y="3716338"/>
            <a:ext cx="26035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2219" name="Immagine 1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29413" y="3716338"/>
            <a:ext cx="2414587"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8" name="Rectangle 12"/>
          <p:cNvSpPr>
            <a:spLocks noChangeArrowheads="1"/>
          </p:cNvSpPr>
          <p:nvPr/>
        </p:nvSpPr>
        <p:spPr bwMode="auto">
          <a:xfrm>
            <a:off x="0" y="698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63499" name="Rectangle 13"/>
          <p:cNvSpPr>
            <a:spLocks noChangeArrowheads="1"/>
          </p:cNvSpPr>
          <p:nvPr/>
        </p:nvSpPr>
        <p:spPr bwMode="auto">
          <a:xfrm>
            <a:off x="0" y="3203575"/>
            <a:ext cx="21907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it-IT" sz="1100">
                <a:latin typeface="Garamond" pitchFamily="18" charset="0"/>
                <a:cs typeface="Times New Roman" pitchFamily="18" charset="0"/>
              </a:rPr>
              <a:t> </a:t>
            </a:r>
            <a:endParaRPr lang="it-IT"/>
          </a:p>
        </p:txBody>
      </p:sp>
      <p:sp>
        <p:nvSpPr>
          <p:cNvPr id="63500" name="Rectangle 14"/>
          <p:cNvSpPr>
            <a:spLocks noChangeArrowheads="1"/>
          </p:cNvSpPr>
          <p:nvPr/>
        </p:nvSpPr>
        <p:spPr bwMode="auto">
          <a:xfrm>
            <a:off x="0" y="5930900"/>
            <a:ext cx="2190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it-IT" sz="900">
                <a:latin typeface="Comic Sans MS" pitchFamily="66" charset="0"/>
              </a:rPr>
              <a:t> </a:t>
            </a:r>
            <a:endParaRPr lang="it-IT"/>
          </a:p>
        </p:txBody>
      </p:sp>
      <p:sp>
        <p:nvSpPr>
          <p:cNvPr id="222223" name="Text Box 15"/>
          <p:cNvSpPr txBox="1">
            <a:spLocks noChangeArrowheads="1"/>
          </p:cNvSpPr>
          <p:nvPr/>
        </p:nvSpPr>
        <p:spPr bwMode="auto">
          <a:xfrm>
            <a:off x="158750" y="1628775"/>
            <a:ext cx="85169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a:effectLst>
                  <a:outerShdw blurRad="38100" dist="38100" dir="2700000" algn="tl">
                    <a:srgbClr val="C0C0C0"/>
                  </a:outerShdw>
                </a:effectLst>
                <a:latin typeface="Comic Sans MS" pitchFamily="66" charset="0"/>
              </a:rPr>
              <a:t>Come si è visto, in campo lineare la risposta strutturale sotto sisma più esse disaccoppiata evalutata per sovrapposizione:</a:t>
            </a:r>
            <a:endParaRPr lang="it-IT" b="1">
              <a:effectLst>
                <a:outerShdw blurRad="38100" dist="38100" dir="2700000" algn="tl">
                  <a:srgbClr val="C0C0C0"/>
                </a:outerShdw>
              </a:effectLst>
              <a:latin typeface="Comic Sans MS" pitchFamily="66" charset="0"/>
            </a:endParaRPr>
          </a:p>
        </p:txBody>
      </p:sp>
      <p:sp>
        <p:nvSpPr>
          <p:cNvPr id="222224" name="Text Box 16"/>
          <p:cNvSpPr txBox="1">
            <a:spLocks noChangeArrowheads="1"/>
          </p:cNvSpPr>
          <p:nvPr/>
        </p:nvSpPr>
        <p:spPr bwMode="auto">
          <a:xfrm>
            <a:off x="158750" y="3716338"/>
            <a:ext cx="4268788"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257300" indent="-342900" eaLnBrk="0" hangingPunct="0">
              <a:defRPr>
                <a:solidFill>
                  <a:schemeClr val="tx1"/>
                </a:solidFill>
                <a:latin typeface="Arial" charset="0"/>
              </a:defRPr>
            </a:lvl3pPr>
            <a:lvl4pPr marL="1714500" indent="-342900" eaLnBrk="0" hangingPunct="0">
              <a:defRPr>
                <a:solidFill>
                  <a:schemeClr val="tx1"/>
                </a:solidFill>
                <a:latin typeface="Arial" charset="0"/>
              </a:defRPr>
            </a:lvl4pPr>
            <a:lvl5pPr marL="2171700" indent="-342900" eaLnBrk="0" hangingPunct="0">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defRPr/>
            </a:pPr>
            <a:r>
              <a:rPr lang="it-IT" smtClean="0">
                <a:effectLst>
                  <a:outerShdw blurRad="38100" dist="38100" dir="2700000" algn="tl">
                    <a:srgbClr val="C0C0C0"/>
                  </a:outerShdw>
                </a:effectLst>
                <a:latin typeface="Comic Sans MS" pitchFamily="66" charset="0"/>
              </a:rPr>
              <a:t>Se ciò fosse vero anche in campo non-lineare si potrebbe:</a:t>
            </a:r>
          </a:p>
          <a:p>
            <a:pPr eaLnBrk="1" hangingPunct="1">
              <a:buFontTx/>
              <a:buAutoNum type="arabicPeriod"/>
              <a:defRPr/>
            </a:pPr>
            <a:r>
              <a:rPr lang="it-IT" smtClean="0">
                <a:effectLst>
                  <a:outerShdw blurRad="38100" dist="38100" dir="2700000" algn="tl">
                    <a:srgbClr val="C0C0C0"/>
                  </a:outerShdw>
                </a:effectLst>
                <a:latin typeface="Comic Sans MS" pitchFamily="66" charset="0"/>
              </a:rPr>
              <a:t>Effettuare n pushover con forzanti proporzionali ai vari modi;</a:t>
            </a:r>
          </a:p>
          <a:p>
            <a:pPr eaLnBrk="1" hangingPunct="1">
              <a:buFontTx/>
              <a:buAutoNum type="arabicPeriod"/>
              <a:defRPr/>
            </a:pPr>
            <a:r>
              <a:rPr lang="it-IT" smtClean="0">
                <a:effectLst>
                  <a:outerShdw blurRad="38100" dist="38100" dir="2700000" algn="tl">
                    <a:srgbClr val="C0C0C0"/>
                  </a:outerShdw>
                </a:effectLst>
                <a:latin typeface="Comic Sans MS" pitchFamily="66" charset="0"/>
              </a:rPr>
              <a:t>Valutare la domada di spostamento D</a:t>
            </a:r>
            <a:r>
              <a:rPr lang="it-IT" baseline="-25000" smtClean="0">
                <a:effectLst>
                  <a:outerShdw blurRad="38100" dist="38100" dir="2700000" algn="tl">
                    <a:srgbClr val="C0C0C0"/>
                  </a:outerShdw>
                </a:effectLst>
                <a:latin typeface="Comic Sans MS" pitchFamily="66" charset="0"/>
              </a:rPr>
              <a:t>i</a:t>
            </a:r>
            <a:r>
              <a:rPr lang="it-IT" smtClean="0">
                <a:effectLst>
                  <a:outerShdw blurRad="38100" dist="38100" dir="2700000" algn="tl">
                    <a:srgbClr val="C0C0C0"/>
                  </a:outerShdw>
                </a:effectLst>
                <a:latin typeface="Comic Sans MS" pitchFamily="66" charset="0"/>
              </a:rPr>
              <a:t> associata al modo i-esimo;</a:t>
            </a:r>
          </a:p>
          <a:p>
            <a:pPr eaLnBrk="1" hangingPunct="1">
              <a:buFontTx/>
              <a:buAutoNum type="arabicPeriod"/>
              <a:defRPr/>
            </a:pPr>
            <a:r>
              <a:rPr lang="it-IT" smtClean="0">
                <a:effectLst>
                  <a:outerShdw blurRad="38100" dist="38100" dir="2700000" algn="tl">
                    <a:srgbClr val="C0C0C0"/>
                  </a:outerShdw>
                </a:effectLst>
                <a:latin typeface="Comic Sans MS" pitchFamily="66" charset="0"/>
              </a:rPr>
              <a:t>Valutare lo spostamento D tramite una combinazione SRSS (o CQC):</a:t>
            </a:r>
          </a:p>
        </p:txBody>
      </p:sp>
      <p:graphicFrame>
        <p:nvGraphicFramePr>
          <p:cNvPr id="222225" name="Object 17"/>
          <p:cNvGraphicFramePr>
            <a:graphicFrameLocks noChangeAspect="1"/>
          </p:cNvGraphicFramePr>
          <p:nvPr/>
        </p:nvGraphicFramePr>
        <p:xfrm>
          <a:off x="1835150" y="6165850"/>
          <a:ext cx="1157288" cy="692150"/>
        </p:xfrm>
        <a:graphic>
          <a:graphicData uri="http://schemas.openxmlformats.org/presentationml/2006/ole">
            <mc:AlternateContent xmlns:mc="http://schemas.openxmlformats.org/markup-compatibility/2006">
              <mc:Choice xmlns:v="urn:schemas-microsoft-com:vml" Requires="v">
                <p:oleObj spid="_x0000_s63527" name="Equation" r:id="rId7" imgW="774364" imgH="469696" progId="Equation.DSMT4">
                  <p:embed/>
                </p:oleObj>
              </mc:Choice>
              <mc:Fallback>
                <p:oleObj name="Equation" r:id="rId7" imgW="774364" imgH="469696"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150" y="6165850"/>
                        <a:ext cx="1157288" cy="69215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2223"/>
                                        </p:tgtEl>
                                        <p:attrNameLst>
                                          <p:attrName>style.visibility</p:attrName>
                                        </p:attrNameLst>
                                      </p:cBhvr>
                                      <p:to>
                                        <p:strVal val="visible"/>
                                      </p:to>
                                    </p:set>
                                    <p:animEffect transition="in" filter="fade">
                                      <p:cBhvr>
                                        <p:cTn id="7" dur="2000"/>
                                        <p:tgtEl>
                                          <p:spTgt spid="222223"/>
                                        </p:tgtEl>
                                      </p:cBhvr>
                                    </p:animEffect>
                                  </p:childTnLst>
                                </p:cTn>
                              </p:par>
                              <p:par>
                                <p:cTn id="8" presetID="10" presetClass="entr" presetSubtype="0" fill="hold" nodeType="withEffect">
                                  <p:stCondLst>
                                    <p:cond delay="0"/>
                                  </p:stCondLst>
                                  <p:childTnLst>
                                    <p:set>
                                      <p:cBhvr>
                                        <p:cTn id="9" dur="1" fill="hold">
                                          <p:stCondLst>
                                            <p:cond delay="0"/>
                                          </p:stCondLst>
                                        </p:cTn>
                                        <p:tgtEl>
                                          <p:spTgt spid="222214"/>
                                        </p:tgtEl>
                                        <p:attrNameLst>
                                          <p:attrName>style.visibility</p:attrName>
                                        </p:attrNameLst>
                                      </p:cBhvr>
                                      <p:to>
                                        <p:strVal val="visible"/>
                                      </p:to>
                                    </p:set>
                                    <p:animEffect transition="in" filter="fade">
                                      <p:cBhvr>
                                        <p:cTn id="10" dur="2000"/>
                                        <p:tgtEl>
                                          <p:spTgt spid="222214"/>
                                        </p:tgtEl>
                                      </p:cBhvr>
                                    </p:animEffect>
                                  </p:childTnLst>
                                </p:cTn>
                              </p:par>
                              <p:par>
                                <p:cTn id="11" presetID="10" presetClass="entr" presetSubtype="0" fill="hold" nodeType="withEffect">
                                  <p:stCondLst>
                                    <p:cond delay="0"/>
                                  </p:stCondLst>
                                  <p:childTnLst>
                                    <p:set>
                                      <p:cBhvr>
                                        <p:cTn id="12" dur="1" fill="hold">
                                          <p:stCondLst>
                                            <p:cond delay="0"/>
                                          </p:stCondLst>
                                        </p:cTn>
                                        <p:tgtEl>
                                          <p:spTgt spid="222215"/>
                                        </p:tgtEl>
                                        <p:attrNameLst>
                                          <p:attrName>style.visibility</p:attrName>
                                        </p:attrNameLst>
                                      </p:cBhvr>
                                      <p:to>
                                        <p:strVal val="visible"/>
                                      </p:to>
                                    </p:set>
                                    <p:animEffect transition="in" filter="fade">
                                      <p:cBhvr>
                                        <p:cTn id="13" dur="2000"/>
                                        <p:tgtEl>
                                          <p:spTgt spid="22221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2224">
                                            <p:txEl>
                                              <p:pRg st="0" end="0"/>
                                            </p:txEl>
                                          </p:spTgt>
                                        </p:tgtEl>
                                        <p:attrNameLst>
                                          <p:attrName>style.visibility</p:attrName>
                                        </p:attrNameLst>
                                      </p:cBhvr>
                                      <p:to>
                                        <p:strVal val="visible"/>
                                      </p:to>
                                    </p:set>
                                    <p:animEffect transition="in" filter="fade">
                                      <p:cBhvr>
                                        <p:cTn id="18" dur="1000"/>
                                        <p:tgtEl>
                                          <p:spTgt spid="222224">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2224">
                                            <p:txEl>
                                              <p:pRg st="1" end="1"/>
                                            </p:txEl>
                                          </p:spTgt>
                                        </p:tgtEl>
                                        <p:attrNameLst>
                                          <p:attrName>style.visibility</p:attrName>
                                        </p:attrNameLst>
                                      </p:cBhvr>
                                      <p:to>
                                        <p:strVal val="visible"/>
                                      </p:to>
                                    </p:set>
                                    <p:animEffect transition="in" filter="fade">
                                      <p:cBhvr>
                                        <p:cTn id="23" dur="1000"/>
                                        <p:tgtEl>
                                          <p:spTgt spid="222224">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2224">
                                            <p:txEl>
                                              <p:pRg st="2" end="2"/>
                                            </p:txEl>
                                          </p:spTgt>
                                        </p:tgtEl>
                                        <p:attrNameLst>
                                          <p:attrName>style.visibility</p:attrName>
                                        </p:attrNameLst>
                                      </p:cBhvr>
                                      <p:to>
                                        <p:strVal val="visible"/>
                                      </p:to>
                                    </p:set>
                                    <p:animEffect transition="in" filter="fade">
                                      <p:cBhvr>
                                        <p:cTn id="28" dur="1000"/>
                                        <p:tgtEl>
                                          <p:spTgt spid="222224">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2224">
                                            <p:txEl>
                                              <p:pRg st="3" end="3"/>
                                            </p:txEl>
                                          </p:spTgt>
                                        </p:tgtEl>
                                        <p:attrNameLst>
                                          <p:attrName>style.visibility</p:attrName>
                                        </p:attrNameLst>
                                      </p:cBhvr>
                                      <p:to>
                                        <p:strVal val="visible"/>
                                      </p:to>
                                    </p:set>
                                    <p:animEffect transition="in" filter="fade">
                                      <p:cBhvr>
                                        <p:cTn id="33" dur="1000"/>
                                        <p:tgtEl>
                                          <p:spTgt spid="222224">
                                            <p:txEl>
                                              <p:pRg st="3" end="3"/>
                                            </p:txEl>
                                          </p:spTgt>
                                        </p:tgtEl>
                                      </p:cBhvr>
                                    </p:animEffect>
                                  </p:childTnLst>
                                </p:cTn>
                              </p:par>
                            </p:childTnLst>
                          </p:cTn>
                        </p:par>
                        <p:par>
                          <p:cTn id="34" fill="hold" nodeType="afterGroup">
                            <p:stCondLst>
                              <p:cond delay="1000"/>
                            </p:stCondLst>
                            <p:childTnLst>
                              <p:par>
                                <p:cTn id="35" presetID="10" presetClass="entr" presetSubtype="0" fill="hold" nodeType="afterEffect">
                                  <p:stCondLst>
                                    <p:cond delay="0"/>
                                  </p:stCondLst>
                                  <p:childTnLst>
                                    <p:set>
                                      <p:cBhvr>
                                        <p:cTn id="36" dur="1" fill="hold">
                                          <p:stCondLst>
                                            <p:cond delay="0"/>
                                          </p:stCondLst>
                                        </p:cTn>
                                        <p:tgtEl>
                                          <p:spTgt spid="222225"/>
                                        </p:tgtEl>
                                        <p:attrNameLst>
                                          <p:attrName>style.visibility</p:attrName>
                                        </p:attrNameLst>
                                      </p:cBhvr>
                                      <p:to>
                                        <p:strVal val="visible"/>
                                      </p:to>
                                    </p:set>
                                    <p:animEffect transition="in" filter="fade">
                                      <p:cBhvr>
                                        <p:cTn id="37" dur="2000"/>
                                        <p:tgtEl>
                                          <p:spTgt spid="2222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22218"/>
                                        </p:tgtEl>
                                        <p:attrNameLst>
                                          <p:attrName>style.visibility</p:attrName>
                                        </p:attrNameLst>
                                      </p:cBhvr>
                                      <p:to>
                                        <p:strVal val="visible"/>
                                      </p:to>
                                    </p:set>
                                    <p:animEffect transition="in" filter="fade">
                                      <p:cBhvr>
                                        <p:cTn id="42" dur="1000"/>
                                        <p:tgtEl>
                                          <p:spTgt spid="222218"/>
                                        </p:tgtEl>
                                      </p:cBhvr>
                                    </p:animEffect>
                                  </p:childTnLst>
                                </p:cTn>
                              </p:par>
                              <p:par>
                                <p:cTn id="43" presetID="10" presetClass="entr" presetSubtype="0" fill="hold" nodeType="withEffect">
                                  <p:stCondLst>
                                    <p:cond delay="0"/>
                                  </p:stCondLst>
                                  <p:childTnLst>
                                    <p:set>
                                      <p:cBhvr>
                                        <p:cTn id="44" dur="1" fill="hold">
                                          <p:stCondLst>
                                            <p:cond delay="0"/>
                                          </p:stCondLst>
                                        </p:cTn>
                                        <p:tgtEl>
                                          <p:spTgt spid="222219"/>
                                        </p:tgtEl>
                                        <p:attrNameLst>
                                          <p:attrName>style.visibility</p:attrName>
                                        </p:attrNameLst>
                                      </p:cBhvr>
                                      <p:to>
                                        <p:strVal val="visible"/>
                                      </p:to>
                                    </p:set>
                                    <p:animEffect transition="in" filter="fade">
                                      <p:cBhvr>
                                        <p:cTn id="45" dur="1000"/>
                                        <p:tgtEl>
                                          <p:spTgt spid="222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23" grpId="0"/>
      <p:bldP spid="222224"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p:cNvSpPr>
          <p:nvPr>
            <p:ph type="ctrTitle"/>
          </p:nvPr>
        </p:nvSpPr>
        <p:spPr>
          <a:xfrm>
            <a:off x="0" y="260350"/>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Analisi Statica: Recenti avanzamenti</a:t>
            </a:r>
          </a:p>
        </p:txBody>
      </p:sp>
      <p:sp>
        <p:nvSpPr>
          <p:cNvPr id="223237" name="Text Box 5"/>
          <p:cNvSpPr txBox="1">
            <a:spLocks noChangeArrowheads="1"/>
          </p:cNvSpPr>
          <p:nvPr/>
        </p:nvSpPr>
        <p:spPr bwMode="auto">
          <a:xfrm>
            <a:off x="250825" y="1092200"/>
            <a:ext cx="2371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sz="2000" u="sng">
                <a:effectLst>
                  <a:outerShdw blurRad="38100" dist="38100" dir="2700000" algn="tl">
                    <a:srgbClr val="C0C0C0"/>
                  </a:outerShdw>
                </a:effectLst>
                <a:latin typeface="Comic Sans MS" pitchFamily="66" charset="0"/>
              </a:rPr>
              <a:t>Adaprive Pushover</a:t>
            </a:r>
          </a:p>
        </p:txBody>
      </p:sp>
      <p:sp>
        <p:nvSpPr>
          <p:cNvPr id="64516" name="Rectangle 6"/>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23239" name="Object 7"/>
          <p:cNvGraphicFramePr>
            <a:graphicFrameLocks noChangeAspect="1"/>
          </p:cNvGraphicFramePr>
          <p:nvPr/>
        </p:nvGraphicFramePr>
        <p:xfrm>
          <a:off x="1187450" y="2060575"/>
          <a:ext cx="1008063" cy="449263"/>
        </p:xfrm>
        <a:graphic>
          <a:graphicData uri="http://schemas.openxmlformats.org/presentationml/2006/ole">
            <mc:AlternateContent xmlns:mc="http://schemas.openxmlformats.org/markup-compatibility/2006">
              <mc:Choice xmlns:v="urn:schemas-microsoft-com:vml" Requires="v">
                <p:oleObj spid="_x0000_s64573" name="Equation" r:id="rId3" imgW="469696" imgH="203112" progId="Equation.DSMT4">
                  <p:embed/>
                </p:oleObj>
              </mc:Choice>
              <mc:Fallback>
                <p:oleObj name="Equation" r:id="rId3" imgW="469696" imgH="203112"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2060575"/>
                        <a:ext cx="1008063"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3240" name="Text Box 8"/>
          <p:cNvSpPr txBox="1">
            <a:spLocks noChangeArrowheads="1"/>
          </p:cNvSpPr>
          <p:nvPr/>
        </p:nvSpPr>
        <p:spPr bwMode="auto">
          <a:xfrm>
            <a:off x="158750" y="1581150"/>
            <a:ext cx="3222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a:effectLst>
                  <a:outerShdw blurRad="38100" dist="38100" dir="2700000" algn="tl">
                    <a:srgbClr val="C0C0C0"/>
                  </a:outerShdw>
                </a:effectLst>
                <a:latin typeface="Comic Sans MS" pitchFamily="66" charset="0"/>
              </a:rPr>
              <a:t>Forzante per PO monomodali</a:t>
            </a:r>
          </a:p>
        </p:txBody>
      </p:sp>
      <p:pic>
        <p:nvPicPr>
          <p:cNvPr id="223241" name="Immagine 1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35375" y="1527175"/>
            <a:ext cx="5329238" cy="2909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23242" name="Text Box 10"/>
          <p:cNvSpPr txBox="1">
            <a:spLocks noChangeArrowheads="1"/>
          </p:cNvSpPr>
          <p:nvPr/>
        </p:nvSpPr>
        <p:spPr bwMode="auto">
          <a:xfrm>
            <a:off x="3817938" y="1114425"/>
            <a:ext cx="507523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it-IT" sz="1600">
                <a:effectLst>
                  <a:outerShdw blurRad="38100" dist="38100" dir="2700000" algn="tl">
                    <a:srgbClr val="C0C0C0"/>
                  </a:outerShdw>
                </a:effectLst>
                <a:latin typeface="Comic Sans MS" pitchFamily="66" charset="0"/>
              </a:rPr>
              <a:t>Shift di periodi per effetto dell’escursione in campo non-lineare</a:t>
            </a:r>
          </a:p>
        </p:txBody>
      </p:sp>
      <p:sp>
        <p:nvSpPr>
          <p:cNvPr id="223243" name="Line 11"/>
          <p:cNvSpPr>
            <a:spLocks noChangeShapeType="1"/>
          </p:cNvSpPr>
          <p:nvPr/>
        </p:nvSpPr>
        <p:spPr bwMode="auto">
          <a:xfrm>
            <a:off x="4356100" y="3789363"/>
            <a:ext cx="1079500" cy="0"/>
          </a:xfrm>
          <a:prstGeom prst="line">
            <a:avLst/>
          </a:prstGeom>
          <a:noFill/>
          <a:ln w="254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23244" name="Text Box 12"/>
          <p:cNvSpPr txBox="1">
            <a:spLocks noChangeArrowheads="1"/>
          </p:cNvSpPr>
          <p:nvPr/>
        </p:nvSpPr>
        <p:spPr bwMode="auto">
          <a:xfrm>
            <a:off x="323850" y="2565400"/>
            <a:ext cx="338455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it-IT" sz="1600">
                <a:effectLst>
                  <a:outerShdw blurRad="38100" dist="38100" dir="2700000" algn="tl">
                    <a:srgbClr val="C0C0C0"/>
                  </a:outerShdw>
                </a:effectLst>
                <a:latin typeface="Comic Sans MS" pitchFamily="66" charset="0"/>
              </a:rPr>
              <a:t>Per questa ragione ha senso ritenere che le </a:t>
            </a:r>
            <a:r>
              <a:rPr lang="it-IT" sz="1600" b="1">
                <a:effectLst>
                  <a:outerShdw blurRad="38100" dist="38100" dir="2700000" algn="tl">
                    <a:srgbClr val="C0C0C0"/>
                  </a:outerShdw>
                </a:effectLst>
                <a:latin typeface="Comic Sans MS" pitchFamily="66" charset="0"/>
              </a:rPr>
              <a:t>forme modali </a:t>
            </a:r>
            <a:r>
              <a:rPr lang="it-IT" sz="1600">
                <a:effectLst>
                  <a:outerShdw blurRad="38100" dist="38100" dir="2700000" algn="tl">
                    <a:srgbClr val="C0C0C0"/>
                  </a:outerShdw>
                </a:effectLst>
                <a:latin typeface="Comic Sans MS" pitchFamily="66" charset="0"/>
              </a:rPr>
              <a:t>valutate sul modello </a:t>
            </a:r>
            <a:r>
              <a:rPr lang="it-IT" sz="1600" b="1">
                <a:effectLst>
                  <a:outerShdw blurRad="38100" dist="38100" dir="2700000" algn="tl">
                    <a:srgbClr val="C0C0C0"/>
                  </a:outerShdw>
                </a:effectLst>
                <a:latin typeface="Comic Sans MS" pitchFamily="66" charset="0"/>
              </a:rPr>
              <a:t>elastico</a:t>
            </a:r>
            <a:r>
              <a:rPr lang="it-IT" sz="1600">
                <a:effectLst>
                  <a:outerShdw blurRad="38100" dist="38100" dir="2700000" algn="tl">
                    <a:srgbClr val="C0C0C0"/>
                  </a:outerShdw>
                </a:effectLst>
                <a:latin typeface="Comic Sans MS" pitchFamily="66" charset="0"/>
              </a:rPr>
              <a:t> non abbiano molta relazione con il moto della struttura in campo </a:t>
            </a:r>
            <a:r>
              <a:rPr lang="it-IT" sz="1600" b="1">
                <a:effectLst>
                  <a:outerShdw blurRad="38100" dist="38100" dir="2700000" algn="tl">
                    <a:srgbClr val="C0C0C0"/>
                  </a:outerShdw>
                </a:effectLst>
                <a:latin typeface="Comic Sans MS" pitchFamily="66" charset="0"/>
              </a:rPr>
              <a:t>post-elastico</a:t>
            </a:r>
            <a:r>
              <a:rPr lang="it-IT" sz="1600">
                <a:effectLst>
                  <a:outerShdw blurRad="38100" dist="38100" dir="2700000" algn="tl">
                    <a:srgbClr val="C0C0C0"/>
                  </a:outerShdw>
                </a:effectLst>
                <a:latin typeface="Comic Sans MS" pitchFamily="66" charset="0"/>
              </a:rPr>
              <a:t>.</a:t>
            </a:r>
          </a:p>
        </p:txBody>
      </p:sp>
      <p:sp>
        <p:nvSpPr>
          <p:cNvPr id="223245" name="Text Box 13"/>
          <p:cNvSpPr txBox="1">
            <a:spLocks noChangeArrowheads="1"/>
          </p:cNvSpPr>
          <p:nvPr/>
        </p:nvSpPr>
        <p:spPr bwMode="auto">
          <a:xfrm>
            <a:off x="323850" y="4149725"/>
            <a:ext cx="360045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it-IT" sz="1600">
                <a:effectLst>
                  <a:outerShdw blurRad="38100" dist="38100" dir="2700000" algn="tl">
                    <a:srgbClr val="C0C0C0"/>
                  </a:outerShdw>
                </a:effectLst>
                <a:latin typeface="Comic Sans MS" pitchFamily="66" charset="0"/>
              </a:rPr>
              <a:t>Sono state proposte, dunque, diverse metodologie di analisi statica non lineare nelle quali anche l’</a:t>
            </a:r>
            <a:r>
              <a:rPr lang="it-IT" sz="1600" b="1">
                <a:effectLst>
                  <a:outerShdw blurRad="38100" dist="38100" dir="2700000" algn="tl">
                    <a:srgbClr val="C0C0C0"/>
                  </a:outerShdw>
                </a:effectLst>
                <a:latin typeface="Comic Sans MS" pitchFamily="66" charset="0"/>
              </a:rPr>
              <a:t>andamento</a:t>
            </a:r>
            <a:r>
              <a:rPr lang="it-IT" sz="1600">
                <a:effectLst>
                  <a:outerShdw blurRad="38100" dist="38100" dir="2700000" algn="tl">
                    <a:srgbClr val="C0C0C0"/>
                  </a:outerShdw>
                </a:effectLst>
                <a:latin typeface="Comic Sans MS" pitchFamily="66" charset="0"/>
              </a:rPr>
              <a:t> e non solo il valore dei carichi orizzontali </a:t>
            </a:r>
            <a:r>
              <a:rPr lang="it-IT" sz="1600" b="1">
                <a:effectLst>
                  <a:outerShdw blurRad="38100" dist="38100" dir="2700000" algn="tl">
                    <a:srgbClr val="C0C0C0"/>
                  </a:outerShdw>
                </a:effectLst>
                <a:latin typeface="Comic Sans MS" pitchFamily="66" charset="0"/>
              </a:rPr>
              <a:t>varia durante l’analisi</a:t>
            </a:r>
            <a:r>
              <a:rPr lang="it-IT" sz="1600">
                <a:effectLst>
                  <a:outerShdw blurRad="38100" dist="38100" dir="2700000" algn="tl">
                    <a:srgbClr val="C0C0C0"/>
                  </a:outerShdw>
                </a:effectLst>
                <a:latin typeface="Comic Sans MS" pitchFamily="66" charset="0"/>
              </a:rPr>
              <a:t> per seguire l’evoluzione della risposta non-lineare della struttura.</a:t>
            </a:r>
          </a:p>
        </p:txBody>
      </p:sp>
      <p:sp>
        <p:nvSpPr>
          <p:cNvPr id="64524" name="Rectangle 14"/>
          <p:cNvSpPr>
            <a:spLocks noChangeArrowheads="1"/>
          </p:cNvSpPr>
          <p:nvPr/>
        </p:nvSpPr>
        <p:spPr bwMode="auto">
          <a:xfrm>
            <a:off x="0" y="3333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graphicFrame>
        <p:nvGraphicFramePr>
          <p:cNvPr id="223247" name="Object 15"/>
          <p:cNvGraphicFramePr>
            <a:graphicFrameLocks noChangeAspect="1"/>
          </p:cNvGraphicFramePr>
          <p:nvPr/>
        </p:nvGraphicFramePr>
        <p:xfrm>
          <a:off x="611188" y="6237288"/>
          <a:ext cx="2735262" cy="423862"/>
        </p:xfrm>
        <a:graphic>
          <a:graphicData uri="http://schemas.openxmlformats.org/presentationml/2006/ole">
            <mc:AlternateContent xmlns:mc="http://schemas.openxmlformats.org/markup-compatibility/2006">
              <mc:Choice xmlns:v="urn:schemas-microsoft-com:vml" Requires="v">
                <p:oleObj spid="_x0000_s64574" name="Equation" r:id="rId6" imgW="1295400" imgH="190500" progId="Equation.DSMT4">
                  <p:embed/>
                </p:oleObj>
              </mc:Choice>
              <mc:Fallback>
                <p:oleObj name="Equation" r:id="rId6" imgW="1295400" imgH="190500" progId="Equation.DSMT4">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188" y="6237288"/>
                        <a:ext cx="2735262"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23248" name="Immagine 118"/>
          <p:cNvPicPr>
            <a:picLocks noChangeAspect="1" noChangeArrowheads="1"/>
          </p:cNvPicPr>
          <p:nvPr/>
        </p:nvPicPr>
        <p:blipFill>
          <a:blip r:embed="rId8" cstate="print">
            <a:extLst>
              <a:ext uri="{28A0092B-C50C-407E-A947-70E740481C1C}">
                <a14:useLocalDpi xmlns:a14="http://schemas.microsoft.com/office/drawing/2010/main" val="0"/>
              </a:ext>
            </a:extLst>
          </a:blip>
          <a:srcRect t="11632" b="4317"/>
          <a:stretch>
            <a:fillRect/>
          </a:stretch>
        </p:blipFill>
        <p:spPr bwMode="auto">
          <a:xfrm>
            <a:off x="4427538" y="4267200"/>
            <a:ext cx="4105275"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3240"/>
                                        </p:tgtEl>
                                        <p:attrNameLst>
                                          <p:attrName>style.visibility</p:attrName>
                                        </p:attrNameLst>
                                      </p:cBhvr>
                                      <p:to>
                                        <p:strVal val="visible"/>
                                      </p:to>
                                    </p:set>
                                    <p:animEffect transition="in" filter="fade">
                                      <p:cBhvr>
                                        <p:cTn id="7" dur="1000"/>
                                        <p:tgtEl>
                                          <p:spTgt spid="223240"/>
                                        </p:tgtEl>
                                      </p:cBhvr>
                                    </p:animEffect>
                                  </p:childTnLst>
                                </p:cTn>
                              </p:par>
                              <p:par>
                                <p:cTn id="8" presetID="10" presetClass="entr" presetSubtype="0" fill="hold" nodeType="withEffect">
                                  <p:stCondLst>
                                    <p:cond delay="0"/>
                                  </p:stCondLst>
                                  <p:childTnLst>
                                    <p:set>
                                      <p:cBhvr>
                                        <p:cTn id="9" dur="1" fill="hold">
                                          <p:stCondLst>
                                            <p:cond delay="0"/>
                                          </p:stCondLst>
                                        </p:cTn>
                                        <p:tgtEl>
                                          <p:spTgt spid="223239"/>
                                        </p:tgtEl>
                                        <p:attrNameLst>
                                          <p:attrName>style.visibility</p:attrName>
                                        </p:attrNameLst>
                                      </p:cBhvr>
                                      <p:to>
                                        <p:strVal val="visible"/>
                                      </p:to>
                                    </p:set>
                                    <p:animEffect transition="in" filter="fade">
                                      <p:cBhvr>
                                        <p:cTn id="10" dur="1000"/>
                                        <p:tgtEl>
                                          <p:spTgt spid="22323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23242"/>
                                        </p:tgtEl>
                                        <p:attrNameLst>
                                          <p:attrName>style.visibility</p:attrName>
                                        </p:attrNameLst>
                                      </p:cBhvr>
                                      <p:to>
                                        <p:strVal val="visible"/>
                                      </p:to>
                                    </p:set>
                                    <p:animEffect transition="in" filter="checkerboard(across)">
                                      <p:cBhvr>
                                        <p:cTn id="15" dur="500"/>
                                        <p:tgtEl>
                                          <p:spTgt spid="223242"/>
                                        </p:tgtEl>
                                      </p:cBhvr>
                                    </p:animEffect>
                                  </p:childTnLst>
                                </p:cTn>
                              </p:par>
                              <p:par>
                                <p:cTn id="16" presetID="5" presetClass="entr" presetSubtype="10" fill="hold" nodeType="withEffect">
                                  <p:stCondLst>
                                    <p:cond delay="0"/>
                                  </p:stCondLst>
                                  <p:childTnLst>
                                    <p:set>
                                      <p:cBhvr>
                                        <p:cTn id="17" dur="1" fill="hold">
                                          <p:stCondLst>
                                            <p:cond delay="0"/>
                                          </p:stCondLst>
                                        </p:cTn>
                                        <p:tgtEl>
                                          <p:spTgt spid="223241"/>
                                        </p:tgtEl>
                                        <p:attrNameLst>
                                          <p:attrName>style.visibility</p:attrName>
                                        </p:attrNameLst>
                                      </p:cBhvr>
                                      <p:to>
                                        <p:strVal val="visible"/>
                                      </p:to>
                                    </p:set>
                                    <p:animEffect transition="in" filter="checkerboard(across)">
                                      <p:cBhvr>
                                        <p:cTn id="18" dur="500"/>
                                        <p:tgtEl>
                                          <p:spTgt spid="223241"/>
                                        </p:tgtEl>
                                      </p:cBhvr>
                                    </p:animEffect>
                                  </p:childTnLst>
                                </p:cTn>
                              </p:par>
                            </p:childTnLst>
                          </p:cTn>
                        </p:par>
                        <p:par>
                          <p:cTn id="19" fill="hold" nodeType="afterGroup">
                            <p:stCondLst>
                              <p:cond delay="500"/>
                            </p:stCondLst>
                            <p:childTnLst>
                              <p:par>
                                <p:cTn id="20" presetID="17" presetClass="entr" presetSubtype="8" fill="hold" grpId="0" nodeType="afterEffect">
                                  <p:stCondLst>
                                    <p:cond delay="0"/>
                                  </p:stCondLst>
                                  <p:childTnLst>
                                    <p:set>
                                      <p:cBhvr>
                                        <p:cTn id="21" dur="1" fill="hold">
                                          <p:stCondLst>
                                            <p:cond delay="0"/>
                                          </p:stCondLst>
                                        </p:cTn>
                                        <p:tgtEl>
                                          <p:spTgt spid="223243"/>
                                        </p:tgtEl>
                                        <p:attrNameLst>
                                          <p:attrName>style.visibility</p:attrName>
                                        </p:attrNameLst>
                                      </p:cBhvr>
                                      <p:to>
                                        <p:strVal val="visible"/>
                                      </p:to>
                                    </p:set>
                                    <p:anim calcmode="lin" valueType="num">
                                      <p:cBhvr>
                                        <p:cTn id="22" dur="500" fill="hold"/>
                                        <p:tgtEl>
                                          <p:spTgt spid="223243"/>
                                        </p:tgtEl>
                                        <p:attrNameLst>
                                          <p:attrName>ppt_x</p:attrName>
                                        </p:attrNameLst>
                                      </p:cBhvr>
                                      <p:tavLst>
                                        <p:tav tm="0">
                                          <p:val>
                                            <p:strVal val="#ppt_x-#ppt_w/2"/>
                                          </p:val>
                                        </p:tav>
                                        <p:tav tm="100000">
                                          <p:val>
                                            <p:strVal val="#ppt_x"/>
                                          </p:val>
                                        </p:tav>
                                      </p:tavLst>
                                    </p:anim>
                                    <p:anim calcmode="lin" valueType="num">
                                      <p:cBhvr>
                                        <p:cTn id="23" dur="500" fill="hold"/>
                                        <p:tgtEl>
                                          <p:spTgt spid="223243"/>
                                        </p:tgtEl>
                                        <p:attrNameLst>
                                          <p:attrName>ppt_y</p:attrName>
                                        </p:attrNameLst>
                                      </p:cBhvr>
                                      <p:tavLst>
                                        <p:tav tm="0">
                                          <p:val>
                                            <p:strVal val="#ppt_y"/>
                                          </p:val>
                                        </p:tav>
                                        <p:tav tm="100000">
                                          <p:val>
                                            <p:strVal val="#ppt_y"/>
                                          </p:val>
                                        </p:tav>
                                      </p:tavLst>
                                    </p:anim>
                                    <p:anim calcmode="lin" valueType="num">
                                      <p:cBhvr>
                                        <p:cTn id="24" dur="500" fill="hold"/>
                                        <p:tgtEl>
                                          <p:spTgt spid="223243"/>
                                        </p:tgtEl>
                                        <p:attrNameLst>
                                          <p:attrName>ppt_w</p:attrName>
                                        </p:attrNameLst>
                                      </p:cBhvr>
                                      <p:tavLst>
                                        <p:tav tm="0">
                                          <p:val>
                                            <p:fltVal val="0"/>
                                          </p:val>
                                        </p:tav>
                                        <p:tav tm="100000">
                                          <p:val>
                                            <p:strVal val="#ppt_w"/>
                                          </p:val>
                                        </p:tav>
                                      </p:tavLst>
                                    </p:anim>
                                    <p:anim calcmode="lin" valueType="num">
                                      <p:cBhvr>
                                        <p:cTn id="25" dur="500" fill="hold"/>
                                        <p:tgtEl>
                                          <p:spTgt spid="223243"/>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3244"/>
                                        </p:tgtEl>
                                        <p:attrNameLst>
                                          <p:attrName>style.visibility</p:attrName>
                                        </p:attrNameLst>
                                      </p:cBhvr>
                                      <p:to>
                                        <p:strVal val="visible"/>
                                      </p:to>
                                    </p:set>
                                    <p:animEffect transition="in" filter="fade">
                                      <p:cBhvr>
                                        <p:cTn id="30" dur="1000"/>
                                        <p:tgtEl>
                                          <p:spTgt spid="22324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23245"/>
                                        </p:tgtEl>
                                        <p:attrNameLst>
                                          <p:attrName>style.visibility</p:attrName>
                                        </p:attrNameLst>
                                      </p:cBhvr>
                                      <p:to>
                                        <p:strVal val="visible"/>
                                      </p:to>
                                    </p:set>
                                    <p:animEffect transition="in" filter="fade">
                                      <p:cBhvr>
                                        <p:cTn id="35" dur="1000"/>
                                        <p:tgtEl>
                                          <p:spTgt spid="223245"/>
                                        </p:tgtEl>
                                      </p:cBhvr>
                                    </p:animEffect>
                                  </p:childTnLst>
                                </p:cTn>
                              </p:par>
                              <p:par>
                                <p:cTn id="36" presetID="10" presetClass="entr" presetSubtype="0" fill="hold" nodeType="withEffect">
                                  <p:stCondLst>
                                    <p:cond delay="0"/>
                                  </p:stCondLst>
                                  <p:childTnLst>
                                    <p:set>
                                      <p:cBhvr>
                                        <p:cTn id="37" dur="1" fill="hold">
                                          <p:stCondLst>
                                            <p:cond delay="0"/>
                                          </p:stCondLst>
                                        </p:cTn>
                                        <p:tgtEl>
                                          <p:spTgt spid="223247"/>
                                        </p:tgtEl>
                                        <p:attrNameLst>
                                          <p:attrName>style.visibility</p:attrName>
                                        </p:attrNameLst>
                                      </p:cBhvr>
                                      <p:to>
                                        <p:strVal val="visible"/>
                                      </p:to>
                                    </p:set>
                                    <p:animEffect transition="in" filter="fade">
                                      <p:cBhvr>
                                        <p:cTn id="38" dur="2000"/>
                                        <p:tgtEl>
                                          <p:spTgt spid="22324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 presetClass="entr" presetSubtype="10" fill="hold" nodeType="clickEffect">
                                  <p:stCondLst>
                                    <p:cond delay="0"/>
                                  </p:stCondLst>
                                  <p:childTnLst>
                                    <p:set>
                                      <p:cBhvr>
                                        <p:cTn id="42" dur="1" fill="hold">
                                          <p:stCondLst>
                                            <p:cond delay="0"/>
                                          </p:stCondLst>
                                        </p:cTn>
                                        <p:tgtEl>
                                          <p:spTgt spid="223248"/>
                                        </p:tgtEl>
                                        <p:attrNameLst>
                                          <p:attrName>style.visibility</p:attrName>
                                        </p:attrNameLst>
                                      </p:cBhvr>
                                      <p:to>
                                        <p:strVal val="visible"/>
                                      </p:to>
                                    </p:set>
                                    <p:animEffect transition="in" filter="checkerboard(across)">
                                      <p:cBhvr>
                                        <p:cTn id="43" dur="500"/>
                                        <p:tgtEl>
                                          <p:spTgt spid="223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0" grpId="0"/>
      <p:bldP spid="223242" grpId="0"/>
      <p:bldP spid="223243" grpId="0" animBg="1"/>
      <p:bldP spid="223244" grpId="0"/>
      <p:bldP spid="22324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ctrTitle"/>
          </p:nvPr>
        </p:nvSpPr>
        <p:spPr>
          <a:xfrm>
            <a:off x="0" y="2922588"/>
            <a:ext cx="9144000" cy="434975"/>
          </a:xfrm>
        </p:spPr>
        <p:txBody>
          <a:bodyPr/>
          <a:lstStyle/>
          <a:p>
            <a:r>
              <a:rPr lang="it-IT" sz="4800" b="1" dirty="0" smtClean="0">
                <a:latin typeface="Comic Sans MS" pitchFamily="66" charset="0"/>
              </a:rPr>
              <a:t>Modello a plasticità concentrata: esempio</a:t>
            </a:r>
          </a:p>
        </p:txBody>
      </p:sp>
      <p:sp>
        <p:nvSpPr>
          <p:cNvPr id="65539"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extLst>
      <p:ext uri="{BB962C8B-B14F-4D97-AF65-F5344CB8AC3E}">
        <p14:creationId xmlns:p14="http://schemas.microsoft.com/office/powerpoint/2010/main" val="513926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p:cNvSpPr>
          <p:nvPr>
            <p:ph type="ctrTitle"/>
          </p:nvPr>
        </p:nvSpPr>
        <p:spPr>
          <a:xfrm>
            <a:off x="0" y="404813"/>
            <a:ext cx="91440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88419" name="Rectangle 3"/>
          <p:cNvSpPr>
            <a:spLocks noGrp="1"/>
          </p:cNvSpPr>
          <p:nvPr>
            <p:ph type="subTitle" idx="1"/>
          </p:nvPr>
        </p:nvSpPr>
        <p:spPr>
          <a:xfrm>
            <a:off x="250825" y="1052513"/>
            <a:ext cx="8280400" cy="503237"/>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Definizione dello spettro di risposta</a:t>
            </a:r>
          </a:p>
        </p:txBody>
      </p:sp>
      <p:sp>
        <p:nvSpPr>
          <p:cNvPr id="6148" name="Text Box 6"/>
          <p:cNvSpPr txBox="1">
            <a:spLocks noChangeArrowheads="1"/>
          </p:cNvSpPr>
          <p:nvPr/>
        </p:nvSpPr>
        <p:spPr bwMode="auto">
          <a:xfrm>
            <a:off x="179388" y="1628775"/>
            <a:ext cx="87852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A partire dal segnale accelerometrico, si possono valutare i suoi “effetti” su un sistema ad un grado di libertà (SDOF). Per valutare tali effetti è necessario integrare le equazioni del moto.</a:t>
            </a:r>
          </a:p>
        </p:txBody>
      </p:sp>
      <p:graphicFrame>
        <p:nvGraphicFramePr>
          <p:cNvPr id="6149" name="Object 7"/>
          <p:cNvGraphicFramePr>
            <a:graphicFrameLocks noChangeAspect="1"/>
          </p:cNvGraphicFramePr>
          <p:nvPr/>
        </p:nvGraphicFramePr>
        <p:xfrm>
          <a:off x="3078163" y="3236913"/>
          <a:ext cx="2141537" cy="407987"/>
        </p:xfrm>
        <a:graphic>
          <a:graphicData uri="http://schemas.openxmlformats.org/presentationml/2006/ole">
            <mc:AlternateContent xmlns:mc="http://schemas.openxmlformats.org/markup-compatibility/2006">
              <mc:Choice xmlns:v="urn:schemas-microsoft-com:vml" Requires="v">
                <p:oleObj spid="_x0000_s6248" name="Equation" r:id="rId3" imgW="1193800" imgH="228600" progId="Equation.DSMT4">
                  <p:embed/>
                </p:oleObj>
              </mc:Choice>
              <mc:Fallback>
                <p:oleObj name="Equation" r:id="rId3" imgW="1193800" imgH="2286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8163" y="3236913"/>
                        <a:ext cx="2141537"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50" name="Text Box 8"/>
          <p:cNvSpPr txBox="1">
            <a:spLocks noChangeArrowheads="1"/>
          </p:cNvSpPr>
          <p:nvPr/>
        </p:nvSpPr>
        <p:spPr bwMode="auto">
          <a:xfrm>
            <a:off x="179388" y="2513013"/>
            <a:ext cx="87852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Si può procedere integrando le equazioni differenziali al fine di determinare la legge oraria del moto x(t) ed i valori di velocità ed accelerazione:</a:t>
            </a:r>
          </a:p>
        </p:txBody>
      </p:sp>
      <p:sp>
        <p:nvSpPr>
          <p:cNvPr id="6151" name="Text Box 9"/>
          <p:cNvSpPr txBox="1">
            <a:spLocks noChangeArrowheads="1"/>
          </p:cNvSpPr>
          <p:nvPr/>
        </p:nvSpPr>
        <p:spPr bwMode="auto">
          <a:xfrm>
            <a:off x="179388" y="3724275"/>
            <a:ext cx="87852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L’integrazione delle equazioni del moto possono condursi secondo diverse metodologie, tutte di carattere numerico, data la natura del segnale per il quale non esiste una unica espressione matematica in forma chiusa:</a:t>
            </a:r>
          </a:p>
        </p:txBody>
      </p:sp>
      <p:sp>
        <p:nvSpPr>
          <p:cNvPr id="188426" name="Text Box 10"/>
          <p:cNvSpPr txBox="1">
            <a:spLocks noChangeArrowheads="1"/>
          </p:cNvSpPr>
          <p:nvPr/>
        </p:nvSpPr>
        <p:spPr bwMode="auto">
          <a:xfrm>
            <a:off x="179388" y="4673600"/>
            <a:ext cx="87852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buFontTx/>
              <a:buChar char="-"/>
              <a:defRPr/>
            </a:pPr>
            <a:r>
              <a:rPr lang="it-IT">
                <a:latin typeface="Comic Sans MS" pitchFamily="66" charset="0"/>
              </a:rPr>
              <a:t> Differenze finite;</a:t>
            </a:r>
          </a:p>
          <a:p>
            <a:pPr algn="just">
              <a:buFontTx/>
              <a:buChar char="-"/>
              <a:defRPr/>
            </a:pPr>
            <a:r>
              <a:rPr lang="it-IT">
                <a:latin typeface="Comic Sans MS" pitchFamily="66" charset="0"/>
              </a:rPr>
              <a:t> Metodo di Newmark ;</a:t>
            </a:r>
          </a:p>
          <a:p>
            <a:pPr algn="just">
              <a:buFontTx/>
              <a:buChar char="-"/>
              <a:defRPr/>
            </a:pPr>
            <a:r>
              <a:rPr lang="it-IT">
                <a:latin typeface="Comic Sans MS" pitchFamily="66" charset="0"/>
              </a:rPr>
              <a:t> Integrazione </a:t>
            </a:r>
            <a:r>
              <a:rPr lang="it-IT">
                <a:effectLst>
                  <a:outerShdw blurRad="38100" dist="38100" dir="2700000" algn="tl">
                    <a:srgbClr val="C0C0C0"/>
                  </a:outerShdw>
                </a:effectLst>
                <a:latin typeface="Comic Sans MS" pitchFamily="66" charset="0"/>
              </a:rPr>
              <a:t> </a:t>
            </a:r>
            <a:r>
              <a:rPr lang="it-IT">
                <a:latin typeface="Comic Sans MS" pitchFamily="66" charset="0"/>
              </a:rPr>
              <a:t>a tratti in forma chiusa.</a:t>
            </a:r>
          </a:p>
          <a:p>
            <a:pPr algn="just">
              <a:buFontTx/>
              <a:buChar char="-"/>
              <a:defRPr/>
            </a:pPr>
            <a:endParaRPr lang="it-IT">
              <a:latin typeface="Comic Sans MS" pitchFamily="66" charset="0"/>
            </a:endParaRPr>
          </a:p>
        </p:txBody>
      </p:sp>
      <p:graphicFrame>
        <p:nvGraphicFramePr>
          <p:cNvPr id="6153" name="Object 11"/>
          <p:cNvGraphicFramePr>
            <a:graphicFrameLocks noChangeAspect="1"/>
          </p:cNvGraphicFramePr>
          <p:nvPr/>
        </p:nvGraphicFramePr>
        <p:xfrm>
          <a:off x="531813" y="6084888"/>
          <a:ext cx="2960687" cy="657225"/>
        </p:xfrm>
        <a:graphic>
          <a:graphicData uri="http://schemas.openxmlformats.org/presentationml/2006/ole">
            <mc:AlternateContent xmlns:mc="http://schemas.openxmlformats.org/markup-compatibility/2006">
              <mc:Choice xmlns:v="urn:schemas-microsoft-com:vml" Requires="v">
                <p:oleObj spid="_x0000_s6249" name="Equation" r:id="rId5" imgW="1651000" imgH="368300" progId="Equation.DSMT4">
                  <p:embed/>
                </p:oleObj>
              </mc:Choice>
              <mc:Fallback>
                <p:oleObj name="Equation" r:id="rId5" imgW="1651000" imgH="36830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1813" y="6084888"/>
                        <a:ext cx="2960687"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4" name="Object 12"/>
          <p:cNvGraphicFramePr>
            <a:graphicFrameLocks noChangeAspect="1"/>
          </p:cNvGraphicFramePr>
          <p:nvPr/>
        </p:nvGraphicFramePr>
        <p:xfrm>
          <a:off x="4851400" y="5516563"/>
          <a:ext cx="2528888" cy="1155700"/>
        </p:xfrm>
        <a:graphic>
          <a:graphicData uri="http://schemas.openxmlformats.org/presentationml/2006/ole">
            <mc:AlternateContent xmlns:mc="http://schemas.openxmlformats.org/markup-compatibility/2006">
              <mc:Choice xmlns:v="urn:schemas-microsoft-com:vml" Requires="v">
                <p:oleObj spid="_x0000_s6250" name="Equation" r:id="rId7" imgW="1409700" imgH="647700" progId="Equation.DSMT4">
                  <p:embed/>
                </p:oleObj>
              </mc:Choice>
              <mc:Fallback>
                <p:oleObj name="Equation" r:id="rId7" imgW="1409700" imgH="647700" progId="Equation.DSMT4">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1400" y="5516563"/>
                        <a:ext cx="2528888" cy="115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55" name="Object 13"/>
          <p:cNvGraphicFramePr>
            <a:graphicFrameLocks noChangeAspect="1"/>
          </p:cNvGraphicFramePr>
          <p:nvPr/>
        </p:nvGraphicFramePr>
        <p:xfrm>
          <a:off x="1438275" y="5589588"/>
          <a:ext cx="1162050" cy="407987"/>
        </p:xfrm>
        <a:graphic>
          <a:graphicData uri="http://schemas.openxmlformats.org/presentationml/2006/ole">
            <mc:AlternateContent xmlns:mc="http://schemas.openxmlformats.org/markup-compatibility/2006">
              <mc:Choice xmlns:v="urn:schemas-microsoft-com:vml" Requires="v">
                <p:oleObj spid="_x0000_s6251" name="Equation" r:id="rId9" imgW="647700" imgH="228600" progId="Equation.DSMT4">
                  <p:embed/>
                </p:oleObj>
              </mc:Choice>
              <mc:Fallback>
                <p:oleObj name="Equation" r:id="rId9" imgW="647700" imgH="228600" progId="Equation.DSMT4">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8275" y="5589588"/>
                        <a:ext cx="1162050" cy="407987"/>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bwMode="auto">
          <a:xfrm>
            <a:off x="1371600" y="0"/>
            <a:ext cx="7772400" cy="4270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 Input</a:t>
            </a:r>
          </a:p>
        </p:txBody>
      </p:sp>
      <p:pic>
        <p:nvPicPr>
          <p:cNvPr id="146437" name="Picture 5" descr="Sche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 y="692150"/>
            <a:ext cx="29972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8" name="Text Box 7"/>
          <p:cNvSpPr txBox="1">
            <a:spLocks noChangeArrowheads="1"/>
          </p:cNvSpPr>
          <p:nvPr/>
        </p:nvSpPr>
        <p:spPr bwMode="auto">
          <a:xfrm>
            <a:off x="3676650" y="704850"/>
            <a:ext cx="53594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latin typeface="Times New Roman" pitchFamily="18" charset="0"/>
              </a:rPr>
              <a:t>Vengono mostrate le linee principali per l’esecuzione di un’analisi pushover su una struttura esistente in c.a.. Per fissare e idee si fa riferimento al semplice modello piano riportato nella figura.</a:t>
            </a:r>
          </a:p>
        </p:txBody>
      </p:sp>
      <p:sp>
        <p:nvSpPr>
          <p:cNvPr id="13320" name="Text Box 8"/>
          <p:cNvSpPr txBox="1">
            <a:spLocks noChangeArrowheads="1"/>
          </p:cNvSpPr>
          <p:nvPr/>
        </p:nvSpPr>
        <p:spPr bwMode="auto">
          <a:xfrm>
            <a:off x="3784600" y="1638300"/>
            <a:ext cx="53594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latin typeface="Times New Roman" pitchFamily="18" charset="0"/>
              </a:rPr>
              <a:t>Per caratterizzare il comportamento delle cerniere plastiche è necessario precisare:</a:t>
            </a:r>
          </a:p>
        </p:txBody>
      </p:sp>
      <p:sp>
        <p:nvSpPr>
          <p:cNvPr id="13321" name="Text Box 9"/>
          <p:cNvSpPr txBox="1">
            <a:spLocks noChangeArrowheads="1"/>
          </p:cNvSpPr>
          <p:nvPr/>
        </p:nvSpPr>
        <p:spPr bwMode="auto">
          <a:xfrm>
            <a:off x="3784600" y="2160588"/>
            <a:ext cx="53594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buFontTx/>
              <a:buChar char="-"/>
            </a:pPr>
            <a:r>
              <a:rPr lang="it-IT" altLang="it-IT" sz="1600">
                <a:latin typeface="Times New Roman" pitchFamily="18" charset="0"/>
              </a:rPr>
              <a:t>le caratteristiche geometriche della sezione e degli elementi strutturali;</a:t>
            </a:r>
          </a:p>
        </p:txBody>
      </p:sp>
      <p:sp>
        <p:nvSpPr>
          <p:cNvPr id="13322" name="Text Box 10"/>
          <p:cNvSpPr txBox="1">
            <a:spLocks noChangeArrowheads="1"/>
          </p:cNvSpPr>
          <p:nvPr/>
        </p:nvSpPr>
        <p:spPr bwMode="auto">
          <a:xfrm>
            <a:off x="3676650" y="2654300"/>
            <a:ext cx="5359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buFontTx/>
              <a:buChar char="-"/>
            </a:pPr>
            <a:r>
              <a:rPr lang="it-IT" altLang="it-IT" sz="1600">
                <a:latin typeface="Times New Roman" pitchFamily="18" charset="0"/>
              </a:rPr>
              <a:t> le caratteristiche meccaniche dei materiali;</a:t>
            </a:r>
          </a:p>
        </p:txBody>
      </p:sp>
      <p:sp>
        <p:nvSpPr>
          <p:cNvPr id="13323" name="Text Box 11"/>
          <p:cNvSpPr txBox="1">
            <a:spLocks noChangeArrowheads="1"/>
          </p:cNvSpPr>
          <p:nvPr/>
        </p:nvSpPr>
        <p:spPr bwMode="auto">
          <a:xfrm>
            <a:off x="3676650" y="2889250"/>
            <a:ext cx="53594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buFontTx/>
              <a:buChar char="-"/>
            </a:pPr>
            <a:r>
              <a:rPr lang="it-IT" altLang="it-IT" sz="1600">
                <a:latin typeface="Times New Roman" pitchFamily="18" charset="0"/>
              </a:rPr>
              <a:t> lo sforzo normale che grava su di essi per effetto dei carichi verticali.</a:t>
            </a:r>
          </a:p>
        </p:txBody>
      </p:sp>
      <p:sp>
        <p:nvSpPr>
          <p:cNvPr id="13324" name="Text Box 12"/>
          <p:cNvSpPr txBox="1">
            <a:spLocks noChangeArrowheads="1"/>
          </p:cNvSpPr>
          <p:nvPr/>
        </p:nvSpPr>
        <p:spPr bwMode="auto">
          <a:xfrm>
            <a:off x="3676650" y="3429000"/>
            <a:ext cx="5359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latin typeface="Times New Roman" pitchFamily="18" charset="0"/>
              </a:rPr>
              <a:t>Con riferimento a questi 3 fattori che caratterizzano il comportamento non lineare delle sezioni è possibile dividerle in categorie.</a:t>
            </a:r>
          </a:p>
        </p:txBody>
      </p:sp>
      <p:sp>
        <p:nvSpPr>
          <p:cNvPr id="13325" name="Text Box 13"/>
          <p:cNvSpPr txBox="1">
            <a:spLocks noChangeArrowheads="1"/>
          </p:cNvSpPr>
          <p:nvPr/>
        </p:nvSpPr>
        <p:spPr bwMode="auto">
          <a:xfrm>
            <a:off x="400050" y="4121150"/>
            <a:ext cx="8250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Nel caso in esame, si considerano tre sezioni tipiche:</a:t>
            </a:r>
          </a:p>
        </p:txBody>
      </p:sp>
      <p:sp>
        <p:nvSpPr>
          <p:cNvPr id="13326" name="Text Box 14"/>
          <p:cNvSpPr txBox="1">
            <a:spLocks noChangeArrowheads="1"/>
          </p:cNvSpPr>
          <p:nvPr/>
        </p:nvSpPr>
        <p:spPr bwMode="auto">
          <a:xfrm>
            <a:off x="400050" y="4425950"/>
            <a:ext cx="8250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 la sezione delle colonne al primo piano;</a:t>
            </a:r>
          </a:p>
        </p:txBody>
      </p:sp>
      <p:sp>
        <p:nvSpPr>
          <p:cNvPr id="13327" name="Text Box 15"/>
          <p:cNvSpPr txBox="1">
            <a:spLocks noChangeArrowheads="1"/>
          </p:cNvSpPr>
          <p:nvPr/>
        </p:nvSpPr>
        <p:spPr bwMode="auto">
          <a:xfrm>
            <a:off x="400050" y="4730750"/>
            <a:ext cx="8250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 la sezione delle colonne al secondo piano;</a:t>
            </a:r>
          </a:p>
        </p:txBody>
      </p:sp>
      <p:sp>
        <p:nvSpPr>
          <p:cNvPr id="13328" name="Text Box 16"/>
          <p:cNvSpPr txBox="1">
            <a:spLocks noChangeArrowheads="1"/>
          </p:cNvSpPr>
          <p:nvPr/>
        </p:nvSpPr>
        <p:spPr bwMode="auto">
          <a:xfrm>
            <a:off x="400050" y="5035550"/>
            <a:ext cx="8250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 la sezione delle travi;</a:t>
            </a:r>
          </a:p>
        </p:txBody>
      </p:sp>
      <p:sp>
        <p:nvSpPr>
          <p:cNvPr id="13329" name="Text Box 17"/>
          <p:cNvSpPr txBox="1">
            <a:spLocks noChangeArrowheads="1"/>
          </p:cNvSpPr>
          <p:nvPr/>
        </p:nvSpPr>
        <p:spPr bwMode="auto">
          <a:xfrm>
            <a:off x="400050" y="5308600"/>
            <a:ext cx="8250238"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Nel caso in oggetto si ipotizzeranno delle armature per gli elementi delle diverse categorie, mentre nel caso generale di analisi di una struttura esistente si potrà valutare una percentuale di armatura ricorrente nelle sezioni investigate ed adottare questa per estrapolazione al fine di valutare l’armatura presente.</a:t>
            </a:r>
          </a:p>
        </p:txBody>
      </p:sp>
    </p:spTree>
    <p:extLst>
      <p:ext uri="{BB962C8B-B14F-4D97-AF65-F5344CB8AC3E}">
        <p14:creationId xmlns:p14="http://schemas.microsoft.com/office/powerpoint/2010/main" val="3196340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dissolve">
                                      <p:cBhvr>
                                        <p:cTn id="7" dur="500"/>
                                        <p:tgtEl>
                                          <p:spTgt spid="13320"/>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3321"/>
                                        </p:tgtEl>
                                        <p:attrNameLst>
                                          <p:attrName>style.visibility</p:attrName>
                                        </p:attrNameLst>
                                      </p:cBhvr>
                                      <p:to>
                                        <p:strVal val="visible"/>
                                      </p:to>
                                    </p:set>
                                    <p:animEffect transition="in" filter="dissolve">
                                      <p:cBhvr>
                                        <p:cTn id="11" dur="500"/>
                                        <p:tgtEl>
                                          <p:spTgt spid="13321"/>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3322"/>
                                        </p:tgtEl>
                                        <p:attrNameLst>
                                          <p:attrName>style.visibility</p:attrName>
                                        </p:attrNameLst>
                                      </p:cBhvr>
                                      <p:to>
                                        <p:strVal val="visible"/>
                                      </p:to>
                                    </p:set>
                                    <p:animEffect transition="in" filter="dissolve">
                                      <p:cBhvr>
                                        <p:cTn id="15" dur="500"/>
                                        <p:tgtEl>
                                          <p:spTgt spid="13322"/>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3323"/>
                                        </p:tgtEl>
                                        <p:attrNameLst>
                                          <p:attrName>style.visibility</p:attrName>
                                        </p:attrNameLst>
                                      </p:cBhvr>
                                      <p:to>
                                        <p:strVal val="visible"/>
                                      </p:to>
                                    </p:set>
                                    <p:animEffect transition="in" filter="dissolve">
                                      <p:cBhvr>
                                        <p:cTn id="19" dur="500"/>
                                        <p:tgtEl>
                                          <p:spTgt spid="1332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3324"/>
                                        </p:tgtEl>
                                        <p:attrNameLst>
                                          <p:attrName>style.visibility</p:attrName>
                                        </p:attrNameLst>
                                      </p:cBhvr>
                                      <p:to>
                                        <p:strVal val="visible"/>
                                      </p:to>
                                    </p:set>
                                    <p:animEffect transition="in" filter="dissolve">
                                      <p:cBhvr>
                                        <p:cTn id="24" dur="500"/>
                                        <p:tgtEl>
                                          <p:spTgt spid="13324"/>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13325"/>
                                        </p:tgtEl>
                                        <p:attrNameLst>
                                          <p:attrName>style.visibility</p:attrName>
                                        </p:attrNameLst>
                                      </p:cBhvr>
                                      <p:to>
                                        <p:strVal val="visible"/>
                                      </p:to>
                                    </p:set>
                                    <p:animEffect transition="in" filter="dissolve">
                                      <p:cBhvr>
                                        <p:cTn id="28" dur="500"/>
                                        <p:tgtEl>
                                          <p:spTgt spid="13325"/>
                                        </p:tgtEl>
                                      </p:cBhvr>
                                    </p:animEffect>
                                  </p:childTnLst>
                                </p:cTn>
                              </p:par>
                            </p:childTnLst>
                          </p:cTn>
                        </p:par>
                        <p:par>
                          <p:cTn id="29" fill="hold" nodeType="afterGroup">
                            <p:stCondLst>
                              <p:cond delay="1000"/>
                            </p:stCondLst>
                            <p:childTnLst>
                              <p:par>
                                <p:cTn id="30" presetID="9" presetClass="entr" presetSubtype="0" fill="hold" grpId="0" nodeType="afterEffect">
                                  <p:stCondLst>
                                    <p:cond delay="0"/>
                                  </p:stCondLst>
                                  <p:childTnLst>
                                    <p:set>
                                      <p:cBhvr>
                                        <p:cTn id="31" dur="1" fill="hold">
                                          <p:stCondLst>
                                            <p:cond delay="0"/>
                                          </p:stCondLst>
                                        </p:cTn>
                                        <p:tgtEl>
                                          <p:spTgt spid="13326"/>
                                        </p:tgtEl>
                                        <p:attrNameLst>
                                          <p:attrName>style.visibility</p:attrName>
                                        </p:attrNameLst>
                                      </p:cBhvr>
                                      <p:to>
                                        <p:strVal val="visible"/>
                                      </p:to>
                                    </p:set>
                                    <p:animEffect transition="in" filter="dissolve">
                                      <p:cBhvr>
                                        <p:cTn id="32" dur="500"/>
                                        <p:tgtEl>
                                          <p:spTgt spid="13326"/>
                                        </p:tgtEl>
                                      </p:cBhvr>
                                    </p:animEffect>
                                  </p:childTnLst>
                                </p:cTn>
                              </p:par>
                            </p:childTnLst>
                          </p:cTn>
                        </p:par>
                        <p:par>
                          <p:cTn id="33" fill="hold" nodeType="afterGroup">
                            <p:stCondLst>
                              <p:cond delay="1500"/>
                            </p:stCondLst>
                            <p:childTnLst>
                              <p:par>
                                <p:cTn id="34" presetID="9" presetClass="entr" presetSubtype="0" fill="hold" grpId="0" nodeType="afterEffect">
                                  <p:stCondLst>
                                    <p:cond delay="0"/>
                                  </p:stCondLst>
                                  <p:childTnLst>
                                    <p:set>
                                      <p:cBhvr>
                                        <p:cTn id="35" dur="1" fill="hold">
                                          <p:stCondLst>
                                            <p:cond delay="0"/>
                                          </p:stCondLst>
                                        </p:cTn>
                                        <p:tgtEl>
                                          <p:spTgt spid="13327"/>
                                        </p:tgtEl>
                                        <p:attrNameLst>
                                          <p:attrName>style.visibility</p:attrName>
                                        </p:attrNameLst>
                                      </p:cBhvr>
                                      <p:to>
                                        <p:strVal val="visible"/>
                                      </p:to>
                                    </p:set>
                                    <p:animEffect transition="in" filter="dissolve">
                                      <p:cBhvr>
                                        <p:cTn id="36" dur="500"/>
                                        <p:tgtEl>
                                          <p:spTgt spid="13327"/>
                                        </p:tgtEl>
                                      </p:cBhvr>
                                    </p:animEffect>
                                  </p:childTnLst>
                                </p:cTn>
                              </p:par>
                            </p:childTnLst>
                          </p:cTn>
                        </p:par>
                        <p:par>
                          <p:cTn id="37" fill="hold" nodeType="afterGroup">
                            <p:stCondLst>
                              <p:cond delay="2000"/>
                            </p:stCondLst>
                            <p:childTnLst>
                              <p:par>
                                <p:cTn id="38" presetID="9" presetClass="entr" presetSubtype="0" fill="hold" grpId="0" nodeType="afterEffect">
                                  <p:stCondLst>
                                    <p:cond delay="0"/>
                                  </p:stCondLst>
                                  <p:childTnLst>
                                    <p:set>
                                      <p:cBhvr>
                                        <p:cTn id="39" dur="1" fill="hold">
                                          <p:stCondLst>
                                            <p:cond delay="0"/>
                                          </p:stCondLst>
                                        </p:cTn>
                                        <p:tgtEl>
                                          <p:spTgt spid="13328"/>
                                        </p:tgtEl>
                                        <p:attrNameLst>
                                          <p:attrName>style.visibility</p:attrName>
                                        </p:attrNameLst>
                                      </p:cBhvr>
                                      <p:to>
                                        <p:strVal val="visible"/>
                                      </p:to>
                                    </p:set>
                                    <p:animEffect transition="in" filter="dissolve">
                                      <p:cBhvr>
                                        <p:cTn id="40" dur="500"/>
                                        <p:tgtEl>
                                          <p:spTgt spid="1332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3329"/>
                                        </p:tgtEl>
                                        <p:attrNameLst>
                                          <p:attrName>style.visibility</p:attrName>
                                        </p:attrNameLst>
                                      </p:cBhvr>
                                      <p:to>
                                        <p:strVal val="visible"/>
                                      </p:to>
                                    </p:set>
                                    <p:animEffect transition="in" filter="dissolve">
                                      <p:cBhvr>
                                        <p:cTn id="45" dur="500"/>
                                        <p:tgtEl>
                                          <p:spTgt spid="13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autoUpdateAnimBg="0"/>
      <p:bldP spid="13321" grpId="0" autoUpdateAnimBg="0"/>
      <p:bldP spid="13322" grpId="0" autoUpdateAnimBg="0"/>
      <p:bldP spid="13323" grpId="0" autoUpdateAnimBg="0"/>
      <p:bldP spid="13324" grpId="0" autoUpdateAnimBg="0"/>
      <p:bldP spid="13325" grpId="0" autoUpdateAnimBg="0"/>
      <p:bldP spid="13326" grpId="0" autoUpdateAnimBg="0"/>
      <p:bldP spid="13327" grpId="0" autoUpdateAnimBg="0"/>
      <p:bldP spid="13328" grpId="0" autoUpdateAnimBg="0"/>
      <p:bldP spid="13329"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61" name="Picture 6" descr="AnalisiV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813" y="979488"/>
            <a:ext cx="5827712"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7" descr="AzioniOrizzontal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1813" y="2824163"/>
            <a:ext cx="4837112"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3" name="Text Box 8"/>
          <p:cNvSpPr txBox="1">
            <a:spLocks noChangeArrowheads="1"/>
          </p:cNvSpPr>
          <p:nvPr/>
        </p:nvSpPr>
        <p:spPr bwMode="auto">
          <a:xfrm>
            <a:off x="6284913" y="908050"/>
            <a:ext cx="289560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Lo sforzo normale che riguarda essenzialmente le sezioni delle colonne viene desunto dall’analisi per carichi verticali sotto la combinazione che si decide di utilizzare</a:t>
            </a:r>
          </a:p>
        </p:txBody>
      </p:sp>
      <p:sp>
        <p:nvSpPr>
          <p:cNvPr id="3081" name="Text Box 9"/>
          <p:cNvSpPr txBox="1">
            <a:spLocks noChangeArrowheads="1"/>
          </p:cNvSpPr>
          <p:nvPr/>
        </p:nvSpPr>
        <p:spPr bwMode="auto">
          <a:xfrm>
            <a:off x="388938" y="5280025"/>
            <a:ext cx="40386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Quanto alle azioni orizzontali, non è importante quantificarne l’entità, dal momento che saranno fatte crescere proporzionalmente al valore iniziale durante l’analisi pushover.</a:t>
            </a:r>
          </a:p>
        </p:txBody>
      </p:sp>
      <p:sp>
        <p:nvSpPr>
          <p:cNvPr id="13314" name="Rectangle 2"/>
          <p:cNvSpPr>
            <a:spLocks noChangeArrowheads="1"/>
          </p:cNvSpPr>
          <p:nvPr/>
        </p:nvSpPr>
        <p:spPr bwMode="auto">
          <a:xfrm>
            <a:off x="1042988" y="44450"/>
            <a:ext cx="799306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a:t>
            </a:r>
            <a:r>
              <a:rPr lang="it-IT" altLang="it-IT" sz="2200" b="1">
                <a:solidFill>
                  <a:srgbClr val="0033CC"/>
                </a:solidFill>
                <a:latin typeface="Lucida Sans"/>
              </a:rPr>
              <a:t>–</a:t>
            </a:r>
            <a:r>
              <a:rPr lang="it-IT" altLang="it-IT" sz="2200" b="1">
                <a:solidFill>
                  <a:srgbClr val="0033CC"/>
                </a:solidFill>
                <a:latin typeface="Verdana" pitchFamily="34" charset="0"/>
              </a:rPr>
              <a:t> esempio Input</a:t>
            </a:r>
          </a:p>
        </p:txBody>
      </p:sp>
      <p:sp>
        <p:nvSpPr>
          <p:cNvPr id="4098" name="Rectangle 2"/>
          <p:cNvSpPr>
            <a:spLocks noChangeArrowheads="1"/>
          </p:cNvSpPr>
          <p:nvPr/>
        </p:nvSpPr>
        <p:spPr bwMode="auto">
          <a:xfrm>
            <a:off x="0" y="577850"/>
            <a:ext cx="914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r>
              <a:rPr lang="it-IT" altLang="it-IT" sz="1800" b="1">
                <a:solidFill>
                  <a:srgbClr val="0033CC"/>
                </a:solidFill>
                <a:latin typeface="Verdana" pitchFamily="34" charset="0"/>
              </a:rPr>
              <a:t>AZIONI</a:t>
            </a:r>
          </a:p>
        </p:txBody>
      </p:sp>
    </p:spTree>
    <p:extLst>
      <p:ext uri="{BB962C8B-B14F-4D97-AF65-F5344CB8AC3E}">
        <p14:creationId xmlns:p14="http://schemas.microsoft.com/office/powerpoint/2010/main" val="11610948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dissolve">
                                      <p:cBhvr>
                                        <p:cTn id="7" dur="500"/>
                                        <p:tgtEl>
                                          <p:spTgt spid="3079"/>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081"/>
                                        </p:tgtEl>
                                        <p:attrNameLst>
                                          <p:attrName>style.visibility</p:attrName>
                                        </p:attrNameLst>
                                      </p:cBhvr>
                                      <p:to>
                                        <p:strVal val="visible"/>
                                      </p:to>
                                    </p:set>
                                    <p:animEffect transition="in" filter="dissolve">
                                      <p:cBhvr>
                                        <p:cTn id="11" dur="5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DEFINIZIONE CERNIERE PLASTICHE</a:t>
            </a:r>
          </a:p>
        </p:txBody>
      </p:sp>
      <p:pic>
        <p:nvPicPr>
          <p:cNvPr id="148485" name="Picture 6" descr="DefineHingePr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513" y="981075"/>
            <a:ext cx="4532312"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ModifyShowForPM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8813" y="3190875"/>
            <a:ext cx="4343400" cy="325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7" name="Text Box 9"/>
          <p:cNvSpPr txBox="1">
            <a:spLocks noChangeArrowheads="1"/>
          </p:cNvSpPr>
          <p:nvPr/>
        </p:nvSpPr>
        <p:spPr bwMode="auto">
          <a:xfrm>
            <a:off x="5078413" y="1343025"/>
            <a:ext cx="38862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latin typeface="Times New Roman" pitchFamily="18" charset="0"/>
              </a:rPr>
              <a:t>Le Proprietà delle Cerniere (</a:t>
            </a:r>
            <a:r>
              <a:rPr lang="it-IT" altLang="it-IT" sz="1600" i="1">
                <a:latin typeface="Times New Roman" pitchFamily="18" charset="0"/>
              </a:rPr>
              <a:t>Hinge Properties</a:t>
            </a:r>
            <a:r>
              <a:rPr lang="it-IT" altLang="it-IT" sz="1600">
                <a:latin typeface="Times New Roman" pitchFamily="18" charset="0"/>
              </a:rPr>
              <a:t>) possono essere definite sulla base delle caratteristiche geometrico-meccaniche e dello stato di tensione della sezione cui si riferiscono.</a:t>
            </a:r>
          </a:p>
        </p:txBody>
      </p:sp>
      <p:sp>
        <p:nvSpPr>
          <p:cNvPr id="4106" name="Text Box 10"/>
          <p:cNvSpPr txBox="1">
            <a:spLocks noChangeArrowheads="1"/>
          </p:cNvSpPr>
          <p:nvPr/>
        </p:nvSpPr>
        <p:spPr bwMode="auto">
          <a:xfrm>
            <a:off x="541338" y="5016500"/>
            <a:ext cx="38862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Per le sezioni di elementi inflessi si possono utilizzare cerniere del tipo M3, mentre per elementi pressoinflessi è necessario ricorrere a cerniere P-M2-M3.</a:t>
            </a:r>
          </a:p>
        </p:txBody>
      </p:sp>
      <p:sp>
        <p:nvSpPr>
          <p:cNvPr id="13314" name="Rectangle 2"/>
          <p:cNvSpPr>
            <a:spLocks noChangeArrowheads="1"/>
          </p:cNvSpPr>
          <p:nvPr/>
        </p:nvSpPr>
        <p:spPr bwMode="auto">
          <a:xfrm>
            <a:off x="1116013" y="-31750"/>
            <a:ext cx="80279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a:t>
            </a:r>
            <a:r>
              <a:rPr lang="it-IT" altLang="it-IT" sz="2600" b="1">
                <a:solidFill>
                  <a:srgbClr val="0033CC"/>
                </a:solidFill>
                <a:latin typeface="Verdana" pitchFamily="34" charset="0"/>
              </a:rPr>
              <a:t> </a:t>
            </a:r>
            <a:r>
              <a:rPr lang="it-IT" altLang="it-IT" sz="2200" b="1">
                <a:solidFill>
                  <a:srgbClr val="0033CC"/>
                </a:solidFill>
                <a:latin typeface="Verdana" pitchFamily="34" charset="0"/>
              </a:rPr>
              <a:t>Input</a:t>
            </a:r>
          </a:p>
        </p:txBody>
      </p:sp>
    </p:spTree>
    <p:extLst>
      <p:ext uri="{BB962C8B-B14F-4D97-AF65-F5344CB8AC3E}">
        <p14:creationId xmlns:p14="http://schemas.microsoft.com/office/powerpoint/2010/main" val="33076479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dissolve">
                                      <p:cBhvr>
                                        <p:cTn id="7" dur="500"/>
                                        <p:tgtEl>
                                          <p:spTgt spid="4104"/>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106"/>
                                        </p:tgtEl>
                                        <p:attrNameLst>
                                          <p:attrName>style.visibility</p:attrName>
                                        </p:attrNameLst>
                                      </p:cBhvr>
                                      <p:to>
                                        <p:strVal val="visible"/>
                                      </p:to>
                                    </p:set>
                                    <p:animEffect transition="in" filter="dissolve">
                                      <p:cBhvr>
                                        <p:cTn id="11"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COLONNE: Curva momento-rotazioni</a:t>
            </a:r>
          </a:p>
        </p:txBody>
      </p:sp>
      <p:pic>
        <p:nvPicPr>
          <p:cNvPr id="149509" name="Picture 7" descr="ImpostaMFiPer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613" y="2657475"/>
            <a:ext cx="4318000"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Text Box 11"/>
          <p:cNvSpPr txBox="1">
            <a:spLocks noChangeArrowheads="1"/>
          </p:cNvSpPr>
          <p:nvPr/>
        </p:nvSpPr>
        <p:spPr bwMode="auto">
          <a:xfrm>
            <a:off x="4164013" y="993775"/>
            <a:ext cx="2514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Caratteristiche della sezione</a:t>
            </a:r>
          </a:p>
        </p:txBody>
      </p:sp>
      <p:pic>
        <p:nvPicPr>
          <p:cNvPr id="149511" name="Picture 12" descr="DatiExC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13" y="981075"/>
            <a:ext cx="31305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Text Box 14"/>
          <p:cNvSpPr txBox="1">
            <a:spLocks noChangeArrowheads="1"/>
          </p:cNvSpPr>
          <p:nvPr/>
        </p:nvSpPr>
        <p:spPr bwMode="auto">
          <a:xfrm>
            <a:off x="4164013" y="1406525"/>
            <a:ext cx="4343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Sforzo normale per carichi verticali</a:t>
            </a:r>
          </a:p>
        </p:txBody>
      </p:sp>
      <p:sp>
        <p:nvSpPr>
          <p:cNvPr id="5135" name="Text Box 15"/>
          <p:cNvSpPr txBox="1">
            <a:spLocks noChangeArrowheads="1"/>
          </p:cNvSpPr>
          <p:nvPr/>
        </p:nvSpPr>
        <p:spPr bwMode="auto">
          <a:xfrm>
            <a:off x="4164013" y="1787525"/>
            <a:ext cx="480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Foglio con le caratteristiche meccaniche dei materiali.</a:t>
            </a:r>
          </a:p>
        </p:txBody>
      </p:sp>
      <p:sp>
        <p:nvSpPr>
          <p:cNvPr id="5136" name="Rectangle 16"/>
          <p:cNvSpPr>
            <a:spLocks noChangeArrowheads="1"/>
          </p:cNvSpPr>
          <p:nvPr/>
        </p:nvSpPr>
        <p:spPr bwMode="auto">
          <a:xfrm>
            <a:off x="4164013" y="995363"/>
            <a:ext cx="2514600" cy="304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37" name="Line 17"/>
          <p:cNvSpPr>
            <a:spLocks noChangeShapeType="1"/>
          </p:cNvSpPr>
          <p:nvPr/>
        </p:nvSpPr>
        <p:spPr bwMode="auto">
          <a:xfrm flipH="1">
            <a:off x="1954213" y="1285875"/>
            <a:ext cx="2209800" cy="6096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5138" name="Rectangle 18"/>
          <p:cNvSpPr>
            <a:spLocks noChangeArrowheads="1"/>
          </p:cNvSpPr>
          <p:nvPr/>
        </p:nvSpPr>
        <p:spPr bwMode="auto">
          <a:xfrm>
            <a:off x="658813" y="1895475"/>
            <a:ext cx="1295400" cy="9144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39" name="Rectangle 19"/>
          <p:cNvSpPr>
            <a:spLocks noChangeArrowheads="1"/>
          </p:cNvSpPr>
          <p:nvPr/>
        </p:nvSpPr>
        <p:spPr bwMode="auto">
          <a:xfrm>
            <a:off x="4164013" y="1438275"/>
            <a:ext cx="3124200" cy="304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0" name="Line 20"/>
          <p:cNvSpPr>
            <a:spLocks noChangeShapeType="1"/>
          </p:cNvSpPr>
          <p:nvPr/>
        </p:nvSpPr>
        <p:spPr bwMode="auto">
          <a:xfrm flipH="1">
            <a:off x="1954213" y="1728788"/>
            <a:ext cx="2209800" cy="123348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5141" name="Rectangle 21"/>
          <p:cNvSpPr>
            <a:spLocks noChangeArrowheads="1"/>
          </p:cNvSpPr>
          <p:nvPr/>
        </p:nvSpPr>
        <p:spPr bwMode="auto">
          <a:xfrm>
            <a:off x="658813" y="2928938"/>
            <a:ext cx="1295400" cy="1079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2" name="Rectangle 22"/>
          <p:cNvSpPr>
            <a:spLocks noChangeArrowheads="1"/>
          </p:cNvSpPr>
          <p:nvPr/>
        </p:nvSpPr>
        <p:spPr bwMode="auto">
          <a:xfrm>
            <a:off x="4164013" y="1819275"/>
            <a:ext cx="4724400" cy="304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3" name="Line 23"/>
          <p:cNvSpPr>
            <a:spLocks noChangeShapeType="1"/>
          </p:cNvSpPr>
          <p:nvPr/>
        </p:nvSpPr>
        <p:spPr bwMode="auto">
          <a:xfrm flipH="1">
            <a:off x="1192213" y="2124075"/>
            <a:ext cx="2971800" cy="28956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5147" name="Rectangle 27"/>
          <p:cNvSpPr>
            <a:spLocks noChangeArrowheads="1"/>
          </p:cNvSpPr>
          <p:nvPr/>
        </p:nvSpPr>
        <p:spPr bwMode="auto">
          <a:xfrm>
            <a:off x="5916613" y="3619500"/>
            <a:ext cx="838200" cy="3810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55" name="Rectangle 35"/>
          <p:cNvSpPr>
            <a:spLocks noChangeArrowheads="1"/>
          </p:cNvSpPr>
          <p:nvPr/>
        </p:nvSpPr>
        <p:spPr bwMode="auto">
          <a:xfrm>
            <a:off x="5654675" y="4514850"/>
            <a:ext cx="1030288" cy="74613"/>
          </a:xfrm>
          <a:prstGeom prst="rect">
            <a:avLst/>
          </a:prstGeom>
          <a:noFill/>
          <a:ln w="190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58" name="Rectangle 38"/>
          <p:cNvSpPr>
            <a:spLocks noChangeArrowheads="1"/>
          </p:cNvSpPr>
          <p:nvPr/>
        </p:nvSpPr>
        <p:spPr bwMode="auto">
          <a:xfrm>
            <a:off x="5649913" y="4610100"/>
            <a:ext cx="1030287" cy="74613"/>
          </a:xfrm>
          <a:prstGeom prst="rect">
            <a:avLst/>
          </a:prstGeom>
          <a:noFill/>
          <a:ln w="1905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59" name="Rectangle 39"/>
          <p:cNvSpPr>
            <a:spLocks noChangeArrowheads="1"/>
          </p:cNvSpPr>
          <p:nvPr/>
        </p:nvSpPr>
        <p:spPr bwMode="auto">
          <a:xfrm>
            <a:off x="5654675" y="4719638"/>
            <a:ext cx="1030288" cy="74612"/>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61" name="AutoShape 41"/>
          <p:cNvSpPr>
            <a:spLocks noChangeAspect="1" noChangeArrowheads="1"/>
          </p:cNvSpPr>
          <p:nvPr/>
        </p:nvSpPr>
        <p:spPr bwMode="auto">
          <a:xfrm rot="8100000">
            <a:off x="6678613" y="5095875"/>
            <a:ext cx="488950" cy="107950"/>
          </a:xfrm>
          <a:prstGeom prst="leftArrow">
            <a:avLst>
              <a:gd name="adj1" fmla="val 50000"/>
              <a:gd name="adj2" fmla="val 113235"/>
            </a:avLst>
          </a:prstGeom>
          <a:solidFill>
            <a:schemeClr val="bg1"/>
          </a:solidFill>
          <a:ln w="9525">
            <a:solidFill>
              <a:schemeClr val="bg1"/>
            </a:solidFill>
            <a:miter lim="800000"/>
            <a:headEnd/>
            <a:tailEnd/>
          </a:ln>
        </p:spPr>
        <p:txBody>
          <a:bodyPr rot="10800000"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pic>
        <p:nvPicPr>
          <p:cNvPr id="5133" name="Picture 13" descr="Excel4S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013" y="1285875"/>
            <a:ext cx="28384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4" name="Rectangle 24"/>
          <p:cNvSpPr>
            <a:spLocks noChangeArrowheads="1"/>
          </p:cNvSpPr>
          <p:nvPr/>
        </p:nvSpPr>
        <p:spPr bwMode="auto">
          <a:xfrm>
            <a:off x="2092325" y="3267075"/>
            <a:ext cx="804863" cy="5334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5" name="Rectangle 25"/>
          <p:cNvSpPr>
            <a:spLocks noChangeArrowheads="1"/>
          </p:cNvSpPr>
          <p:nvPr/>
        </p:nvSpPr>
        <p:spPr bwMode="auto">
          <a:xfrm>
            <a:off x="2044700" y="2843213"/>
            <a:ext cx="395288" cy="1524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6" name="Line 26"/>
          <p:cNvSpPr>
            <a:spLocks noChangeShapeType="1"/>
          </p:cNvSpPr>
          <p:nvPr/>
        </p:nvSpPr>
        <p:spPr bwMode="auto">
          <a:xfrm>
            <a:off x="2868613" y="3267075"/>
            <a:ext cx="3048000" cy="3810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5148" name="Freeform 28"/>
          <p:cNvSpPr>
            <a:spLocks/>
          </p:cNvSpPr>
          <p:nvPr/>
        </p:nvSpPr>
        <p:spPr bwMode="auto">
          <a:xfrm>
            <a:off x="2436813" y="3000375"/>
            <a:ext cx="4470400" cy="1257300"/>
          </a:xfrm>
          <a:custGeom>
            <a:avLst/>
            <a:gdLst>
              <a:gd name="T0" fmla="*/ 0 w 2816"/>
              <a:gd name="T1" fmla="*/ 0 h 792"/>
              <a:gd name="T2" fmla="*/ 4470400 w 2816"/>
              <a:gd name="T3" fmla="*/ 1257300 h 792"/>
              <a:gd name="T4" fmla="*/ 0 60000 65536"/>
              <a:gd name="T5" fmla="*/ 0 60000 65536"/>
              <a:gd name="T6" fmla="*/ 0 w 2816"/>
              <a:gd name="T7" fmla="*/ 0 h 792"/>
              <a:gd name="T8" fmla="*/ 2816 w 2816"/>
              <a:gd name="T9" fmla="*/ 792 h 792"/>
            </a:gdLst>
            <a:ahLst/>
            <a:cxnLst>
              <a:cxn ang="T4">
                <a:pos x="T0" y="T1"/>
              </a:cxn>
              <a:cxn ang="T5">
                <a:pos x="T2" y="T3"/>
              </a:cxn>
            </a:cxnLst>
            <a:rect l="T6" t="T7" r="T8" b="T9"/>
            <a:pathLst>
              <a:path w="2816" h="792">
                <a:moveTo>
                  <a:pt x="0" y="0"/>
                </a:moveTo>
                <a:lnTo>
                  <a:pt x="2816" y="792"/>
                </a:lnTo>
              </a:path>
            </a:pathLst>
          </a:custGeom>
          <a:noFill/>
          <a:ln w="9525">
            <a:solidFill>
              <a:srgbClr val="0000FF"/>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49" name="Rectangle 29"/>
          <p:cNvSpPr>
            <a:spLocks noChangeArrowheads="1"/>
          </p:cNvSpPr>
          <p:nvPr/>
        </p:nvSpPr>
        <p:spPr bwMode="auto">
          <a:xfrm>
            <a:off x="1663700" y="3876675"/>
            <a:ext cx="395288" cy="228600"/>
          </a:xfrm>
          <a:prstGeom prst="rect">
            <a:avLst/>
          </a:prstGeom>
          <a:noFill/>
          <a:ln w="254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51" name="Rectangle 31"/>
          <p:cNvSpPr>
            <a:spLocks noChangeArrowheads="1"/>
          </p:cNvSpPr>
          <p:nvPr/>
        </p:nvSpPr>
        <p:spPr bwMode="auto">
          <a:xfrm>
            <a:off x="2087563" y="3876675"/>
            <a:ext cx="395287" cy="228600"/>
          </a:xfrm>
          <a:prstGeom prst="rect">
            <a:avLst/>
          </a:prstGeom>
          <a:noFill/>
          <a:ln w="2540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5153" name="Rectangle 33"/>
          <p:cNvSpPr>
            <a:spLocks noChangeArrowheads="1"/>
          </p:cNvSpPr>
          <p:nvPr/>
        </p:nvSpPr>
        <p:spPr bwMode="auto">
          <a:xfrm>
            <a:off x="2501900" y="3876675"/>
            <a:ext cx="395288" cy="2286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3314" name="Rectangle 2"/>
          <p:cNvSpPr>
            <a:spLocks noChangeArrowheads="1"/>
          </p:cNvSpPr>
          <p:nvPr/>
        </p:nvSpPr>
        <p:spPr bwMode="auto">
          <a:xfrm>
            <a:off x="1187450" y="-31750"/>
            <a:ext cx="79565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a:t>
            </a:r>
            <a:r>
              <a:rPr lang="it-IT" altLang="it-IT" sz="2600" b="1">
                <a:solidFill>
                  <a:srgbClr val="0033CC"/>
                </a:solidFill>
                <a:latin typeface="Verdana" pitchFamily="34" charset="0"/>
              </a:rPr>
              <a:t> </a:t>
            </a:r>
            <a:r>
              <a:rPr lang="it-IT" altLang="it-IT" sz="2200" b="1">
                <a:solidFill>
                  <a:srgbClr val="0033CC"/>
                </a:solidFill>
                <a:latin typeface="Verdana" pitchFamily="34" charset="0"/>
              </a:rPr>
              <a:t>Input</a:t>
            </a:r>
          </a:p>
        </p:txBody>
      </p:sp>
    </p:spTree>
    <p:extLst>
      <p:ext uri="{BB962C8B-B14F-4D97-AF65-F5344CB8AC3E}">
        <p14:creationId xmlns:p14="http://schemas.microsoft.com/office/powerpoint/2010/main" val="8524733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31"/>
                                        </p:tgtEl>
                                        <p:attrNameLst>
                                          <p:attrName>style.visibility</p:attrName>
                                        </p:attrNameLst>
                                      </p:cBhvr>
                                      <p:to>
                                        <p:strVal val="visible"/>
                                      </p:to>
                                    </p:set>
                                    <p:animEffect transition="in" filter="dissolve">
                                      <p:cBhvr>
                                        <p:cTn id="7" dur="500"/>
                                        <p:tgtEl>
                                          <p:spTgt spid="5131"/>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136"/>
                                        </p:tgtEl>
                                        <p:attrNameLst>
                                          <p:attrName>style.visibility</p:attrName>
                                        </p:attrNameLst>
                                      </p:cBhvr>
                                      <p:to>
                                        <p:strVal val="visible"/>
                                      </p:to>
                                    </p:set>
                                    <p:animEffect transition="in" filter="dissolve">
                                      <p:cBhvr>
                                        <p:cTn id="11" dur="500"/>
                                        <p:tgtEl>
                                          <p:spTgt spid="5136"/>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137"/>
                                        </p:tgtEl>
                                        <p:attrNameLst>
                                          <p:attrName>style.visibility</p:attrName>
                                        </p:attrNameLst>
                                      </p:cBhvr>
                                      <p:to>
                                        <p:strVal val="visible"/>
                                      </p:to>
                                    </p:set>
                                    <p:animEffect transition="in" filter="dissolve">
                                      <p:cBhvr>
                                        <p:cTn id="15" dur="500"/>
                                        <p:tgtEl>
                                          <p:spTgt spid="5137"/>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5138"/>
                                        </p:tgtEl>
                                        <p:attrNameLst>
                                          <p:attrName>style.visibility</p:attrName>
                                        </p:attrNameLst>
                                      </p:cBhvr>
                                      <p:to>
                                        <p:strVal val="visible"/>
                                      </p:to>
                                    </p:set>
                                    <p:animEffect transition="in" filter="dissolve">
                                      <p:cBhvr>
                                        <p:cTn id="19" dur="500"/>
                                        <p:tgtEl>
                                          <p:spTgt spid="513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134"/>
                                        </p:tgtEl>
                                        <p:attrNameLst>
                                          <p:attrName>style.visibility</p:attrName>
                                        </p:attrNameLst>
                                      </p:cBhvr>
                                      <p:to>
                                        <p:strVal val="visible"/>
                                      </p:to>
                                    </p:set>
                                    <p:animEffect transition="in" filter="dissolve">
                                      <p:cBhvr>
                                        <p:cTn id="24" dur="500"/>
                                        <p:tgtEl>
                                          <p:spTgt spid="5134"/>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5139"/>
                                        </p:tgtEl>
                                        <p:attrNameLst>
                                          <p:attrName>style.visibility</p:attrName>
                                        </p:attrNameLst>
                                      </p:cBhvr>
                                      <p:to>
                                        <p:strVal val="visible"/>
                                      </p:to>
                                    </p:set>
                                    <p:animEffect transition="in" filter="dissolve">
                                      <p:cBhvr>
                                        <p:cTn id="28" dur="500"/>
                                        <p:tgtEl>
                                          <p:spTgt spid="5139"/>
                                        </p:tgtEl>
                                      </p:cBhvr>
                                    </p:animEffect>
                                  </p:childTnLst>
                                </p:cTn>
                              </p:par>
                            </p:childTnLst>
                          </p:cTn>
                        </p:par>
                        <p:par>
                          <p:cTn id="29" fill="hold" nodeType="afterGroup">
                            <p:stCondLst>
                              <p:cond delay="1000"/>
                            </p:stCondLst>
                            <p:childTnLst>
                              <p:par>
                                <p:cTn id="30" presetID="9" presetClass="entr" presetSubtype="0" fill="hold" grpId="0" nodeType="afterEffect">
                                  <p:stCondLst>
                                    <p:cond delay="0"/>
                                  </p:stCondLst>
                                  <p:childTnLst>
                                    <p:set>
                                      <p:cBhvr>
                                        <p:cTn id="31" dur="1" fill="hold">
                                          <p:stCondLst>
                                            <p:cond delay="0"/>
                                          </p:stCondLst>
                                        </p:cTn>
                                        <p:tgtEl>
                                          <p:spTgt spid="5140"/>
                                        </p:tgtEl>
                                        <p:attrNameLst>
                                          <p:attrName>style.visibility</p:attrName>
                                        </p:attrNameLst>
                                      </p:cBhvr>
                                      <p:to>
                                        <p:strVal val="visible"/>
                                      </p:to>
                                    </p:set>
                                    <p:animEffect transition="in" filter="dissolve">
                                      <p:cBhvr>
                                        <p:cTn id="32" dur="500"/>
                                        <p:tgtEl>
                                          <p:spTgt spid="5140"/>
                                        </p:tgtEl>
                                      </p:cBhvr>
                                    </p:animEffect>
                                  </p:childTnLst>
                                </p:cTn>
                              </p:par>
                            </p:childTnLst>
                          </p:cTn>
                        </p:par>
                        <p:par>
                          <p:cTn id="33" fill="hold" nodeType="afterGroup">
                            <p:stCondLst>
                              <p:cond delay="1500"/>
                            </p:stCondLst>
                            <p:childTnLst>
                              <p:par>
                                <p:cTn id="34" presetID="9" presetClass="entr" presetSubtype="0" fill="hold" grpId="0" nodeType="afterEffect">
                                  <p:stCondLst>
                                    <p:cond delay="0"/>
                                  </p:stCondLst>
                                  <p:childTnLst>
                                    <p:set>
                                      <p:cBhvr>
                                        <p:cTn id="35" dur="1" fill="hold">
                                          <p:stCondLst>
                                            <p:cond delay="0"/>
                                          </p:stCondLst>
                                        </p:cTn>
                                        <p:tgtEl>
                                          <p:spTgt spid="5141"/>
                                        </p:tgtEl>
                                        <p:attrNameLst>
                                          <p:attrName>style.visibility</p:attrName>
                                        </p:attrNameLst>
                                      </p:cBhvr>
                                      <p:to>
                                        <p:strVal val="visible"/>
                                      </p:to>
                                    </p:set>
                                    <p:animEffect transition="in" filter="dissolve">
                                      <p:cBhvr>
                                        <p:cTn id="36" dur="500"/>
                                        <p:tgtEl>
                                          <p:spTgt spid="514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135"/>
                                        </p:tgtEl>
                                        <p:attrNameLst>
                                          <p:attrName>style.visibility</p:attrName>
                                        </p:attrNameLst>
                                      </p:cBhvr>
                                      <p:to>
                                        <p:strVal val="visible"/>
                                      </p:to>
                                    </p:set>
                                    <p:animEffect transition="in" filter="dissolve">
                                      <p:cBhvr>
                                        <p:cTn id="41" dur="500"/>
                                        <p:tgtEl>
                                          <p:spTgt spid="5135"/>
                                        </p:tgtEl>
                                      </p:cBhvr>
                                    </p:animEffect>
                                  </p:childTnLst>
                                </p:cTn>
                              </p:par>
                            </p:childTnLst>
                          </p:cTn>
                        </p:par>
                        <p:par>
                          <p:cTn id="42" fill="hold" nodeType="afterGroup">
                            <p:stCondLst>
                              <p:cond delay="500"/>
                            </p:stCondLst>
                            <p:childTnLst>
                              <p:par>
                                <p:cTn id="43" presetID="9" presetClass="entr" presetSubtype="0" fill="hold" grpId="0" nodeType="afterEffect">
                                  <p:stCondLst>
                                    <p:cond delay="0"/>
                                  </p:stCondLst>
                                  <p:childTnLst>
                                    <p:set>
                                      <p:cBhvr>
                                        <p:cTn id="44" dur="1" fill="hold">
                                          <p:stCondLst>
                                            <p:cond delay="0"/>
                                          </p:stCondLst>
                                        </p:cTn>
                                        <p:tgtEl>
                                          <p:spTgt spid="5142"/>
                                        </p:tgtEl>
                                        <p:attrNameLst>
                                          <p:attrName>style.visibility</p:attrName>
                                        </p:attrNameLst>
                                      </p:cBhvr>
                                      <p:to>
                                        <p:strVal val="visible"/>
                                      </p:to>
                                    </p:set>
                                    <p:animEffect transition="in" filter="dissolve">
                                      <p:cBhvr>
                                        <p:cTn id="45" dur="500"/>
                                        <p:tgtEl>
                                          <p:spTgt spid="5142"/>
                                        </p:tgtEl>
                                      </p:cBhvr>
                                    </p:animEffect>
                                  </p:childTnLst>
                                </p:cTn>
                              </p:par>
                            </p:childTnLst>
                          </p:cTn>
                        </p:par>
                        <p:par>
                          <p:cTn id="46" fill="hold" nodeType="afterGroup">
                            <p:stCondLst>
                              <p:cond delay="1000"/>
                            </p:stCondLst>
                            <p:childTnLst>
                              <p:par>
                                <p:cTn id="47" presetID="9" presetClass="entr" presetSubtype="0" fill="hold" grpId="0" nodeType="afterEffect">
                                  <p:stCondLst>
                                    <p:cond delay="0"/>
                                  </p:stCondLst>
                                  <p:childTnLst>
                                    <p:set>
                                      <p:cBhvr>
                                        <p:cTn id="48" dur="1" fill="hold">
                                          <p:stCondLst>
                                            <p:cond delay="0"/>
                                          </p:stCondLst>
                                        </p:cTn>
                                        <p:tgtEl>
                                          <p:spTgt spid="5143"/>
                                        </p:tgtEl>
                                        <p:attrNameLst>
                                          <p:attrName>style.visibility</p:attrName>
                                        </p:attrNameLst>
                                      </p:cBhvr>
                                      <p:to>
                                        <p:strVal val="visible"/>
                                      </p:to>
                                    </p:set>
                                    <p:animEffect transition="in" filter="dissolve">
                                      <p:cBhvr>
                                        <p:cTn id="49" dur="500"/>
                                        <p:tgtEl>
                                          <p:spTgt spid="514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nodeType="clickEffect">
                                  <p:stCondLst>
                                    <p:cond delay="0"/>
                                  </p:stCondLst>
                                  <p:childTnLst>
                                    <p:set>
                                      <p:cBhvr>
                                        <p:cTn id="53" dur="1" fill="hold">
                                          <p:stCondLst>
                                            <p:cond delay="0"/>
                                          </p:stCondLst>
                                        </p:cTn>
                                        <p:tgtEl>
                                          <p:spTgt spid="5133"/>
                                        </p:tgtEl>
                                        <p:attrNameLst>
                                          <p:attrName>style.visibility</p:attrName>
                                        </p:attrNameLst>
                                      </p:cBhvr>
                                      <p:to>
                                        <p:strVal val="visible"/>
                                      </p:to>
                                    </p:set>
                                    <p:animEffect transition="in" filter="dissolve">
                                      <p:cBhvr>
                                        <p:cTn id="54" dur="500"/>
                                        <p:tgtEl>
                                          <p:spTgt spid="5133"/>
                                        </p:tgtEl>
                                      </p:cBhvr>
                                    </p:animEffect>
                                  </p:childTnLst>
                                </p:cTn>
                              </p:par>
                            </p:childTnLst>
                          </p:cTn>
                        </p:par>
                        <p:par>
                          <p:cTn id="55" fill="hold" nodeType="afterGroup">
                            <p:stCondLst>
                              <p:cond delay="500"/>
                            </p:stCondLst>
                            <p:childTnLst>
                              <p:par>
                                <p:cTn id="56" presetID="9" presetClass="entr" presetSubtype="0" fill="hold" grpId="0" nodeType="afterEffect">
                                  <p:stCondLst>
                                    <p:cond delay="0"/>
                                  </p:stCondLst>
                                  <p:childTnLst>
                                    <p:set>
                                      <p:cBhvr>
                                        <p:cTn id="57" dur="1" fill="hold">
                                          <p:stCondLst>
                                            <p:cond delay="0"/>
                                          </p:stCondLst>
                                        </p:cTn>
                                        <p:tgtEl>
                                          <p:spTgt spid="5145"/>
                                        </p:tgtEl>
                                        <p:attrNameLst>
                                          <p:attrName>style.visibility</p:attrName>
                                        </p:attrNameLst>
                                      </p:cBhvr>
                                      <p:to>
                                        <p:strVal val="visible"/>
                                      </p:to>
                                    </p:set>
                                    <p:animEffect transition="in" filter="dissolve">
                                      <p:cBhvr>
                                        <p:cTn id="58" dur="500"/>
                                        <p:tgtEl>
                                          <p:spTgt spid="5145"/>
                                        </p:tgtEl>
                                      </p:cBhvr>
                                    </p:animEffect>
                                  </p:childTnLst>
                                </p:cTn>
                              </p:par>
                            </p:childTnLst>
                          </p:cTn>
                        </p:par>
                        <p:par>
                          <p:cTn id="59" fill="hold" nodeType="afterGroup">
                            <p:stCondLst>
                              <p:cond delay="1000"/>
                            </p:stCondLst>
                            <p:childTnLst>
                              <p:par>
                                <p:cTn id="60" presetID="9" presetClass="entr" presetSubtype="0" fill="hold" grpId="0" nodeType="afterEffect">
                                  <p:stCondLst>
                                    <p:cond delay="0"/>
                                  </p:stCondLst>
                                  <p:childTnLst>
                                    <p:set>
                                      <p:cBhvr>
                                        <p:cTn id="61" dur="1" fill="hold">
                                          <p:stCondLst>
                                            <p:cond delay="0"/>
                                          </p:stCondLst>
                                        </p:cTn>
                                        <p:tgtEl>
                                          <p:spTgt spid="5148"/>
                                        </p:tgtEl>
                                        <p:attrNameLst>
                                          <p:attrName>style.visibility</p:attrName>
                                        </p:attrNameLst>
                                      </p:cBhvr>
                                      <p:to>
                                        <p:strVal val="visible"/>
                                      </p:to>
                                    </p:set>
                                    <p:animEffect transition="in" filter="dissolve">
                                      <p:cBhvr>
                                        <p:cTn id="62" dur="500"/>
                                        <p:tgtEl>
                                          <p:spTgt spid="514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5144"/>
                                        </p:tgtEl>
                                        <p:attrNameLst>
                                          <p:attrName>style.visibility</p:attrName>
                                        </p:attrNameLst>
                                      </p:cBhvr>
                                      <p:to>
                                        <p:strVal val="visible"/>
                                      </p:to>
                                    </p:set>
                                    <p:animEffect transition="in" filter="dissolve">
                                      <p:cBhvr>
                                        <p:cTn id="67" dur="500"/>
                                        <p:tgtEl>
                                          <p:spTgt spid="5144"/>
                                        </p:tgtEl>
                                      </p:cBhvr>
                                    </p:animEffect>
                                  </p:childTnLst>
                                </p:cTn>
                              </p:par>
                            </p:childTnLst>
                          </p:cTn>
                        </p:par>
                        <p:par>
                          <p:cTn id="68" fill="hold" nodeType="afterGroup">
                            <p:stCondLst>
                              <p:cond delay="500"/>
                            </p:stCondLst>
                            <p:childTnLst>
                              <p:par>
                                <p:cTn id="69" presetID="9" presetClass="entr" presetSubtype="0" fill="hold" grpId="0" nodeType="afterEffect">
                                  <p:stCondLst>
                                    <p:cond delay="0"/>
                                  </p:stCondLst>
                                  <p:childTnLst>
                                    <p:set>
                                      <p:cBhvr>
                                        <p:cTn id="70" dur="1" fill="hold">
                                          <p:stCondLst>
                                            <p:cond delay="0"/>
                                          </p:stCondLst>
                                        </p:cTn>
                                        <p:tgtEl>
                                          <p:spTgt spid="5146"/>
                                        </p:tgtEl>
                                        <p:attrNameLst>
                                          <p:attrName>style.visibility</p:attrName>
                                        </p:attrNameLst>
                                      </p:cBhvr>
                                      <p:to>
                                        <p:strVal val="visible"/>
                                      </p:to>
                                    </p:set>
                                    <p:animEffect transition="in" filter="dissolve">
                                      <p:cBhvr>
                                        <p:cTn id="71" dur="500"/>
                                        <p:tgtEl>
                                          <p:spTgt spid="5146"/>
                                        </p:tgtEl>
                                      </p:cBhvr>
                                    </p:animEffect>
                                  </p:childTnLst>
                                </p:cTn>
                              </p:par>
                            </p:childTnLst>
                          </p:cTn>
                        </p:par>
                        <p:par>
                          <p:cTn id="72" fill="hold" nodeType="afterGroup">
                            <p:stCondLst>
                              <p:cond delay="1000"/>
                            </p:stCondLst>
                            <p:childTnLst>
                              <p:par>
                                <p:cTn id="73" presetID="9" presetClass="entr" presetSubtype="0" fill="hold" grpId="0" nodeType="afterEffect">
                                  <p:stCondLst>
                                    <p:cond delay="0"/>
                                  </p:stCondLst>
                                  <p:childTnLst>
                                    <p:set>
                                      <p:cBhvr>
                                        <p:cTn id="74" dur="1" fill="hold">
                                          <p:stCondLst>
                                            <p:cond delay="0"/>
                                          </p:stCondLst>
                                        </p:cTn>
                                        <p:tgtEl>
                                          <p:spTgt spid="5147"/>
                                        </p:tgtEl>
                                        <p:attrNameLst>
                                          <p:attrName>style.visibility</p:attrName>
                                        </p:attrNameLst>
                                      </p:cBhvr>
                                      <p:to>
                                        <p:strVal val="visible"/>
                                      </p:to>
                                    </p:set>
                                    <p:animEffect transition="in" filter="dissolve">
                                      <p:cBhvr>
                                        <p:cTn id="75" dur="500"/>
                                        <p:tgtEl>
                                          <p:spTgt spid="5147"/>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5149"/>
                                        </p:tgtEl>
                                        <p:attrNameLst>
                                          <p:attrName>style.visibility</p:attrName>
                                        </p:attrNameLst>
                                      </p:cBhvr>
                                      <p:to>
                                        <p:strVal val="visible"/>
                                      </p:to>
                                    </p:set>
                                    <p:animEffect transition="in" filter="dissolve">
                                      <p:cBhvr>
                                        <p:cTn id="80" dur="500"/>
                                        <p:tgtEl>
                                          <p:spTgt spid="5149"/>
                                        </p:tgtEl>
                                      </p:cBhvr>
                                    </p:animEffect>
                                  </p:childTnLst>
                                </p:cTn>
                              </p:par>
                            </p:childTnLst>
                          </p:cTn>
                        </p:par>
                        <p:par>
                          <p:cTn id="81" fill="hold" nodeType="afterGroup">
                            <p:stCondLst>
                              <p:cond delay="500"/>
                            </p:stCondLst>
                            <p:childTnLst>
                              <p:par>
                                <p:cTn id="82" presetID="9" presetClass="entr" presetSubtype="0" fill="hold" grpId="0" nodeType="afterEffect">
                                  <p:stCondLst>
                                    <p:cond delay="0"/>
                                  </p:stCondLst>
                                  <p:childTnLst>
                                    <p:set>
                                      <p:cBhvr>
                                        <p:cTn id="83" dur="1" fill="hold">
                                          <p:stCondLst>
                                            <p:cond delay="0"/>
                                          </p:stCondLst>
                                        </p:cTn>
                                        <p:tgtEl>
                                          <p:spTgt spid="5155"/>
                                        </p:tgtEl>
                                        <p:attrNameLst>
                                          <p:attrName>style.visibility</p:attrName>
                                        </p:attrNameLst>
                                      </p:cBhvr>
                                      <p:to>
                                        <p:strVal val="visible"/>
                                      </p:to>
                                    </p:set>
                                    <p:animEffect transition="in" filter="dissolve">
                                      <p:cBhvr>
                                        <p:cTn id="84" dur="500"/>
                                        <p:tgtEl>
                                          <p:spTgt spid="5155"/>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9" presetClass="entr" presetSubtype="0" fill="hold" grpId="0" nodeType="clickEffect">
                                  <p:stCondLst>
                                    <p:cond delay="0"/>
                                  </p:stCondLst>
                                  <p:childTnLst>
                                    <p:set>
                                      <p:cBhvr>
                                        <p:cTn id="88" dur="1" fill="hold">
                                          <p:stCondLst>
                                            <p:cond delay="0"/>
                                          </p:stCondLst>
                                        </p:cTn>
                                        <p:tgtEl>
                                          <p:spTgt spid="5151"/>
                                        </p:tgtEl>
                                        <p:attrNameLst>
                                          <p:attrName>style.visibility</p:attrName>
                                        </p:attrNameLst>
                                      </p:cBhvr>
                                      <p:to>
                                        <p:strVal val="visible"/>
                                      </p:to>
                                    </p:set>
                                    <p:animEffect transition="in" filter="dissolve">
                                      <p:cBhvr>
                                        <p:cTn id="89" dur="500"/>
                                        <p:tgtEl>
                                          <p:spTgt spid="5151"/>
                                        </p:tgtEl>
                                      </p:cBhvr>
                                    </p:animEffect>
                                  </p:childTnLst>
                                </p:cTn>
                              </p:par>
                            </p:childTnLst>
                          </p:cTn>
                        </p:par>
                        <p:par>
                          <p:cTn id="90" fill="hold" nodeType="afterGroup">
                            <p:stCondLst>
                              <p:cond delay="500"/>
                            </p:stCondLst>
                            <p:childTnLst>
                              <p:par>
                                <p:cTn id="91" presetID="9" presetClass="entr" presetSubtype="0" fill="hold" grpId="0" nodeType="afterEffect">
                                  <p:stCondLst>
                                    <p:cond delay="0"/>
                                  </p:stCondLst>
                                  <p:childTnLst>
                                    <p:set>
                                      <p:cBhvr>
                                        <p:cTn id="92" dur="1" fill="hold">
                                          <p:stCondLst>
                                            <p:cond delay="0"/>
                                          </p:stCondLst>
                                        </p:cTn>
                                        <p:tgtEl>
                                          <p:spTgt spid="5158"/>
                                        </p:tgtEl>
                                        <p:attrNameLst>
                                          <p:attrName>style.visibility</p:attrName>
                                        </p:attrNameLst>
                                      </p:cBhvr>
                                      <p:to>
                                        <p:strVal val="visible"/>
                                      </p:to>
                                    </p:set>
                                    <p:animEffect transition="in" filter="dissolve">
                                      <p:cBhvr>
                                        <p:cTn id="93" dur="500"/>
                                        <p:tgtEl>
                                          <p:spTgt spid="5158"/>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9" presetClass="entr" presetSubtype="0" fill="hold" grpId="0" nodeType="clickEffect">
                                  <p:stCondLst>
                                    <p:cond delay="0"/>
                                  </p:stCondLst>
                                  <p:childTnLst>
                                    <p:set>
                                      <p:cBhvr>
                                        <p:cTn id="97" dur="1" fill="hold">
                                          <p:stCondLst>
                                            <p:cond delay="0"/>
                                          </p:stCondLst>
                                        </p:cTn>
                                        <p:tgtEl>
                                          <p:spTgt spid="5153"/>
                                        </p:tgtEl>
                                        <p:attrNameLst>
                                          <p:attrName>style.visibility</p:attrName>
                                        </p:attrNameLst>
                                      </p:cBhvr>
                                      <p:to>
                                        <p:strVal val="visible"/>
                                      </p:to>
                                    </p:set>
                                    <p:animEffect transition="in" filter="dissolve">
                                      <p:cBhvr>
                                        <p:cTn id="98" dur="500"/>
                                        <p:tgtEl>
                                          <p:spTgt spid="5153"/>
                                        </p:tgtEl>
                                      </p:cBhvr>
                                    </p:animEffect>
                                  </p:childTnLst>
                                </p:cTn>
                              </p:par>
                            </p:childTnLst>
                          </p:cTn>
                        </p:par>
                        <p:par>
                          <p:cTn id="99" fill="hold" nodeType="afterGroup">
                            <p:stCondLst>
                              <p:cond delay="500"/>
                            </p:stCondLst>
                            <p:childTnLst>
                              <p:par>
                                <p:cTn id="100" presetID="9" presetClass="entr" presetSubtype="0" fill="hold" grpId="0" nodeType="afterEffect">
                                  <p:stCondLst>
                                    <p:cond delay="0"/>
                                  </p:stCondLst>
                                  <p:childTnLst>
                                    <p:set>
                                      <p:cBhvr>
                                        <p:cTn id="101" dur="1" fill="hold">
                                          <p:stCondLst>
                                            <p:cond delay="0"/>
                                          </p:stCondLst>
                                        </p:cTn>
                                        <p:tgtEl>
                                          <p:spTgt spid="5159"/>
                                        </p:tgtEl>
                                        <p:attrNameLst>
                                          <p:attrName>style.visibility</p:attrName>
                                        </p:attrNameLst>
                                      </p:cBhvr>
                                      <p:to>
                                        <p:strVal val="visible"/>
                                      </p:to>
                                    </p:set>
                                    <p:animEffect transition="in" filter="dissolve">
                                      <p:cBhvr>
                                        <p:cTn id="102" dur="500"/>
                                        <p:tgtEl>
                                          <p:spTgt spid="515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9" presetClass="entr" presetSubtype="0" fill="hold" grpId="0" nodeType="clickEffect">
                                  <p:stCondLst>
                                    <p:cond delay="0"/>
                                  </p:stCondLst>
                                  <p:childTnLst>
                                    <p:set>
                                      <p:cBhvr>
                                        <p:cTn id="106" dur="1" fill="hold">
                                          <p:stCondLst>
                                            <p:cond delay="0"/>
                                          </p:stCondLst>
                                        </p:cTn>
                                        <p:tgtEl>
                                          <p:spTgt spid="5161"/>
                                        </p:tgtEl>
                                        <p:attrNameLst>
                                          <p:attrName>style.visibility</p:attrName>
                                        </p:attrNameLst>
                                      </p:cBhvr>
                                      <p:to>
                                        <p:strVal val="visible"/>
                                      </p:to>
                                    </p:set>
                                    <p:animEffect transition="in" filter="dissolve">
                                      <p:cBhvr>
                                        <p:cTn id="107" dur="500"/>
                                        <p:tgtEl>
                                          <p:spTgt spid="5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 grpId="0" autoUpdateAnimBg="0"/>
      <p:bldP spid="5134" grpId="0" autoUpdateAnimBg="0"/>
      <p:bldP spid="5135" grpId="0" autoUpdateAnimBg="0"/>
      <p:bldP spid="5136" grpId="0" animBg="1"/>
      <p:bldP spid="5137" grpId="0" animBg="1"/>
      <p:bldP spid="5138" grpId="0" animBg="1"/>
      <p:bldP spid="5139" grpId="0" animBg="1"/>
      <p:bldP spid="5140" grpId="0" animBg="1"/>
      <p:bldP spid="5141" grpId="0" animBg="1"/>
      <p:bldP spid="5142" grpId="0" animBg="1"/>
      <p:bldP spid="5143" grpId="0" animBg="1"/>
      <p:bldP spid="5147" grpId="0" animBg="1"/>
      <p:bldP spid="5155" grpId="0" animBg="1"/>
      <p:bldP spid="5158" grpId="0" animBg="1"/>
      <p:bldP spid="5159" grpId="0" animBg="1"/>
      <p:bldP spid="5161" grpId="0" animBg="1"/>
      <p:bldP spid="5144" grpId="0" animBg="1"/>
      <p:bldP spid="5145" grpId="0" animBg="1"/>
      <p:bldP spid="5146" grpId="0" animBg="1"/>
      <p:bldP spid="5148" grpId="0" animBg="1"/>
      <p:bldP spid="5149" grpId="0" animBg="1"/>
      <p:bldP spid="5151" grpId="0" animBg="1"/>
      <p:bldP spid="515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COLONNE: Dominio N-M2-M3</a:t>
            </a:r>
          </a:p>
        </p:txBody>
      </p:sp>
      <p:pic>
        <p:nvPicPr>
          <p:cNvPr id="150533" name="Picture 13" descr="ImpostaDominioMNC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0600" y="2624138"/>
            <a:ext cx="55372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4" name="Picture 14" descr="Excel4S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 y="1143000"/>
            <a:ext cx="28384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Rectangle 15"/>
          <p:cNvSpPr>
            <a:spLocks noChangeArrowheads="1"/>
          </p:cNvSpPr>
          <p:nvPr/>
        </p:nvSpPr>
        <p:spPr bwMode="auto">
          <a:xfrm>
            <a:off x="747713" y="4333875"/>
            <a:ext cx="1219200" cy="12954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7184" name="Rectangle 16"/>
          <p:cNvSpPr>
            <a:spLocks noChangeArrowheads="1"/>
          </p:cNvSpPr>
          <p:nvPr/>
        </p:nvSpPr>
        <p:spPr bwMode="auto">
          <a:xfrm>
            <a:off x="5305425" y="4038600"/>
            <a:ext cx="1219200" cy="12954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7185" name="Rectangle 17"/>
          <p:cNvSpPr>
            <a:spLocks noChangeArrowheads="1"/>
          </p:cNvSpPr>
          <p:nvPr/>
        </p:nvSpPr>
        <p:spPr bwMode="auto">
          <a:xfrm>
            <a:off x="962025" y="4114800"/>
            <a:ext cx="762000" cy="228600"/>
          </a:xfrm>
          <a:prstGeom prst="rect">
            <a:avLst/>
          </a:prstGeom>
          <a:noFill/>
          <a:ln w="25400">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7186" name="Rectangle 18"/>
          <p:cNvSpPr>
            <a:spLocks noChangeArrowheads="1"/>
          </p:cNvSpPr>
          <p:nvPr/>
        </p:nvSpPr>
        <p:spPr bwMode="auto">
          <a:xfrm>
            <a:off x="6691313" y="4891088"/>
            <a:ext cx="762000" cy="228600"/>
          </a:xfrm>
          <a:prstGeom prst="rect">
            <a:avLst/>
          </a:prstGeom>
          <a:noFill/>
          <a:ln w="25400">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7187" name="Text Box 19"/>
          <p:cNvSpPr txBox="1">
            <a:spLocks noChangeArrowheads="1"/>
          </p:cNvSpPr>
          <p:nvPr/>
        </p:nvSpPr>
        <p:spPr bwMode="auto">
          <a:xfrm>
            <a:off x="3581400" y="1143000"/>
            <a:ext cx="5105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I punti del dominio adimensionale dati dal foglio Excel possono esse copiati direttamente nelle corrispondenti colonne che lo definiscono in SAP2000 .</a:t>
            </a:r>
          </a:p>
        </p:txBody>
      </p:sp>
      <p:sp>
        <p:nvSpPr>
          <p:cNvPr id="13314" name="Rectangle 2"/>
          <p:cNvSpPr>
            <a:spLocks noChangeArrowheads="1"/>
          </p:cNvSpPr>
          <p:nvPr/>
        </p:nvSpPr>
        <p:spPr bwMode="auto">
          <a:xfrm>
            <a:off x="1116013" y="-4763"/>
            <a:ext cx="8027987" cy="488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a:t>
            </a:r>
            <a:r>
              <a:rPr lang="it-IT" altLang="it-IT" sz="2600" b="1">
                <a:solidFill>
                  <a:srgbClr val="0033CC"/>
                </a:solidFill>
                <a:latin typeface="Verdana" pitchFamily="34" charset="0"/>
              </a:rPr>
              <a:t> </a:t>
            </a:r>
            <a:r>
              <a:rPr lang="it-IT" altLang="it-IT" sz="2200" b="1">
                <a:solidFill>
                  <a:srgbClr val="0033CC"/>
                </a:solidFill>
                <a:latin typeface="Verdana" pitchFamily="34" charset="0"/>
              </a:rPr>
              <a:t>Input</a:t>
            </a:r>
          </a:p>
        </p:txBody>
      </p:sp>
    </p:spTree>
    <p:extLst>
      <p:ext uri="{BB962C8B-B14F-4D97-AF65-F5344CB8AC3E}">
        <p14:creationId xmlns:p14="http://schemas.microsoft.com/office/powerpoint/2010/main" val="35496935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83"/>
                                        </p:tgtEl>
                                        <p:attrNameLst>
                                          <p:attrName>style.visibility</p:attrName>
                                        </p:attrNameLst>
                                      </p:cBhvr>
                                      <p:to>
                                        <p:strVal val="visible"/>
                                      </p:to>
                                    </p:set>
                                    <p:animEffect transition="in" filter="dissolve">
                                      <p:cBhvr>
                                        <p:cTn id="7" dur="500"/>
                                        <p:tgtEl>
                                          <p:spTgt spid="7183"/>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187"/>
                                        </p:tgtEl>
                                        <p:attrNameLst>
                                          <p:attrName>style.visibility</p:attrName>
                                        </p:attrNameLst>
                                      </p:cBhvr>
                                      <p:to>
                                        <p:strVal val="visible"/>
                                      </p:to>
                                    </p:set>
                                    <p:animEffect transition="in" filter="dissolve">
                                      <p:cBhvr>
                                        <p:cTn id="11" dur="500"/>
                                        <p:tgtEl>
                                          <p:spTgt spid="7187"/>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7184"/>
                                        </p:tgtEl>
                                        <p:attrNameLst>
                                          <p:attrName>style.visibility</p:attrName>
                                        </p:attrNameLst>
                                      </p:cBhvr>
                                      <p:to>
                                        <p:strVal val="visible"/>
                                      </p:to>
                                    </p:set>
                                    <p:animEffect transition="in" filter="dissolve">
                                      <p:cBhvr>
                                        <p:cTn id="15" dur="500"/>
                                        <p:tgtEl>
                                          <p:spTgt spid="718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185"/>
                                        </p:tgtEl>
                                        <p:attrNameLst>
                                          <p:attrName>style.visibility</p:attrName>
                                        </p:attrNameLst>
                                      </p:cBhvr>
                                      <p:to>
                                        <p:strVal val="visible"/>
                                      </p:to>
                                    </p:set>
                                    <p:animEffect transition="in" filter="dissolve">
                                      <p:cBhvr>
                                        <p:cTn id="20" dur="500"/>
                                        <p:tgtEl>
                                          <p:spTgt spid="7185"/>
                                        </p:tgtEl>
                                      </p:cBhvr>
                                    </p:animEffect>
                                  </p:childTnLst>
                                </p:cTn>
                              </p:par>
                            </p:childTnLst>
                          </p:cTn>
                        </p:par>
                        <p:par>
                          <p:cTn id="21" fill="hold" nodeType="afterGroup">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7186"/>
                                        </p:tgtEl>
                                        <p:attrNameLst>
                                          <p:attrName>style.visibility</p:attrName>
                                        </p:attrNameLst>
                                      </p:cBhvr>
                                      <p:to>
                                        <p:strVal val="visible"/>
                                      </p:to>
                                    </p:set>
                                    <p:animEffect transition="in" filter="dissolve">
                                      <p:cBhvr>
                                        <p:cTn id="24" dur="500"/>
                                        <p:tgtEl>
                                          <p:spTgt spid="7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3" grpId="0" animBg="1"/>
      <p:bldP spid="7184" grpId="0" animBg="1"/>
      <p:bldP spid="7185" grpId="0" animBg="1"/>
      <p:bldP spid="7186" grpId="0" animBg="1"/>
      <p:bldP spid="7187"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title" idx="4294967295"/>
          </p:nvPr>
        </p:nvSpPr>
        <p:spPr bwMode="auto">
          <a:xfrm>
            <a:off x="0" y="614363"/>
            <a:ext cx="9144000" cy="36671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TRAVI</a:t>
            </a:r>
          </a:p>
        </p:txBody>
      </p:sp>
      <p:pic>
        <p:nvPicPr>
          <p:cNvPr id="151557" name="Picture 1029" descr="DefineHingePropM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033463"/>
            <a:ext cx="4343400"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1030" descr="ModifyShowForM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1450" y="3362325"/>
            <a:ext cx="4227513"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Rectangle 1036"/>
          <p:cNvSpPr>
            <a:spLocks noChangeArrowheads="1"/>
          </p:cNvSpPr>
          <p:nvPr/>
        </p:nvSpPr>
        <p:spPr bwMode="auto">
          <a:xfrm>
            <a:off x="2749550" y="5157788"/>
            <a:ext cx="1030288" cy="74612"/>
          </a:xfrm>
          <a:prstGeom prst="rect">
            <a:avLst/>
          </a:prstGeom>
          <a:noFill/>
          <a:ln w="190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49" name="Rectangle 1037"/>
          <p:cNvSpPr>
            <a:spLocks noChangeArrowheads="1"/>
          </p:cNvSpPr>
          <p:nvPr/>
        </p:nvSpPr>
        <p:spPr bwMode="auto">
          <a:xfrm>
            <a:off x="2744788" y="5253038"/>
            <a:ext cx="1030287" cy="74612"/>
          </a:xfrm>
          <a:prstGeom prst="rect">
            <a:avLst/>
          </a:prstGeom>
          <a:noFill/>
          <a:ln w="1905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50" name="Rectangle 1038"/>
          <p:cNvSpPr>
            <a:spLocks noChangeArrowheads="1"/>
          </p:cNvSpPr>
          <p:nvPr/>
        </p:nvSpPr>
        <p:spPr bwMode="auto">
          <a:xfrm>
            <a:off x="2749550" y="5362575"/>
            <a:ext cx="1030288" cy="74613"/>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pic>
        <p:nvPicPr>
          <p:cNvPr id="151562" name="Picture 1039" descr="Excel4SAPTrav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1047750"/>
            <a:ext cx="3097212"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Rectangle 1032"/>
          <p:cNvSpPr>
            <a:spLocks noChangeArrowheads="1"/>
          </p:cNvSpPr>
          <p:nvPr/>
        </p:nvSpPr>
        <p:spPr bwMode="auto">
          <a:xfrm>
            <a:off x="6391275" y="3895725"/>
            <a:ext cx="1143000" cy="6096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45" name="Rectangle 1033"/>
          <p:cNvSpPr>
            <a:spLocks noChangeArrowheads="1"/>
          </p:cNvSpPr>
          <p:nvPr/>
        </p:nvSpPr>
        <p:spPr bwMode="auto">
          <a:xfrm>
            <a:off x="6024563" y="4629150"/>
            <a:ext cx="395287" cy="228600"/>
          </a:xfrm>
          <a:prstGeom prst="rect">
            <a:avLst/>
          </a:prstGeom>
          <a:noFill/>
          <a:ln w="254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46" name="Rectangle 1034"/>
          <p:cNvSpPr>
            <a:spLocks noChangeArrowheads="1"/>
          </p:cNvSpPr>
          <p:nvPr/>
        </p:nvSpPr>
        <p:spPr bwMode="auto">
          <a:xfrm>
            <a:off x="6529388" y="4629150"/>
            <a:ext cx="395287" cy="228600"/>
          </a:xfrm>
          <a:prstGeom prst="rect">
            <a:avLst/>
          </a:prstGeom>
          <a:noFill/>
          <a:ln w="2540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47" name="Rectangle 1035"/>
          <p:cNvSpPr>
            <a:spLocks noChangeArrowheads="1"/>
          </p:cNvSpPr>
          <p:nvPr/>
        </p:nvSpPr>
        <p:spPr bwMode="auto">
          <a:xfrm>
            <a:off x="7086600" y="4629150"/>
            <a:ext cx="395288" cy="2286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4353" name="Rectangle 1041"/>
          <p:cNvSpPr>
            <a:spLocks noChangeArrowheads="1"/>
          </p:cNvSpPr>
          <p:nvPr/>
        </p:nvSpPr>
        <p:spPr bwMode="auto">
          <a:xfrm>
            <a:off x="2916238" y="4365625"/>
            <a:ext cx="838200" cy="36195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3314" name="Rectangle 2"/>
          <p:cNvSpPr>
            <a:spLocks noChangeArrowheads="1"/>
          </p:cNvSpPr>
          <p:nvPr/>
        </p:nvSpPr>
        <p:spPr bwMode="auto">
          <a:xfrm>
            <a:off x="1042988" y="-31750"/>
            <a:ext cx="8101012"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a:t>
            </a:r>
            <a:r>
              <a:rPr lang="it-IT" altLang="it-IT" sz="2600" b="1">
                <a:solidFill>
                  <a:srgbClr val="0033CC"/>
                </a:solidFill>
                <a:latin typeface="Verdana" pitchFamily="34" charset="0"/>
              </a:rPr>
              <a:t> </a:t>
            </a:r>
            <a:r>
              <a:rPr lang="it-IT" altLang="it-IT" sz="2200" b="1">
                <a:solidFill>
                  <a:srgbClr val="0033CC"/>
                </a:solidFill>
                <a:latin typeface="Verdana" pitchFamily="34" charset="0"/>
              </a:rPr>
              <a:t>Input</a:t>
            </a:r>
          </a:p>
        </p:txBody>
      </p:sp>
    </p:spTree>
    <p:extLst>
      <p:ext uri="{BB962C8B-B14F-4D97-AF65-F5344CB8AC3E}">
        <p14:creationId xmlns:p14="http://schemas.microsoft.com/office/powerpoint/2010/main" val="28663990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dissolve">
                                      <p:cBhvr>
                                        <p:cTn id="7" dur="500"/>
                                        <p:tgtEl>
                                          <p:spTgt spid="143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45"/>
                                        </p:tgtEl>
                                        <p:attrNameLst>
                                          <p:attrName>style.visibility</p:attrName>
                                        </p:attrNameLst>
                                      </p:cBhvr>
                                      <p:to>
                                        <p:strVal val="visible"/>
                                      </p:to>
                                    </p:set>
                                    <p:animEffect transition="in" filter="dissolve">
                                      <p:cBhvr>
                                        <p:cTn id="12" dur="500"/>
                                        <p:tgtEl>
                                          <p:spTgt spid="14345"/>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4348"/>
                                        </p:tgtEl>
                                        <p:attrNameLst>
                                          <p:attrName>style.visibility</p:attrName>
                                        </p:attrNameLst>
                                      </p:cBhvr>
                                      <p:to>
                                        <p:strVal val="visible"/>
                                      </p:to>
                                    </p:set>
                                    <p:animEffect transition="in" filter="dissolve">
                                      <p:cBhvr>
                                        <p:cTn id="16" dur="500"/>
                                        <p:tgtEl>
                                          <p:spTgt spid="1434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4346"/>
                                        </p:tgtEl>
                                        <p:attrNameLst>
                                          <p:attrName>style.visibility</p:attrName>
                                        </p:attrNameLst>
                                      </p:cBhvr>
                                      <p:to>
                                        <p:strVal val="visible"/>
                                      </p:to>
                                    </p:set>
                                    <p:animEffect transition="in" filter="dissolve">
                                      <p:cBhvr>
                                        <p:cTn id="21" dur="500"/>
                                        <p:tgtEl>
                                          <p:spTgt spid="14346"/>
                                        </p:tgtEl>
                                      </p:cBhvr>
                                    </p:animEffect>
                                  </p:childTnLst>
                                </p:cTn>
                              </p:par>
                            </p:childTnLst>
                          </p:cTn>
                        </p:par>
                        <p:par>
                          <p:cTn id="22" fill="hold" nodeType="afterGroup">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4349"/>
                                        </p:tgtEl>
                                        <p:attrNameLst>
                                          <p:attrName>style.visibility</p:attrName>
                                        </p:attrNameLst>
                                      </p:cBhvr>
                                      <p:to>
                                        <p:strVal val="visible"/>
                                      </p:to>
                                    </p:set>
                                    <p:animEffect transition="in" filter="dissolve">
                                      <p:cBhvr>
                                        <p:cTn id="25" dur="500"/>
                                        <p:tgtEl>
                                          <p:spTgt spid="1434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4347"/>
                                        </p:tgtEl>
                                        <p:attrNameLst>
                                          <p:attrName>style.visibility</p:attrName>
                                        </p:attrNameLst>
                                      </p:cBhvr>
                                      <p:to>
                                        <p:strVal val="visible"/>
                                      </p:to>
                                    </p:set>
                                    <p:animEffect transition="in" filter="dissolve">
                                      <p:cBhvr>
                                        <p:cTn id="30" dur="500"/>
                                        <p:tgtEl>
                                          <p:spTgt spid="14347"/>
                                        </p:tgtEl>
                                      </p:cBhvr>
                                    </p:animEffect>
                                  </p:childTnLst>
                                </p:cTn>
                              </p:par>
                            </p:childTnLst>
                          </p:cTn>
                        </p:par>
                        <p:par>
                          <p:cTn id="31" fill="hold" nodeType="afterGroup">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14350"/>
                                        </p:tgtEl>
                                        <p:attrNameLst>
                                          <p:attrName>style.visibility</p:attrName>
                                        </p:attrNameLst>
                                      </p:cBhvr>
                                      <p:to>
                                        <p:strVal val="visible"/>
                                      </p:to>
                                    </p:set>
                                    <p:animEffect transition="in" filter="dissolve">
                                      <p:cBhvr>
                                        <p:cTn id="34" dur="500"/>
                                        <p:tgtEl>
                                          <p:spTgt spid="1435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4344"/>
                                        </p:tgtEl>
                                        <p:attrNameLst>
                                          <p:attrName>style.visibility</p:attrName>
                                        </p:attrNameLst>
                                      </p:cBhvr>
                                      <p:to>
                                        <p:strVal val="visible"/>
                                      </p:to>
                                    </p:set>
                                    <p:animEffect transition="in" filter="dissolve">
                                      <p:cBhvr>
                                        <p:cTn id="39" dur="500"/>
                                        <p:tgtEl>
                                          <p:spTgt spid="14344"/>
                                        </p:tgtEl>
                                      </p:cBhvr>
                                    </p:animEffect>
                                  </p:childTnLst>
                                </p:cTn>
                              </p:par>
                            </p:childTnLst>
                          </p:cTn>
                        </p:par>
                        <p:par>
                          <p:cTn id="40" fill="hold" nodeType="afterGroup">
                            <p:stCondLst>
                              <p:cond delay="500"/>
                            </p:stCondLst>
                            <p:childTnLst>
                              <p:par>
                                <p:cTn id="41" presetID="9" presetClass="entr" presetSubtype="0" fill="hold" grpId="0" nodeType="afterEffect">
                                  <p:stCondLst>
                                    <p:cond delay="0"/>
                                  </p:stCondLst>
                                  <p:childTnLst>
                                    <p:set>
                                      <p:cBhvr>
                                        <p:cTn id="42" dur="1" fill="hold">
                                          <p:stCondLst>
                                            <p:cond delay="0"/>
                                          </p:stCondLst>
                                        </p:cTn>
                                        <p:tgtEl>
                                          <p:spTgt spid="14353"/>
                                        </p:tgtEl>
                                        <p:attrNameLst>
                                          <p:attrName>style.visibility</p:attrName>
                                        </p:attrNameLst>
                                      </p:cBhvr>
                                      <p:to>
                                        <p:strVal val="visible"/>
                                      </p:to>
                                    </p:set>
                                    <p:animEffect transition="in" filter="dissolve">
                                      <p:cBhvr>
                                        <p:cTn id="43"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8" grpId="0" animBg="1"/>
      <p:bldP spid="14349" grpId="0" animBg="1"/>
      <p:bldP spid="14350" grpId="0" animBg="1"/>
      <p:bldP spid="14344" grpId="0" animBg="1"/>
      <p:bldP spid="14345" grpId="0" animBg="1"/>
      <p:bldP spid="14346" grpId="0" animBg="1"/>
      <p:bldP spid="14347" grpId="0" animBg="1"/>
      <p:bldP spid="1435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bwMode="auto">
          <a:xfrm>
            <a:off x="0" y="614363"/>
            <a:ext cx="9144000" cy="36671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1800" b="1">
                <a:solidFill>
                  <a:srgbClr val="0033CC"/>
                </a:solidFill>
                <a:latin typeface="Verdana" pitchFamily="34" charset="0"/>
              </a:rPr>
              <a:t>ASSEGNAZIONE DELLE CERNIERE</a:t>
            </a:r>
          </a:p>
        </p:txBody>
      </p:sp>
      <p:pic>
        <p:nvPicPr>
          <p:cNvPr id="152581" name="Picture 8" descr="AssignHin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8" y="1143000"/>
            <a:ext cx="5715000"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AssignHingesTra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413" y="1844675"/>
            <a:ext cx="5294312"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descr="AssignedHin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9038" y="2809875"/>
            <a:ext cx="5294312"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4" name="Text Box 11"/>
          <p:cNvSpPr txBox="1">
            <a:spLocks noChangeArrowheads="1"/>
          </p:cNvSpPr>
          <p:nvPr/>
        </p:nvSpPr>
        <p:spPr bwMode="auto">
          <a:xfrm>
            <a:off x="6416675" y="1066800"/>
            <a:ext cx="25479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Si selezionano le aste e si assegnano le cerniere alle loro sezioni</a:t>
            </a:r>
          </a:p>
        </p:txBody>
      </p:sp>
      <p:sp>
        <p:nvSpPr>
          <p:cNvPr id="8204" name="Text Box 12"/>
          <p:cNvSpPr txBox="1">
            <a:spLocks noChangeArrowheads="1"/>
          </p:cNvSpPr>
          <p:nvPr/>
        </p:nvSpPr>
        <p:spPr bwMode="auto">
          <a:xfrm>
            <a:off x="6127750" y="2238375"/>
            <a:ext cx="3124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solidFill>
                  <a:schemeClr val="accent2"/>
                </a:solidFill>
                <a:latin typeface="Times New Roman" pitchFamily="18" charset="0"/>
              </a:rPr>
              <a:t>Si seleziona l’ascissa adimensionale delle sezione cui ci si riferisce</a:t>
            </a:r>
          </a:p>
        </p:txBody>
      </p:sp>
      <p:sp>
        <p:nvSpPr>
          <p:cNvPr id="8205" name="Text Box 13"/>
          <p:cNvSpPr txBox="1">
            <a:spLocks noChangeArrowheads="1"/>
          </p:cNvSpPr>
          <p:nvPr/>
        </p:nvSpPr>
        <p:spPr bwMode="auto">
          <a:xfrm>
            <a:off x="511175" y="5734050"/>
            <a:ext cx="3124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Ad ognuna delle sezioni critiche degli elementi risulta assegnata una delle cerniere plastiche definite.</a:t>
            </a:r>
          </a:p>
        </p:txBody>
      </p:sp>
      <p:sp>
        <p:nvSpPr>
          <p:cNvPr id="13314" name="Rectangle 2"/>
          <p:cNvSpPr>
            <a:spLocks noChangeArrowheads="1"/>
          </p:cNvSpPr>
          <p:nvPr/>
        </p:nvSpPr>
        <p:spPr bwMode="auto">
          <a:xfrm>
            <a:off x="971550" y="-4763"/>
            <a:ext cx="8172450" cy="488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a:t>
            </a:r>
            <a:r>
              <a:rPr lang="it-IT" altLang="it-IT" sz="2600" b="1">
                <a:solidFill>
                  <a:srgbClr val="0033CC"/>
                </a:solidFill>
                <a:latin typeface="Verdana" pitchFamily="34" charset="0"/>
              </a:rPr>
              <a:t> </a:t>
            </a:r>
            <a:r>
              <a:rPr lang="it-IT" altLang="it-IT" sz="2200" b="1">
                <a:solidFill>
                  <a:srgbClr val="0033CC"/>
                </a:solidFill>
                <a:latin typeface="Verdana" pitchFamily="34" charset="0"/>
              </a:rPr>
              <a:t>Input</a:t>
            </a:r>
          </a:p>
        </p:txBody>
      </p:sp>
    </p:spTree>
    <p:extLst>
      <p:ext uri="{BB962C8B-B14F-4D97-AF65-F5344CB8AC3E}">
        <p14:creationId xmlns:p14="http://schemas.microsoft.com/office/powerpoint/2010/main" val="32906054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201"/>
                                        </p:tgtEl>
                                        <p:attrNameLst>
                                          <p:attrName>style.visibility</p:attrName>
                                        </p:attrNameLst>
                                      </p:cBhvr>
                                      <p:to>
                                        <p:strVal val="visible"/>
                                      </p:to>
                                    </p:set>
                                    <p:anim calcmode="lin" valueType="num">
                                      <p:cBhvr additive="base">
                                        <p:cTn id="7" dur="500" fill="hold"/>
                                        <p:tgtEl>
                                          <p:spTgt spid="8201"/>
                                        </p:tgtEl>
                                        <p:attrNameLst>
                                          <p:attrName>ppt_x</p:attrName>
                                        </p:attrNameLst>
                                      </p:cBhvr>
                                      <p:tavLst>
                                        <p:tav tm="0">
                                          <p:val>
                                            <p:strVal val="0-#ppt_w/2"/>
                                          </p:val>
                                        </p:tav>
                                        <p:tav tm="100000">
                                          <p:val>
                                            <p:strVal val="#ppt_x"/>
                                          </p:val>
                                        </p:tav>
                                      </p:tavLst>
                                    </p:anim>
                                    <p:anim calcmode="lin" valueType="num">
                                      <p:cBhvr additive="base">
                                        <p:cTn id="8" dur="500" fill="hold"/>
                                        <p:tgtEl>
                                          <p:spTgt spid="820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204"/>
                                        </p:tgtEl>
                                        <p:attrNameLst>
                                          <p:attrName>style.visibility</p:attrName>
                                        </p:attrNameLst>
                                      </p:cBhvr>
                                      <p:to>
                                        <p:strVal val="visible"/>
                                      </p:to>
                                    </p:set>
                                    <p:anim calcmode="lin" valueType="num">
                                      <p:cBhvr additive="base">
                                        <p:cTn id="12" dur="500" fill="hold"/>
                                        <p:tgtEl>
                                          <p:spTgt spid="8204"/>
                                        </p:tgtEl>
                                        <p:attrNameLst>
                                          <p:attrName>ppt_x</p:attrName>
                                        </p:attrNameLst>
                                      </p:cBhvr>
                                      <p:tavLst>
                                        <p:tav tm="0">
                                          <p:val>
                                            <p:strVal val="0-#ppt_w/2"/>
                                          </p:val>
                                        </p:tav>
                                        <p:tav tm="100000">
                                          <p:val>
                                            <p:strVal val="#ppt_x"/>
                                          </p:val>
                                        </p:tav>
                                      </p:tavLst>
                                    </p:anim>
                                    <p:anim calcmode="lin" valueType="num">
                                      <p:cBhvr additive="base">
                                        <p:cTn id="13" dur="500" fill="hold"/>
                                        <p:tgtEl>
                                          <p:spTgt spid="820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8202"/>
                                        </p:tgtEl>
                                        <p:attrNameLst>
                                          <p:attrName>style.visibility</p:attrName>
                                        </p:attrNameLst>
                                      </p:cBhvr>
                                      <p:to>
                                        <p:strVal val="visible"/>
                                      </p:to>
                                    </p:set>
                                    <p:anim calcmode="lin" valueType="num">
                                      <p:cBhvr additive="base">
                                        <p:cTn id="18" dur="500" fill="hold"/>
                                        <p:tgtEl>
                                          <p:spTgt spid="8202"/>
                                        </p:tgtEl>
                                        <p:attrNameLst>
                                          <p:attrName>ppt_x</p:attrName>
                                        </p:attrNameLst>
                                      </p:cBhvr>
                                      <p:tavLst>
                                        <p:tav tm="0">
                                          <p:val>
                                            <p:strVal val="0-#ppt_w/2"/>
                                          </p:val>
                                        </p:tav>
                                        <p:tav tm="100000">
                                          <p:val>
                                            <p:strVal val="#ppt_x"/>
                                          </p:val>
                                        </p:tav>
                                      </p:tavLst>
                                    </p:anim>
                                    <p:anim calcmode="lin" valueType="num">
                                      <p:cBhvr additive="base">
                                        <p:cTn id="19" dur="500" fill="hold"/>
                                        <p:tgtEl>
                                          <p:spTgt spid="820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8205"/>
                                        </p:tgtEl>
                                        <p:attrNameLst>
                                          <p:attrName>style.visibility</p:attrName>
                                        </p:attrNameLst>
                                      </p:cBhvr>
                                      <p:to>
                                        <p:strVal val="visible"/>
                                      </p:to>
                                    </p:set>
                                    <p:anim calcmode="lin" valueType="num">
                                      <p:cBhvr additive="base">
                                        <p:cTn id="23" dur="500" fill="hold"/>
                                        <p:tgtEl>
                                          <p:spTgt spid="8205"/>
                                        </p:tgtEl>
                                        <p:attrNameLst>
                                          <p:attrName>ppt_x</p:attrName>
                                        </p:attrNameLst>
                                      </p:cBhvr>
                                      <p:tavLst>
                                        <p:tav tm="0">
                                          <p:val>
                                            <p:strVal val="0-#ppt_w/2"/>
                                          </p:val>
                                        </p:tav>
                                        <p:tav tm="100000">
                                          <p:val>
                                            <p:strVal val="#ppt_x"/>
                                          </p:val>
                                        </p:tav>
                                      </p:tavLst>
                                    </p:anim>
                                    <p:anim calcmode="lin" valueType="num">
                                      <p:cBhvr additive="base">
                                        <p:cTn id="24" dur="500" fill="hold"/>
                                        <p:tgtEl>
                                          <p:spTgt spid="82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autoUpdateAnimBg="0"/>
      <p:bldP spid="8205"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bwMode="auto">
          <a:xfrm>
            <a:off x="0" y="614363"/>
            <a:ext cx="9144000" cy="36671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ANALISI: Applicazione carichi verticali</a:t>
            </a:r>
          </a:p>
        </p:txBody>
      </p:sp>
      <p:pic>
        <p:nvPicPr>
          <p:cNvPr id="153605" name="Picture 8" descr="DefineStaticPushoverC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063" y="1052513"/>
            <a:ext cx="5638800" cy="423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 Box 10"/>
          <p:cNvSpPr txBox="1">
            <a:spLocks noChangeArrowheads="1"/>
          </p:cNvSpPr>
          <p:nvPr/>
        </p:nvSpPr>
        <p:spPr bwMode="auto">
          <a:xfrm>
            <a:off x="6172200" y="1066800"/>
            <a:ext cx="2971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Si deve definire ora la modalità di applicazione dei carichi</a:t>
            </a:r>
          </a:p>
        </p:txBody>
      </p:sp>
      <p:sp>
        <p:nvSpPr>
          <p:cNvPr id="153607" name="Text Box 11"/>
          <p:cNvSpPr txBox="1">
            <a:spLocks noChangeArrowheads="1"/>
          </p:cNvSpPr>
          <p:nvPr/>
        </p:nvSpPr>
        <p:spPr bwMode="auto">
          <a:xfrm>
            <a:off x="363538" y="5486400"/>
            <a:ext cx="1905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Si definisce dapprima la pushover per carichi verticali.</a:t>
            </a:r>
          </a:p>
        </p:txBody>
      </p:sp>
      <p:pic>
        <p:nvPicPr>
          <p:cNvPr id="9228" name="Picture 12" descr="PushVe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681163"/>
            <a:ext cx="6818313"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Rectangle 14"/>
          <p:cNvSpPr>
            <a:spLocks noChangeArrowheads="1"/>
          </p:cNvSpPr>
          <p:nvPr/>
        </p:nvSpPr>
        <p:spPr bwMode="auto">
          <a:xfrm>
            <a:off x="3886200" y="3352800"/>
            <a:ext cx="1600200" cy="1524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9231" name="Rectangle 15"/>
          <p:cNvSpPr>
            <a:spLocks noChangeArrowheads="1"/>
          </p:cNvSpPr>
          <p:nvPr/>
        </p:nvSpPr>
        <p:spPr bwMode="auto">
          <a:xfrm>
            <a:off x="3886200" y="3533775"/>
            <a:ext cx="1600200" cy="1524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9233" name="Text Box 17"/>
          <p:cNvSpPr txBox="1">
            <a:spLocks noChangeArrowheads="1"/>
          </p:cNvSpPr>
          <p:nvPr/>
        </p:nvSpPr>
        <p:spPr bwMode="auto">
          <a:xfrm>
            <a:off x="2422525" y="3568700"/>
            <a:ext cx="1463675" cy="1079500"/>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FF0000"/>
                </a:solidFill>
                <a:latin typeface="Times New Roman" pitchFamily="18" charset="0"/>
              </a:rPr>
              <a:t>Definizione del nodo e dello spostamento di controllo</a:t>
            </a:r>
          </a:p>
        </p:txBody>
      </p:sp>
      <p:sp>
        <p:nvSpPr>
          <p:cNvPr id="9234" name="Rectangle 18"/>
          <p:cNvSpPr>
            <a:spLocks noChangeArrowheads="1"/>
          </p:cNvSpPr>
          <p:nvPr/>
        </p:nvSpPr>
        <p:spPr bwMode="auto">
          <a:xfrm>
            <a:off x="3886200" y="3048000"/>
            <a:ext cx="1447800" cy="152400"/>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9235" name="Text Box 19"/>
          <p:cNvSpPr txBox="1">
            <a:spLocks noChangeArrowheads="1"/>
          </p:cNvSpPr>
          <p:nvPr/>
        </p:nvSpPr>
        <p:spPr bwMode="auto">
          <a:xfrm>
            <a:off x="2362200" y="2438400"/>
            <a:ext cx="1752600" cy="590550"/>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0000FF"/>
                </a:solidFill>
                <a:latin typeface="Times New Roman" pitchFamily="18" charset="0"/>
              </a:rPr>
              <a:t>Modalità in controllo di forze</a:t>
            </a:r>
          </a:p>
        </p:txBody>
      </p:sp>
      <p:sp>
        <p:nvSpPr>
          <p:cNvPr id="9236" name="Rectangle 20"/>
          <p:cNvSpPr>
            <a:spLocks noChangeArrowheads="1"/>
          </p:cNvSpPr>
          <p:nvPr/>
        </p:nvSpPr>
        <p:spPr bwMode="auto">
          <a:xfrm>
            <a:off x="3810000" y="4876800"/>
            <a:ext cx="1524000" cy="609600"/>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9237" name="Text Box 21"/>
          <p:cNvSpPr txBox="1">
            <a:spLocks noChangeArrowheads="1"/>
          </p:cNvSpPr>
          <p:nvPr/>
        </p:nvSpPr>
        <p:spPr bwMode="auto">
          <a:xfrm>
            <a:off x="2057400" y="5410200"/>
            <a:ext cx="1676400" cy="132397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00FF00"/>
                </a:solidFill>
                <a:latin typeface="Times New Roman" pitchFamily="18" charset="0"/>
              </a:rPr>
              <a:t>Definizione della combinazione di carichi verticali da applicare alla struttura</a:t>
            </a:r>
          </a:p>
        </p:txBody>
      </p:sp>
      <p:sp>
        <p:nvSpPr>
          <p:cNvPr id="9238" name="Rectangle 22"/>
          <p:cNvSpPr>
            <a:spLocks noChangeArrowheads="1"/>
          </p:cNvSpPr>
          <p:nvPr/>
        </p:nvSpPr>
        <p:spPr bwMode="auto">
          <a:xfrm>
            <a:off x="5424488" y="4371975"/>
            <a:ext cx="609600" cy="152400"/>
          </a:xfrm>
          <a:prstGeom prst="rect">
            <a:avLst/>
          </a:prstGeom>
          <a:noFill/>
          <a:ln w="9525">
            <a:solidFill>
              <a:srgbClr val="800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9239" name="Oval 23"/>
          <p:cNvSpPr>
            <a:spLocks noChangeArrowheads="1"/>
          </p:cNvSpPr>
          <p:nvPr/>
        </p:nvSpPr>
        <p:spPr bwMode="auto">
          <a:xfrm>
            <a:off x="5624513" y="2500313"/>
            <a:ext cx="1295400" cy="533400"/>
          </a:xfrm>
          <a:prstGeom prst="ellipse">
            <a:avLst/>
          </a:prstGeom>
          <a:noFill/>
          <a:ln w="95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3314" name="Rectangle 2"/>
          <p:cNvSpPr>
            <a:spLocks noChangeArrowheads="1"/>
          </p:cNvSpPr>
          <p:nvPr/>
        </p:nvSpPr>
        <p:spPr bwMode="auto">
          <a:xfrm>
            <a:off x="1371600" y="0"/>
            <a:ext cx="777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 Input</a:t>
            </a:r>
          </a:p>
        </p:txBody>
      </p:sp>
    </p:spTree>
    <p:extLst>
      <p:ext uri="{BB962C8B-B14F-4D97-AF65-F5344CB8AC3E}">
        <p14:creationId xmlns:p14="http://schemas.microsoft.com/office/powerpoint/2010/main" val="303163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9228"/>
                                        </p:tgtEl>
                                        <p:attrNameLst>
                                          <p:attrName>style.visibility</p:attrName>
                                        </p:attrNameLst>
                                      </p:cBhvr>
                                      <p:to>
                                        <p:strVal val="visible"/>
                                      </p:to>
                                    </p:set>
                                    <p:anim calcmode="lin" valueType="num">
                                      <p:cBhvr additive="base">
                                        <p:cTn id="7" dur="500" fill="hold"/>
                                        <p:tgtEl>
                                          <p:spTgt spid="9228"/>
                                        </p:tgtEl>
                                        <p:attrNameLst>
                                          <p:attrName>ppt_x</p:attrName>
                                        </p:attrNameLst>
                                      </p:cBhvr>
                                      <p:tavLst>
                                        <p:tav tm="0">
                                          <p:val>
                                            <p:strVal val="0-#ppt_w/2"/>
                                          </p:val>
                                        </p:tav>
                                        <p:tav tm="100000">
                                          <p:val>
                                            <p:strVal val="#ppt_x"/>
                                          </p:val>
                                        </p:tav>
                                      </p:tavLst>
                                    </p:anim>
                                    <p:anim calcmode="lin" valueType="num">
                                      <p:cBhvr additive="base">
                                        <p:cTn id="8" dur="500" fill="hold"/>
                                        <p:tgtEl>
                                          <p:spTgt spid="922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239"/>
                                        </p:tgtEl>
                                        <p:attrNameLst>
                                          <p:attrName>style.visibility</p:attrName>
                                        </p:attrNameLst>
                                      </p:cBhvr>
                                      <p:to>
                                        <p:strVal val="visible"/>
                                      </p:to>
                                    </p:set>
                                    <p:anim calcmode="lin" valueType="num">
                                      <p:cBhvr additive="base">
                                        <p:cTn id="12" dur="500" fill="hold"/>
                                        <p:tgtEl>
                                          <p:spTgt spid="9239"/>
                                        </p:tgtEl>
                                        <p:attrNameLst>
                                          <p:attrName>ppt_x</p:attrName>
                                        </p:attrNameLst>
                                      </p:cBhvr>
                                      <p:tavLst>
                                        <p:tav tm="0">
                                          <p:val>
                                            <p:strVal val="0-#ppt_w/2"/>
                                          </p:val>
                                        </p:tav>
                                        <p:tav tm="100000">
                                          <p:val>
                                            <p:strVal val="#ppt_x"/>
                                          </p:val>
                                        </p:tav>
                                      </p:tavLst>
                                    </p:anim>
                                    <p:anim calcmode="lin" valueType="num">
                                      <p:cBhvr additive="base">
                                        <p:cTn id="13" dur="500" fill="hold"/>
                                        <p:tgtEl>
                                          <p:spTgt spid="9239"/>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230"/>
                                        </p:tgtEl>
                                        <p:attrNameLst>
                                          <p:attrName>style.visibility</p:attrName>
                                        </p:attrNameLst>
                                      </p:cBhvr>
                                      <p:to>
                                        <p:strVal val="visible"/>
                                      </p:to>
                                    </p:set>
                                    <p:anim calcmode="lin" valueType="num">
                                      <p:cBhvr additive="base">
                                        <p:cTn id="17" dur="500" fill="hold"/>
                                        <p:tgtEl>
                                          <p:spTgt spid="9230"/>
                                        </p:tgtEl>
                                        <p:attrNameLst>
                                          <p:attrName>ppt_x</p:attrName>
                                        </p:attrNameLst>
                                      </p:cBhvr>
                                      <p:tavLst>
                                        <p:tav tm="0">
                                          <p:val>
                                            <p:strVal val="0-#ppt_w/2"/>
                                          </p:val>
                                        </p:tav>
                                        <p:tav tm="100000">
                                          <p:val>
                                            <p:strVal val="#ppt_x"/>
                                          </p:val>
                                        </p:tav>
                                      </p:tavLst>
                                    </p:anim>
                                    <p:anim calcmode="lin" valueType="num">
                                      <p:cBhvr additive="base">
                                        <p:cTn id="18" dur="500" fill="hold"/>
                                        <p:tgtEl>
                                          <p:spTgt spid="9230"/>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231"/>
                                        </p:tgtEl>
                                        <p:attrNameLst>
                                          <p:attrName>style.visibility</p:attrName>
                                        </p:attrNameLst>
                                      </p:cBhvr>
                                      <p:to>
                                        <p:strVal val="visible"/>
                                      </p:to>
                                    </p:set>
                                    <p:anim calcmode="lin" valueType="num">
                                      <p:cBhvr additive="base">
                                        <p:cTn id="22" dur="500" fill="hold"/>
                                        <p:tgtEl>
                                          <p:spTgt spid="9231"/>
                                        </p:tgtEl>
                                        <p:attrNameLst>
                                          <p:attrName>ppt_x</p:attrName>
                                        </p:attrNameLst>
                                      </p:cBhvr>
                                      <p:tavLst>
                                        <p:tav tm="0">
                                          <p:val>
                                            <p:strVal val="0-#ppt_w/2"/>
                                          </p:val>
                                        </p:tav>
                                        <p:tav tm="100000">
                                          <p:val>
                                            <p:strVal val="#ppt_x"/>
                                          </p:val>
                                        </p:tav>
                                      </p:tavLst>
                                    </p:anim>
                                    <p:anim calcmode="lin" valueType="num">
                                      <p:cBhvr additive="base">
                                        <p:cTn id="23" dur="500" fill="hold"/>
                                        <p:tgtEl>
                                          <p:spTgt spid="9231"/>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233"/>
                                        </p:tgtEl>
                                        <p:attrNameLst>
                                          <p:attrName>style.visibility</p:attrName>
                                        </p:attrNameLst>
                                      </p:cBhvr>
                                      <p:to>
                                        <p:strVal val="visible"/>
                                      </p:to>
                                    </p:set>
                                    <p:anim calcmode="lin" valueType="num">
                                      <p:cBhvr additive="base">
                                        <p:cTn id="27" dur="500" fill="hold"/>
                                        <p:tgtEl>
                                          <p:spTgt spid="9233"/>
                                        </p:tgtEl>
                                        <p:attrNameLst>
                                          <p:attrName>ppt_x</p:attrName>
                                        </p:attrNameLst>
                                      </p:cBhvr>
                                      <p:tavLst>
                                        <p:tav tm="0">
                                          <p:val>
                                            <p:strVal val="0-#ppt_w/2"/>
                                          </p:val>
                                        </p:tav>
                                        <p:tav tm="100000">
                                          <p:val>
                                            <p:strVal val="#ppt_x"/>
                                          </p:val>
                                        </p:tav>
                                      </p:tavLst>
                                    </p:anim>
                                    <p:anim calcmode="lin" valueType="num">
                                      <p:cBhvr additive="base">
                                        <p:cTn id="28" dur="500" fill="hold"/>
                                        <p:tgtEl>
                                          <p:spTgt spid="9233"/>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9234"/>
                                        </p:tgtEl>
                                        <p:attrNameLst>
                                          <p:attrName>style.visibility</p:attrName>
                                        </p:attrNameLst>
                                      </p:cBhvr>
                                      <p:to>
                                        <p:strVal val="visible"/>
                                      </p:to>
                                    </p:set>
                                    <p:anim calcmode="lin" valueType="num">
                                      <p:cBhvr additive="base">
                                        <p:cTn id="33" dur="500" fill="hold"/>
                                        <p:tgtEl>
                                          <p:spTgt spid="9234"/>
                                        </p:tgtEl>
                                        <p:attrNameLst>
                                          <p:attrName>ppt_x</p:attrName>
                                        </p:attrNameLst>
                                      </p:cBhvr>
                                      <p:tavLst>
                                        <p:tav tm="0">
                                          <p:val>
                                            <p:strVal val="0-#ppt_w/2"/>
                                          </p:val>
                                        </p:tav>
                                        <p:tav tm="100000">
                                          <p:val>
                                            <p:strVal val="#ppt_x"/>
                                          </p:val>
                                        </p:tav>
                                      </p:tavLst>
                                    </p:anim>
                                    <p:anim calcmode="lin" valueType="num">
                                      <p:cBhvr additive="base">
                                        <p:cTn id="34" dur="500" fill="hold"/>
                                        <p:tgtEl>
                                          <p:spTgt spid="9234"/>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500"/>
                            </p:stCondLst>
                            <p:childTnLst>
                              <p:par>
                                <p:cTn id="36" presetID="2" presetClass="entr" presetSubtype="8" fill="hold" grpId="0" nodeType="afterEffect">
                                  <p:stCondLst>
                                    <p:cond delay="0"/>
                                  </p:stCondLst>
                                  <p:childTnLst>
                                    <p:set>
                                      <p:cBhvr>
                                        <p:cTn id="37" dur="1" fill="hold">
                                          <p:stCondLst>
                                            <p:cond delay="0"/>
                                          </p:stCondLst>
                                        </p:cTn>
                                        <p:tgtEl>
                                          <p:spTgt spid="9235"/>
                                        </p:tgtEl>
                                        <p:attrNameLst>
                                          <p:attrName>style.visibility</p:attrName>
                                        </p:attrNameLst>
                                      </p:cBhvr>
                                      <p:to>
                                        <p:strVal val="visible"/>
                                      </p:to>
                                    </p:set>
                                    <p:anim calcmode="lin" valueType="num">
                                      <p:cBhvr additive="base">
                                        <p:cTn id="38" dur="500" fill="hold"/>
                                        <p:tgtEl>
                                          <p:spTgt spid="9235"/>
                                        </p:tgtEl>
                                        <p:attrNameLst>
                                          <p:attrName>ppt_x</p:attrName>
                                        </p:attrNameLst>
                                      </p:cBhvr>
                                      <p:tavLst>
                                        <p:tav tm="0">
                                          <p:val>
                                            <p:strVal val="0-#ppt_w/2"/>
                                          </p:val>
                                        </p:tav>
                                        <p:tav tm="100000">
                                          <p:val>
                                            <p:strVal val="#ppt_x"/>
                                          </p:val>
                                        </p:tav>
                                      </p:tavLst>
                                    </p:anim>
                                    <p:anim calcmode="lin" valueType="num">
                                      <p:cBhvr additive="base">
                                        <p:cTn id="39" dur="500" fill="hold"/>
                                        <p:tgtEl>
                                          <p:spTgt spid="9235"/>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9236"/>
                                        </p:tgtEl>
                                        <p:attrNameLst>
                                          <p:attrName>style.visibility</p:attrName>
                                        </p:attrNameLst>
                                      </p:cBhvr>
                                      <p:to>
                                        <p:strVal val="visible"/>
                                      </p:to>
                                    </p:set>
                                    <p:anim calcmode="lin" valueType="num">
                                      <p:cBhvr additive="base">
                                        <p:cTn id="44" dur="500" fill="hold"/>
                                        <p:tgtEl>
                                          <p:spTgt spid="9236"/>
                                        </p:tgtEl>
                                        <p:attrNameLst>
                                          <p:attrName>ppt_x</p:attrName>
                                        </p:attrNameLst>
                                      </p:cBhvr>
                                      <p:tavLst>
                                        <p:tav tm="0">
                                          <p:val>
                                            <p:strVal val="0-#ppt_w/2"/>
                                          </p:val>
                                        </p:tav>
                                        <p:tav tm="100000">
                                          <p:val>
                                            <p:strVal val="#ppt_x"/>
                                          </p:val>
                                        </p:tav>
                                      </p:tavLst>
                                    </p:anim>
                                    <p:anim calcmode="lin" valueType="num">
                                      <p:cBhvr additive="base">
                                        <p:cTn id="45" dur="500" fill="hold"/>
                                        <p:tgtEl>
                                          <p:spTgt spid="9236"/>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500"/>
                            </p:stCondLst>
                            <p:childTnLst>
                              <p:par>
                                <p:cTn id="47" presetID="2" presetClass="entr" presetSubtype="8" fill="hold" grpId="0" nodeType="afterEffect">
                                  <p:stCondLst>
                                    <p:cond delay="0"/>
                                  </p:stCondLst>
                                  <p:childTnLst>
                                    <p:set>
                                      <p:cBhvr>
                                        <p:cTn id="48" dur="1" fill="hold">
                                          <p:stCondLst>
                                            <p:cond delay="0"/>
                                          </p:stCondLst>
                                        </p:cTn>
                                        <p:tgtEl>
                                          <p:spTgt spid="9237"/>
                                        </p:tgtEl>
                                        <p:attrNameLst>
                                          <p:attrName>style.visibility</p:attrName>
                                        </p:attrNameLst>
                                      </p:cBhvr>
                                      <p:to>
                                        <p:strVal val="visible"/>
                                      </p:to>
                                    </p:set>
                                    <p:anim calcmode="lin" valueType="num">
                                      <p:cBhvr additive="base">
                                        <p:cTn id="49" dur="500" fill="hold"/>
                                        <p:tgtEl>
                                          <p:spTgt spid="9237"/>
                                        </p:tgtEl>
                                        <p:attrNameLst>
                                          <p:attrName>ppt_x</p:attrName>
                                        </p:attrNameLst>
                                      </p:cBhvr>
                                      <p:tavLst>
                                        <p:tav tm="0">
                                          <p:val>
                                            <p:strVal val="0-#ppt_w/2"/>
                                          </p:val>
                                        </p:tav>
                                        <p:tav tm="100000">
                                          <p:val>
                                            <p:strVal val="#ppt_x"/>
                                          </p:val>
                                        </p:tav>
                                      </p:tavLst>
                                    </p:anim>
                                    <p:anim calcmode="lin" valueType="num">
                                      <p:cBhvr additive="base">
                                        <p:cTn id="50" dur="500" fill="hold"/>
                                        <p:tgtEl>
                                          <p:spTgt spid="9237"/>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1000"/>
                            </p:stCondLst>
                            <p:childTnLst>
                              <p:par>
                                <p:cTn id="52" presetID="2" presetClass="entr" presetSubtype="8" fill="hold" grpId="0" nodeType="afterEffect">
                                  <p:stCondLst>
                                    <p:cond delay="0"/>
                                  </p:stCondLst>
                                  <p:childTnLst>
                                    <p:set>
                                      <p:cBhvr>
                                        <p:cTn id="53" dur="1" fill="hold">
                                          <p:stCondLst>
                                            <p:cond delay="0"/>
                                          </p:stCondLst>
                                        </p:cTn>
                                        <p:tgtEl>
                                          <p:spTgt spid="9238"/>
                                        </p:tgtEl>
                                        <p:attrNameLst>
                                          <p:attrName>style.visibility</p:attrName>
                                        </p:attrNameLst>
                                      </p:cBhvr>
                                      <p:to>
                                        <p:strVal val="visible"/>
                                      </p:to>
                                    </p:set>
                                    <p:anim calcmode="lin" valueType="num">
                                      <p:cBhvr additive="base">
                                        <p:cTn id="54" dur="500" fill="hold"/>
                                        <p:tgtEl>
                                          <p:spTgt spid="9238"/>
                                        </p:tgtEl>
                                        <p:attrNameLst>
                                          <p:attrName>ppt_x</p:attrName>
                                        </p:attrNameLst>
                                      </p:cBhvr>
                                      <p:tavLst>
                                        <p:tav tm="0">
                                          <p:val>
                                            <p:strVal val="0-#ppt_w/2"/>
                                          </p:val>
                                        </p:tav>
                                        <p:tav tm="100000">
                                          <p:val>
                                            <p:strVal val="#ppt_x"/>
                                          </p:val>
                                        </p:tav>
                                      </p:tavLst>
                                    </p:anim>
                                    <p:anim calcmode="lin" valueType="num">
                                      <p:cBhvr additive="base">
                                        <p:cTn id="55" dur="500" fill="hold"/>
                                        <p:tgtEl>
                                          <p:spTgt spid="92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0" grpId="0" animBg="1"/>
      <p:bldP spid="9231" grpId="0" animBg="1"/>
      <p:bldP spid="9233" grpId="0" animBg="1" autoUpdateAnimBg="0"/>
      <p:bldP spid="9234" grpId="0" animBg="1"/>
      <p:bldP spid="9235" grpId="0" animBg="1" autoUpdateAnimBg="0"/>
      <p:bldP spid="9236" grpId="0" animBg="1"/>
      <p:bldP spid="9237" grpId="0" animBg="1" autoUpdateAnimBg="0"/>
      <p:bldP spid="9238" grpId="0" animBg="1"/>
      <p:bldP spid="923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ANALISI: Applicazione carichi orizzontali</a:t>
            </a:r>
          </a:p>
        </p:txBody>
      </p:sp>
      <p:pic>
        <p:nvPicPr>
          <p:cNvPr id="154629" name="Picture 7" descr="PushOri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213" y="1179513"/>
            <a:ext cx="7162800"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Rectangle 8"/>
          <p:cNvSpPr>
            <a:spLocks noChangeArrowheads="1"/>
          </p:cNvSpPr>
          <p:nvPr/>
        </p:nvSpPr>
        <p:spPr bwMode="auto">
          <a:xfrm>
            <a:off x="2843213" y="2895600"/>
            <a:ext cx="1447800" cy="152400"/>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0249" name="Text Box 9"/>
          <p:cNvSpPr txBox="1">
            <a:spLocks noChangeArrowheads="1"/>
          </p:cNvSpPr>
          <p:nvPr/>
        </p:nvSpPr>
        <p:spPr bwMode="auto">
          <a:xfrm>
            <a:off x="1319213" y="1981200"/>
            <a:ext cx="1752600" cy="83502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0000FF"/>
                </a:solidFill>
                <a:latin typeface="Times New Roman" pitchFamily="18" charset="0"/>
              </a:rPr>
              <a:t>Modalità in controllo di spostamento</a:t>
            </a:r>
          </a:p>
        </p:txBody>
      </p:sp>
      <p:sp>
        <p:nvSpPr>
          <p:cNvPr id="10250" name="Rectangle 10"/>
          <p:cNvSpPr>
            <a:spLocks noChangeArrowheads="1"/>
          </p:cNvSpPr>
          <p:nvPr/>
        </p:nvSpPr>
        <p:spPr bwMode="auto">
          <a:xfrm>
            <a:off x="2843213" y="4635500"/>
            <a:ext cx="1524000" cy="609600"/>
          </a:xfrm>
          <a:prstGeom prst="rect">
            <a:avLst/>
          </a:prstGeom>
          <a:noFill/>
          <a:ln w="9525">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0251" name="Text Box 11"/>
          <p:cNvSpPr txBox="1">
            <a:spLocks noChangeArrowheads="1"/>
          </p:cNvSpPr>
          <p:nvPr/>
        </p:nvSpPr>
        <p:spPr bwMode="auto">
          <a:xfrm>
            <a:off x="1395413" y="5168900"/>
            <a:ext cx="1463675" cy="590550"/>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00FF00"/>
                </a:solidFill>
                <a:latin typeface="Times New Roman" pitchFamily="18" charset="0"/>
              </a:rPr>
              <a:t>Azioni orizzontali</a:t>
            </a:r>
          </a:p>
        </p:txBody>
      </p:sp>
      <p:sp>
        <p:nvSpPr>
          <p:cNvPr id="10252" name="Rectangle 12"/>
          <p:cNvSpPr>
            <a:spLocks noChangeArrowheads="1"/>
          </p:cNvSpPr>
          <p:nvPr/>
        </p:nvSpPr>
        <p:spPr bwMode="auto">
          <a:xfrm>
            <a:off x="2868613" y="3414713"/>
            <a:ext cx="1600200" cy="1524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0253" name="Text Box 13"/>
          <p:cNvSpPr txBox="1">
            <a:spLocks noChangeArrowheads="1"/>
          </p:cNvSpPr>
          <p:nvPr/>
        </p:nvSpPr>
        <p:spPr bwMode="auto">
          <a:xfrm>
            <a:off x="1243013" y="3505200"/>
            <a:ext cx="1463675" cy="83502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FF0000"/>
                </a:solidFill>
                <a:latin typeface="Times New Roman" pitchFamily="18" charset="0"/>
              </a:rPr>
              <a:t>Si parte dalla pushover precedente</a:t>
            </a:r>
          </a:p>
        </p:txBody>
      </p:sp>
      <p:sp>
        <p:nvSpPr>
          <p:cNvPr id="10254" name="Oval 14"/>
          <p:cNvSpPr>
            <a:spLocks noChangeArrowheads="1"/>
          </p:cNvSpPr>
          <p:nvPr/>
        </p:nvSpPr>
        <p:spPr bwMode="auto">
          <a:xfrm>
            <a:off x="4672013" y="2133600"/>
            <a:ext cx="1295400" cy="533400"/>
          </a:xfrm>
          <a:prstGeom prst="ellipse">
            <a:avLst/>
          </a:prstGeom>
          <a:noFill/>
          <a:ln w="95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3314" name="Rectangle 2"/>
          <p:cNvSpPr>
            <a:spLocks noChangeArrowheads="1"/>
          </p:cNvSpPr>
          <p:nvPr/>
        </p:nvSpPr>
        <p:spPr bwMode="auto">
          <a:xfrm>
            <a:off x="1371600" y="0"/>
            <a:ext cx="777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 Input</a:t>
            </a:r>
          </a:p>
        </p:txBody>
      </p:sp>
    </p:spTree>
    <p:extLst>
      <p:ext uri="{BB962C8B-B14F-4D97-AF65-F5344CB8AC3E}">
        <p14:creationId xmlns:p14="http://schemas.microsoft.com/office/powerpoint/2010/main" val="3437424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54"/>
                                        </p:tgtEl>
                                        <p:attrNameLst>
                                          <p:attrName>style.visibility</p:attrName>
                                        </p:attrNameLst>
                                      </p:cBhvr>
                                      <p:to>
                                        <p:strVal val="visible"/>
                                      </p:to>
                                    </p:set>
                                    <p:animEffect transition="in" filter="dissolve">
                                      <p:cBhvr>
                                        <p:cTn id="7" dur="500"/>
                                        <p:tgtEl>
                                          <p:spTgt spid="10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48"/>
                                        </p:tgtEl>
                                        <p:attrNameLst>
                                          <p:attrName>style.visibility</p:attrName>
                                        </p:attrNameLst>
                                      </p:cBhvr>
                                      <p:to>
                                        <p:strVal val="visible"/>
                                      </p:to>
                                    </p:set>
                                    <p:animEffect transition="in" filter="dissolve">
                                      <p:cBhvr>
                                        <p:cTn id="12" dur="500"/>
                                        <p:tgtEl>
                                          <p:spTgt spid="10248"/>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249"/>
                                        </p:tgtEl>
                                        <p:attrNameLst>
                                          <p:attrName>style.visibility</p:attrName>
                                        </p:attrNameLst>
                                      </p:cBhvr>
                                      <p:to>
                                        <p:strVal val="visible"/>
                                      </p:to>
                                    </p:set>
                                    <p:animEffect transition="in" filter="dissolve">
                                      <p:cBhvr>
                                        <p:cTn id="16" dur="500"/>
                                        <p:tgtEl>
                                          <p:spTgt spid="1024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250"/>
                                        </p:tgtEl>
                                        <p:attrNameLst>
                                          <p:attrName>style.visibility</p:attrName>
                                        </p:attrNameLst>
                                      </p:cBhvr>
                                      <p:to>
                                        <p:strVal val="visible"/>
                                      </p:to>
                                    </p:set>
                                    <p:animEffect transition="in" filter="dissolve">
                                      <p:cBhvr>
                                        <p:cTn id="21" dur="500"/>
                                        <p:tgtEl>
                                          <p:spTgt spid="10250"/>
                                        </p:tgtEl>
                                      </p:cBhvr>
                                    </p:animEffect>
                                  </p:childTnLst>
                                </p:cTn>
                              </p:par>
                            </p:childTnLst>
                          </p:cTn>
                        </p:par>
                        <p:par>
                          <p:cTn id="22" fill="hold" nodeType="afterGroup">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0251"/>
                                        </p:tgtEl>
                                        <p:attrNameLst>
                                          <p:attrName>style.visibility</p:attrName>
                                        </p:attrNameLst>
                                      </p:cBhvr>
                                      <p:to>
                                        <p:strVal val="visible"/>
                                      </p:to>
                                    </p:set>
                                    <p:animEffect transition="in" filter="dissolve">
                                      <p:cBhvr>
                                        <p:cTn id="25" dur="500"/>
                                        <p:tgtEl>
                                          <p:spTgt spid="1025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0252"/>
                                        </p:tgtEl>
                                        <p:attrNameLst>
                                          <p:attrName>style.visibility</p:attrName>
                                        </p:attrNameLst>
                                      </p:cBhvr>
                                      <p:to>
                                        <p:strVal val="visible"/>
                                      </p:to>
                                    </p:set>
                                    <p:animEffect transition="in" filter="dissolve">
                                      <p:cBhvr>
                                        <p:cTn id="30" dur="500"/>
                                        <p:tgtEl>
                                          <p:spTgt spid="10252"/>
                                        </p:tgtEl>
                                      </p:cBhvr>
                                    </p:animEffect>
                                  </p:childTnLst>
                                </p:cTn>
                              </p:par>
                            </p:childTnLst>
                          </p:cTn>
                        </p:par>
                        <p:par>
                          <p:cTn id="31" fill="hold" nodeType="afterGroup">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10253"/>
                                        </p:tgtEl>
                                        <p:attrNameLst>
                                          <p:attrName>style.visibility</p:attrName>
                                        </p:attrNameLst>
                                      </p:cBhvr>
                                      <p:to>
                                        <p:strVal val="visible"/>
                                      </p:to>
                                    </p:set>
                                    <p:animEffect transition="in" filter="dissolve">
                                      <p:cBhvr>
                                        <p:cTn id="34" dur="500"/>
                                        <p:tgtEl>
                                          <p:spTgt spid="10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p:bldP spid="10249" grpId="0" animBg="1" autoUpdateAnimBg="0"/>
      <p:bldP spid="10250" grpId="0" animBg="1"/>
      <p:bldP spid="10251" grpId="0" animBg="1" autoUpdateAnimBg="0"/>
      <p:bldP spid="10252" grpId="0" animBg="1"/>
      <p:bldP spid="10253" grpId="0" animBg="1" autoUpdateAnimBg="0"/>
      <p:bldP spid="1025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RISULTATI</a:t>
            </a:r>
          </a:p>
        </p:txBody>
      </p:sp>
      <p:pic>
        <p:nvPicPr>
          <p:cNvPr id="155653" name="Picture 6" descr="RisultatiGraf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81075"/>
            <a:ext cx="7467600" cy="560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4" name="Text Box 8"/>
          <p:cNvSpPr txBox="1">
            <a:spLocks noChangeArrowheads="1"/>
          </p:cNvSpPr>
          <p:nvPr/>
        </p:nvSpPr>
        <p:spPr bwMode="auto">
          <a:xfrm>
            <a:off x="5715000" y="4486275"/>
            <a:ext cx="2971800" cy="1568450"/>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a:solidFill>
                  <a:srgbClr val="0000FF"/>
                </a:solidFill>
                <a:latin typeface="Times New Roman" pitchFamily="18" charset="0"/>
              </a:rPr>
              <a:t>Dal Menu </a:t>
            </a:r>
            <a:r>
              <a:rPr lang="it-IT" altLang="it-IT" sz="1600" i="1">
                <a:solidFill>
                  <a:srgbClr val="0000FF"/>
                </a:solidFill>
                <a:latin typeface="Times New Roman" pitchFamily="18" charset="0"/>
              </a:rPr>
              <a:t>Display</a:t>
            </a:r>
            <a:r>
              <a:rPr lang="it-IT" altLang="it-IT" sz="1600">
                <a:solidFill>
                  <a:srgbClr val="0000FF"/>
                </a:solidFill>
                <a:latin typeface="Times New Roman" pitchFamily="18" charset="0"/>
              </a:rPr>
              <a:t> si può selezionare la voce </a:t>
            </a:r>
            <a:r>
              <a:rPr lang="it-IT" altLang="it-IT" sz="1600" i="1">
                <a:solidFill>
                  <a:srgbClr val="0000FF"/>
                </a:solidFill>
                <a:latin typeface="Times New Roman" pitchFamily="18" charset="0"/>
              </a:rPr>
              <a:t>Show Static Pushover Curve</a:t>
            </a:r>
            <a:r>
              <a:rPr lang="it-IT" altLang="it-IT" sz="1600">
                <a:solidFill>
                  <a:srgbClr val="0000FF"/>
                </a:solidFill>
                <a:latin typeface="Times New Roman" pitchFamily="18" charset="0"/>
              </a:rPr>
              <a:t> e visualizzare la curva di che lega il tagliante totale allo spostamento del nodo di controllo.</a:t>
            </a:r>
          </a:p>
        </p:txBody>
      </p:sp>
      <p:sp>
        <p:nvSpPr>
          <p:cNvPr id="13314" name="Rectangle 2"/>
          <p:cNvSpPr>
            <a:spLocks noChangeArrowheads="1"/>
          </p:cNvSpPr>
          <p:nvPr/>
        </p:nvSpPr>
        <p:spPr bwMode="auto">
          <a:xfrm>
            <a:off x="1371600" y="0"/>
            <a:ext cx="777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 Input</a:t>
            </a:r>
          </a:p>
        </p:txBody>
      </p:sp>
    </p:spTree>
    <p:extLst>
      <p:ext uri="{BB962C8B-B14F-4D97-AF65-F5344CB8AC3E}">
        <p14:creationId xmlns:p14="http://schemas.microsoft.com/office/powerpoint/2010/main" val="3217158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90467" name="Rectangle 3"/>
          <p:cNvSpPr>
            <a:spLocks noGrp="1"/>
          </p:cNvSpPr>
          <p:nvPr>
            <p:ph type="subTitle" idx="1"/>
          </p:nvPr>
        </p:nvSpPr>
        <p:spPr>
          <a:xfrm>
            <a:off x="250825" y="1052513"/>
            <a:ext cx="8280400" cy="503237"/>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Definizione dello spettro di risposta</a:t>
            </a:r>
          </a:p>
        </p:txBody>
      </p:sp>
      <p:sp>
        <p:nvSpPr>
          <p:cNvPr id="7172" name="Text Box 6"/>
          <p:cNvSpPr txBox="1">
            <a:spLocks noChangeArrowheads="1"/>
          </p:cNvSpPr>
          <p:nvPr/>
        </p:nvSpPr>
        <p:spPr bwMode="auto">
          <a:xfrm>
            <a:off x="179388" y="2413000"/>
            <a:ext cx="8785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Lo spettro di spostamento S</a:t>
            </a:r>
            <a:r>
              <a:rPr lang="it-IT" baseline="-25000">
                <a:latin typeface="Comic Sans MS" pitchFamily="66" charset="0"/>
              </a:rPr>
              <a:t>d</a:t>
            </a:r>
            <a:r>
              <a:rPr lang="it-IT">
                <a:latin typeface="Comic Sans MS" pitchFamily="66" charset="0"/>
              </a:rPr>
              <a:t>(T,</a:t>
            </a:r>
            <a:r>
              <a:rPr lang="it-IT">
                <a:latin typeface="Symbol" pitchFamily="18" charset="2"/>
              </a:rPr>
              <a:t>x</a:t>
            </a:r>
            <a:r>
              <a:rPr lang="it-IT">
                <a:latin typeface="Comic Sans MS" pitchFamily="66" charset="0"/>
              </a:rPr>
              <a:t>) può definirsi come segue:</a:t>
            </a:r>
          </a:p>
        </p:txBody>
      </p:sp>
      <p:graphicFrame>
        <p:nvGraphicFramePr>
          <p:cNvPr id="7173" name="Object 7"/>
          <p:cNvGraphicFramePr>
            <a:graphicFrameLocks noChangeAspect="1"/>
          </p:cNvGraphicFramePr>
          <p:nvPr/>
        </p:nvGraphicFramePr>
        <p:xfrm>
          <a:off x="3149600" y="2916238"/>
          <a:ext cx="2346325" cy="657225"/>
        </p:xfrm>
        <a:graphic>
          <a:graphicData uri="http://schemas.openxmlformats.org/presentationml/2006/ole">
            <mc:AlternateContent xmlns:mc="http://schemas.openxmlformats.org/markup-compatibility/2006">
              <mc:Choice xmlns:v="urn:schemas-microsoft-com:vml" Requires="v">
                <p:oleObj spid="_x0000_s7321" name="Equation" r:id="rId3" imgW="1308100" imgH="368300" progId="Equation.DSMT4">
                  <p:embed/>
                </p:oleObj>
              </mc:Choice>
              <mc:Fallback>
                <p:oleObj name="Equation" r:id="rId3" imgW="1308100" imgH="3683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9600" y="2916238"/>
                        <a:ext cx="2346325" cy="65722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4" name="Object 8"/>
          <p:cNvGraphicFramePr>
            <a:graphicFrameLocks noChangeAspect="1"/>
          </p:cNvGraphicFramePr>
          <p:nvPr/>
        </p:nvGraphicFramePr>
        <p:xfrm>
          <a:off x="1403350" y="1700213"/>
          <a:ext cx="2346325" cy="454025"/>
        </p:xfrm>
        <a:graphic>
          <a:graphicData uri="http://schemas.openxmlformats.org/presentationml/2006/ole">
            <mc:AlternateContent xmlns:mc="http://schemas.openxmlformats.org/markup-compatibility/2006">
              <mc:Choice xmlns:v="urn:schemas-microsoft-com:vml" Requires="v">
                <p:oleObj spid="_x0000_s7322" name="Equation" r:id="rId5" imgW="1307532" imgH="253890" progId="Equation.DSMT4">
                  <p:embed/>
                </p:oleObj>
              </mc:Choice>
              <mc:Fallback>
                <p:oleObj name="Equation" r:id="rId5" imgW="1307532" imgH="25389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350" y="1700213"/>
                        <a:ext cx="234632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5" name="Object 9"/>
          <p:cNvGraphicFramePr>
            <a:graphicFrameLocks noChangeAspect="1"/>
          </p:cNvGraphicFramePr>
          <p:nvPr/>
        </p:nvGraphicFramePr>
        <p:xfrm>
          <a:off x="4491038" y="1557338"/>
          <a:ext cx="1504950" cy="725487"/>
        </p:xfrm>
        <a:graphic>
          <a:graphicData uri="http://schemas.openxmlformats.org/presentationml/2006/ole">
            <mc:AlternateContent xmlns:mc="http://schemas.openxmlformats.org/markup-compatibility/2006">
              <mc:Choice xmlns:v="urn:schemas-microsoft-com:vml" Requires="v">
                <p:oleObj spid="_x0000_s7323" name="Equation" r:id="rId7" imgW="837836" imgH="406224" progId="Equation.DSMT4">
                  <p:embed/>
                </p:oleObj>
              </mc:Choice>
              <mc:Fallback>
                <p:oleObj name="Equation" r:id="rId7" imgW="837836" imgH="406224"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1038" y="1557338"/>
                        <a:ext cx="1504950"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6" name="Object 10"/>
          <p:cNvGraphicFramePr>
            <a:graphicFrameLocks noChangeAspect="1"/>
          </p:cNvGraphicFramePr>
          <p:nvPr/>
        </p:nvGraphicFramePr>
        <p:xfrm>
          <a:off x="6748463" y="1557338"/>
          <a:ext cx="1639887" cy="725487"/>
        </p:xfrm>
        <a:graphic>
          <a:graphicData uri="http://schemas.openxmlformats.org/presentationml/2006/ole">
            <mc:AlternateContent xmlns:mc="http://schemas.openxmlformats.org/markup-compatibility/2006">
              <mc:Choice xmlns:v="urn:schemas-microsoft-com:vml" Requires="v">
                <p:oleObj spid="_x0000_s7324" name="Equation" r:id="rId9" imgW="914003" imgH="406224" progId="Equation.DSMT4">
                  <p:embed/>
                </p:oleObj>
              </mc:Choice>
              <mc:Fallback>
                <p:oleObj name="Equation" r:id="rId9" imgW="914003" imgH="406224"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48463" y="1557338"/>
                        <a:ext cx="1639887"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7" name="Oval 11"/>
          <p:cNvSpPr>
            <a:spLocks noChangeArrowheads="1"/>
          </p:cNvSpPr>
          <p:nvPr/>
        </p:nvSpPr>
        <p:spPr bwMode="auto">
          <a:xfrm>
            <a:off x="5580063" y="1951038"/>
            <a:ext cx="360362" cy="360362"/>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178" name="Oval 12"/>
          <p:cNvSpPr>
            <a:spLocks noChangeArrowheads="1"/>
          </p:cNvSpPr>
          <p:nvPr/>
        </p:nvSpPr>
        <p:spPr bwMode="auto">
          <a:xfrm>
            <a:off x="6672263" y="1722438"/>
            <a:ext cx="360362" cy="360362"/>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90477" name="Text Box 13"/>
          <p:cNvSpPr txBox="1">
            <a:spLocks noChangeArrowheads="1"/>
          </p:cNvSpPr>
          <p:nvPr/>
        </p:nvSpPr>
        <p:spPr bwMode="auto">
          <a:xfrm>
            <a:off x="179388" y="3708400"/>
            <a:ext cx="87852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it-IT">
                <a:latin typeface="Comic Sans MS" pitchFamily="66" charset="0"/>
              </a:rPr>
              <a:t>La pseudo-velocità S</a:t>
            </a:r>
            <a:r>
              <a:rPr lang="it-IT" baseline="-25000">
                <a:latin typeface="Comic Sans MS" pitchFamily="66" charset="0"/>
              </a:rPr>
              <a:t>v</a:t>
            </a:r>
            <a:r>
              <a:rPr lang="it-IT"/>
              <a:t>(T,</a:t>
            </a:r>
            <a:r>
              <a:rPr lang="it-IT">
                <a:latin typeface="Symbol" pitchFamily="18" charset="2"/>
              </a:rPr>
              <a:t>x</a:t>
            </a:r>
            <a:r>
              <a:rPr lang="it-IT"/>
              <a:t>)</a:t>
            </a:r>
            <a:r>
              <a:rPr lang="it-IT">
                <a:latin typeface="Comic Sans MS" pitchFamily="66" charset="0"/>
              </a:rPr>
              <a:t> è la massima velocità nelle oscillazioni libere di un sistema non smorzato</a:t>
            </a:r>
            <a:r>
              <a:rPr lang="it-IT">
                <a:effectLst>
                  <a:outerShdw blurRad="38100" dist="38100" dir="2700000" algn="tl">
                    <a:srgbClr val="C0C0C0"/>
                  </a:outerShdw>
                </a:effectLst>
              </a:rPr>
              <a:t> </a:t>
            </a:r>
            <a:r>
              <a:rPr lang="it-IT">
                <a:latin typeface="Comic Sans MS" pitchFamily="66" charset="0"/>
              </a:rPr>
              <a:t>di periodo T a partire da uno spostamento S</a:t>
            </a:r>
            <a:r>
              <a:rPr lang="it-IT" baseline="-25000">
                <a:latin typeface="Comic Sans MS" pitchFamily="66" charset="0"/>
              </a:rPr>
              <a:t>d</a:t>
            </a:r>
            <a:r>
              <a:rPr lang="it-IT">
                <a:latin typeface="Comic Sans MS" pitchFamily="66" charset="0"/>
              </a:rPr>
              <a:t>(T,</a:t>
            </a:r>
            <a:r>
              <a:rPr lang="it-IT">
                <a:latin typeface="Symbol" pitchFamily="18" charset="2"/>
              </a:rPr>
              <a:t>x</a:t>
            </a:r>
            <a:r>
              <a:rPr lang="it-IT">
                <a:latin typeface="Comic Sans MS" pitchFamily="66" charset="0"/>
              </a:rPr>
              <a:t>):</a:t>
            </a:r>
          </a:p>
        </p:txBody>
      </p:sp>
      <p:graphicFrame>
        <p:nvGraphicFramePr>
          <p:cNvPr id="7180" name="Object 14"/>
          <p:cNvGraphicFramePr>
            <a:graphicFrameLocks noChangeAspect="1"/>
          </p:cNvGraphicFramePr>
          <p:nvPr/>
        </p:nvGraphicFramePr>
        <p:xfrm>
          <a:off x="3160713" y="4479925"/>
          <a:ext cx="2322512" cy="407988"/>
        </p:xfrm>
        <a:graphic>
          <a:graphicData uri="http://schemas.openxmlformats.org/presentationml/2006/ole">
            <mc:AlternateContent xmlns:mc="http://schemas.openxmlformats.org/markup-compatibility/2006">
              <mc:Choice xmlns:v="urn:schemas-microsoft-com:vml" Requires="v">
                <p:oleObj spid="_x0000_s7325" name="Equation" r:id="rId11" imgW="1295400" imgH="228600" progId="Equation.DSMT4">
                  <p:embed/>
                </p:oleObj>
              </mc:Choice>
              <mc:Fallback>
                <p:oleObj name="Equation" r:id="rId11" imgW="1295400" imgH="228600" progId="Equation.DSMT4">
                  <p:embed/>
                  <p:pic>
                    <p:nvPicPr>
                      <p:cNvPr id="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60713" y="4479925"/>
                        <a:ext cx="2322512" cy="407988"/>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81" name="Text Box 15"/>
          <p:cNvSpPr txBox="1">
            <a:spLocks noChangeArrowheads="1"/>
          </p:cNvSpPr>
          <p:nvPr/>
        </p:nvSpPr>
        <p:spPr bwMode="auto">
          <a:xfrm>
            <a:off x="179388" y="4986338"/>
            <a:ext cx="87852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La pseudo-accelerazione S</a:t>
            </a:r>
            <a:r>
              <a:rPr lang="it-IT" baseline="-25000">
                <a:latin typeface="Comic Sans MS" pitchFamily="66" charset="0"/>
              </a:rPr>
              <a:t>a</a:t>
            </a:r>
            <a:r>
              <a:rPr lang="it-IT"/>
              <a:t>(T,</a:t>
            </a:r>
            <a:r>
              <a:rPr lang="it-IT">
                <a:latin typeface="Symbol" pitchFamily="18" charset="2"/>
              </a:rPr>
              <a:t>x</a:t>
            </a:r>
            <a:r>
              <a:rPr lang="it-IT"/>
              <a:t>)</a:t>
            </a:r>
            <a:r>
              <a:rPr lang="it-IT">
                <a:latin typeface="Comic Sans MS" pitchFamily="66" charset="0"/>
              </a:rPr>
              <a:t> è la massima accelerazione (assoluta) che si ottiene a partire da uno spostamento pari a S</a:t>
            </a:r>
            <a:r>
              <a:rPr lang="it-IT" baseline="-25000">
                <a:latin typeface="Comic Sans MS" pitchFamily="66" charset="0"/>
              </a:rPr>
              <a:t>d</a:t>
            </a:r>
            <a:r>
              <a:rPr lang="it-IT">
                <a:latin typeface="Comic Sans MS" pitchFamily="66" charset="0"/>
              </a:rPr>
              <a:t>(T,</a:t>
            </a:r>
            <a:r>
              <a:rPr lang="it-IT">
                <a:latin typeface="Symbol" pitchFamily="18" charset="2"/>
              </a:rPr>
              <a:t>x</a:t>
            </a:r>
            <a:r>
              <a:rPr lang="it-IT">
                <a:latin typeface="Comic Sans MS" pitchFamily="66" charset="0"/>
              </a:rPr>
              <a:t>):</a:t>
            </a:r>
          </a:p>
        </p:txBody>
      </p:sp>
      <p:graphicFrame>
        <p:nvGraphicFramePr>
          <p:cNvPr id="7182" name="Object 16"/>
          <p:cNvGraphicFramePr>
            <a:graphicFrameLocks noChangeAspect="1"/>
          </p:cNvGraphicFramePr>
          <p:nvPr/>
        </p:nvGraphicFramePr>
        <p:xfrm>
          <a:off x="3160713" y="5829300"/>
          <a:ext cx="2322512" cy="407988"/>
        </p:xfrm>
        <a:graphic>
          <a:graphicData uri="http://schemas.openxmlformats.org/presentationml/2006/ole">
            <mc:AlternateContent xmlns:mc="http://schemas.openxmlformats.org/markup-compatibility/2006">
              <mc:Choice xmlns:v="urn:schemas-microsoft-com:vml" Requires="v">
                <p:oleObj spid="_x0000_s7326" name="Equation" r:id="rId13" imgW="1295400" imgH="228600" progId="Equation.DSMT4">
                  <p:embed/>
                </p:oleObj>
              </mc:Choice>
              <mc:Fallback>
                <p:oleObj name="Equation" r:id="rId13" imgW="1295400" imgH="228600" progId="Equation.DSMT4">
                  <p:embed/>
                  <p:pic>
                    <p:nvPicPr>
                      <p:cNvPr id="0"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60713" y="5829300"/>
                        <a:ext cx="2322512" cy="407988"/>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COLLOCAZIONE DEGLI STATI LIMITE</a:t>
            </a:r>
          </a:p>
        </p:txBody>
      </p:sp>
      <p:pic>
        <p:nvPicPr>
          <p:cNvPr id="156677" name="Picture 7" descr="RisultatiTabell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084263"/>
            <a:ext cx="7620000" cy="571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8"/>
          <p:cNvSpPr>
            <a:spLocks noChangeArrowheads="1"/>
          </p:cNvSpPr>
          <p:nvPr/>
        </p:nvSpPr>
        <p:spPr bwMode="auto">
          <a:xfrm>
            <a:off x="5943600" y="1676400"/>
            <a:ext cx="304800" cy="4572000"/>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297" name="Rectangle 9"/>
          <p:cNvSpPr>
            <a:spLocks noChangeArrowheads="1"/>
          </p:cNvSpPr>
          <p:nvPr/>
        </p:nvSpPr>
        <p:spPr bwMode="auto">
          <a:xfrm>
            <a:off x="5591175" y="1676400"/>
            <a:ext cx="304800" cy="4572000"/>
          </a:xfrm>
          <a:prstGeom prst="rect">
            <a:avLst/>
          </a:prstGeom>
          <a:noFill/>
          <a:ln w="1270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298" name="Rectangle 10"/>
          <p:cNvSpPr>
            <a:spLocks noChangeArrowheads="1"/>
          </p:cNvSpPr>
          <p:nvPr/>
        </p:nvSpPr>
        <p:spPr bwMode="auto">
          <a:xfrm>
            <a:off x="5257800" y="1676400"/>
            <a:ext cx="304800" cy="4572000"/>
          </a:xfrm>
          <a:prstGeom prst="rect">
            <a:avLst/>
          </a:prstGeom>
          <a:noFill/>
          <a:ln w="127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00" name="Line 12"/>
          <p:cNvSpPr>
            <a:spLocks noChangeShapeType="1"/>
          </p:cNvSpPr>
          <p:nvPr/>
        </p:nvSpPr>
        <p:spPr bwMode="auto">
          <a:xfrm>
            <a:off x="2519363" y="2638425"/>
            <a:ext cx="510540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2301" name="Line 13"/>
          <p:cNvSpPr>
            <a:spLocks noChangeShapeType="1"/>
          </p:cNvSpPr>
          <p:nvPr/>
        </p:nvSpPr>
        <p:spPr bwMode="auto">
          <a:xfrm>
            <a:off x="2514600" y="2762250"/>
            <a:ext cx="5105400" cy="0"/>
          </a:xfrm>
          <a:prstGeom prst="line">
            <a:avLst/>
          </a:prstGeom>
          <a:noFill/>
          <a:ln w="9525">
            <a:solidFill>
              <a:srgbClr val="FFCC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2302" name="Line 14"/>
          <p:cNvSpPr>
            <a:spLocks noChangeShapeType="1"/>
          </p:cNvSpPr>
          <p:nvPr/>
        </p:nvSpPr>
        <p:spPr bwMode="auto">
          <a:xfrm>
            <a:off x="2514600" y="2881313"/>
            <a:ext cx="51054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2303" name="Rectangle 15"/>
          <p:cNvSpPr>
            <a:spLocks noChangeArrowheads="1"/>
          </p:cNvSpPr>
          <p:nvPr/>
        </p:nvSpPr>
        <p:spPr bwMode="auto">
          <a:xfrm>
            <a:off x="2690813" y="2543175"/>
            <a:ext cx="1676400" cy="100013"/>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04" name="Oval 16"/>
          <p:cNvSpPr>
            <a:spLocks noChangeArrowheads="1"/>
          </p:cNvSpPr>
          <p:nvPr/>
        </p:nvSpPr>
        <p:spPr bwMode="auto">
          <a:xfrm>
            <a:off x="5391150" y="2633663"/>
            <a:ext cx="152400" cy="152400"/>
          </a:xfrm>
          <a:prstGeom prst="ellipse">
            <a:avLst/>
          </a:prstGeom>
          <a:noFill/>
          <a:ln w="9525">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05" name="Text Box 17"/>
          <p:cNvSpPr txBox="1">
            <a:spLocks noChangeArrowheads="1"/>
          </p:cNvSpPr>
          <p:nvPr/>
        </p:nvSpPr>
        <p:spPr bwMode="auto">
          <a:xfrm>
            <a:off x="625475" y="4114800"/>
            <a:ext cx="6043613" cy="83502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solidFill>
                  <a:srgbClr val="0000FF"/>
                </a:solidFill>
                <a:latin typeface="Times New Roman" pitchFamily="18" charset="0"/>
              </a:rPr>
              <a:t>La struttura raggiunge un certo stato limite quando la prima delle cerniere plastiche attinge la rotazione corrispondente a quello stato limite:</a:t>
            </a:r>
          </a:p>
        </p:txBody>
      </p:sp>
      <p:sp>
        <p:nvSpPr>
          <p:cNvPr id="12306" name="Text Box 18"/>
          <p:cNvSpPr txBox="1">
            <a:spLocks noChangeArrowheads="1"/>
          </p:cNvSpPr>
          <p:nvPr/>
        </p:nvSpPr>
        <p:spPr bwMode="auto">
          <a:xfrm>
            <a:off x="625475" y="4700588"/>
            <a:ext cx="8518525" cy="590550"/>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solidFill>
                  <a:srgbClr val="FFCC00"/>
                </a:solidFill>
                <a:latin typeface="Times New Roman" pitchFamily="18" charset="0"/>
              </a:rPr>
              <a:t>- allo step 6 la prima cerniera supera la rotazione corrispondente ad IO (che nell’Ordinanza 3274 corrisponde allo stato limite DL)</a:t>
            </a:r>
          </a:p>
        </p:txBody>
      </p:sp>
      <p:sp>
        <p:nvSpPr>
          <p:cNvPr id="12307" name="Text Box 19"/>
          <p:cNvSpPr txBox="1">
            <a:spLocks noChangeArrowheads="1"/>
          </p:cNvSpPr>
          <p:nvPr/>
        </p:nvSpPr>
        <p:spPr bwMode="auto">
          <a:xfrm>
            <a:off x="625475" y="5216525"/>
            <a:ext cx="8518525" cy="34607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solidFill>
                  <a:srgbClr val="FF9900"/>
                </a:solidFill>
                <a:latin typeface="Times New Roman" pitchFamily="18" charset="0"/>
              </a:rPr>
              <a:t>- allo step 7 la prima cerniera supera la rotazione corrispondente ad LS;</a:t>
            </a:r>
          </a:p>
        </p:txBody>
      </p:sp>
      <p:sp>
        <p:nvSpPr>
          <p:cNvPr id="12308" name="Text Box 20"/>
          <p:cNvSpPr txBox="1">
            <a:spLocks noChangeArrowheads="1"/>
          </p:cNvSpPr>
          <p:nvPr/>
        </p:nvSpPr>
        <p:spPr bwMode="auto">
          <a:xfrm>
            <a:off x="625475" y="5521325"/>
            <a:ext cx="8518525" cy="34607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solidFill>
                  <a:srgbClr val="FF0000"/>
                </a:solidFill>
                <a:latin typeface="Times New Roman" pitchFamily="18" charset="0"/>
              </a:rPr>
              <a:t>- allo step 8 la prima cerniera supera la rotazione corrispondente a CP.</a:t>
            </a:r>
          </a:p>
        </p:txBody>
      </p:sp>
      <p:sp>
        <p:nvSpPr>
          <p:cNvPr id="12309" name="Oval 21"/>
          <p:cNvSpPr>
            <a:spLocks noChangeArrowheads="1"/>
          </p:cNvSpPr>
          <p:nvPr/>
        </p:nvSpPr>
        <p:spPr bwMode="auto">
          <a:xfrm>
            <a:off x="5686425" y="2743200"/>
            <a:ext cx="152400" cy="152400"/>
          </a:xfrm>
          <a:prstGeom prst="ellipse">
            <a:avLst/>
          </a:prstGeom>
          <a:noFill/>
          <a:ln w="9525">
            <a:solidFill>
              <a:srgbClr val="FFC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10" name="Oval 22"/>
          <p:cNvSpPr>
            <a:spLocks noChangeArrowheads="1"/>
          </p:cNvSpPr>
          <p:nvPr/>
        </p:nvSpPr>
        <p:spPr bwMode="auto">
          <a:xfrm>
            <a:off x="6005513" y="2867025"/>
            <a:ext cx="152400" cy="152400"/>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11" name="Text Box 23"/>
          <p:cNvSpPr txBox="1">
            <a:spLocks noChangeArrowheads="1"/>
          </p:cNvSpPr>
          <p:nvPr/>
        </p:nvSpPr>
        <p:spPr bwMode="auto">
          <a:xfrm>
            <a:off x="625475" y="5873750"/>
            <a:ext cx="8518525" cy="835025"/>
          </a:xfrm>
          <a:prstGeom prst="rect">
            <a:avLst/>
          </a:prstGeom>
          <a:solidFill>
            <a:schemeClr val="bg1"/>
          </a:solidFill>
          <a:ln w="9525">
            <a:solidFill>
              <a:schemeClr val="bg1"/>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sz="1600">
                <a:latin typeface="Times New Roman" pitchFamily="18" charset="0"/>
              </a:rPr>
              <a:t>Pertanto, la struttura raggiunge il generico stato limite per un valore dello spostamento intermedio tra quello degli step segnalati e quello ad esso precedente: a vantaggio di sicurezza si può assumere che tale spostamento coincida con quest’ultimo.</a:t>
            </a:r>
          </a:p>
        </p:txBody>
      </p:sp>
      <p:sp>
        <p:nvSpPr>
          <p:cNvPr id="12312" name="Rectangle 24"/>
          <p:cNvSpPr>
            <a:spLocks noChangeArrowheads="1"/>
          </p:cNvSpPr>
          <p:nvPr/>
        </p:nvSpPr>
        <p:spPr bwMode="auto">
          <a:xfrm>
            <a:off x="2681288" y="2657475"/>
            <a:ext cx="1676400" cy="100013"/>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13" name="Rectangle 25"/>
          <p:cNvSpPr>
            <a:spLocks noChangeArrowheads="1"/>
          </p:cNvSpPr>
          <p:nvPr/>
        </p:nvSpPr>
        <p:spPr bwMode="auto">
          <a:xfrm>
            <a:off x="2686050" y="2771775"/>
            <a:ext cx="1676400" cy="10001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it-IT" altLang="it-IT" sz="2400">
              <a:latin typeface="Times New Roman" pitchFamily="18" charset="0"/>
            </a:endParaRPr>
          </a:p>
        </p:txBody>
      </p:sp>
      <p:sp>
        <p:nvSpPr>
          <p:cNvPr id="12314" name="Text Box 26"/>
          <p:cNvSpPr txBox="1">
            <a:spLocks noChangeArrowheads="1"/>
          </p:cNvSpPr>
          <p:nvPr/>
        </p:nvSpPr>
        <p:spPr bwMode="auto">
          <a:xfrm>
            <a:off x="4648200" y="1138238"/>
            <a:ext cx="2209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sz="1600" b="1">
                <a:solidFill>
                  <a:srgbClr val="FF0000"/>
                </a:solidFill>
                <a:latin typeface="Times New Roman" pitchFamily="18" charset="0"/>
              </a:rPr>
              <a:t>Stato delle cerniere in termini di rotazione</a:t>
            </a:r>
          </a:p>
        </p:txBody>
      </p:sp>
      <p:sp>
        <p:nvSpPr>
          <p:cNvPr id="13314" name="Rectangle 2"/>
          <p:cNvSpPr>
            <a:spLocks noChangeArrowheads="1"/>
          </p:cNvSpPr>
          <p:nvPr/>
        </p:nvSpPr>
        <p:spPr bwMode="auto">
          <a:xfrm>
            <a:off x="1371600" y="0"/>
            <a:ext cx="777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a plasticit</a:t>
            </a:r>
            <a:r>
              <a:rPr lang="it-IT" altLang="it-IT" sz="2200" b="1">
                <a:solidFill>
                  <a:srgbClr val="0033CC"/>
                </a:solidFill>
                <a:latin typeface="Lucida Sans"/>
              </a:rPr>
              <a:t>à</a:t>
            </a:r>
            <a:r>
              <a:rPr lang="it-IT" altLang="it-IT" sz="2200" b="1">
                <a:solidFill>
                  <a:srgbClr val="0033CC"/>
                </a:solidFill>
                <a:latin typeface="Verdana" pitchFamily="34" charset="0"/>
              </a:rPr>
              <a:t> concentrata - esempio Input</a:t>
            </a:r>
          </a:p>
        </p:txBody>
      </p:sp>
    </p:spTree>
    <p:extLst>
      <p:ext uri="{BB962C8B-B14F-4D97-AF65-F5344CB8AC3E}">
        <p14:creationId xmlns:p14="http://schemas.microsoft.com/office/powerpoint/2010/main" val="16195399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305"/>
                                        </p:tgtEl>
                                        <p:attrNameLst>
                                          <p:attrName>style.visibility</p:attrName>
                                        </p:attrNameLst>
                                      </p:cBhvr>
                                      <p:to>
                                        <p:strVal val="visible"/>
                                      </p:to>
                                    </p:set>
                                    <p:animEffect transition="in" filter="dissolve">
                                      <p:cBhvr>
                                        <p:cTn id="7" dur="500"/>
                                        <p:tgtEl>
                                          <p:spTgt spid="12305"/>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314"/>
                                        </p:tgtEl>
                                        <p:attrNameLst>
                                          <p:attrName>style.visibility</p:attrName>
                                        </p:attrNameLst>
                                      </p:cBhvr>
                                      <p:to>
                                        <p:strVal val="visible"/>
                                      </p:to>
                                    </p:set>
                                    <p:animEffect transition="in" filter="dissolve">
                                      <p:cBhvr>
                                        <p:cTn id="11" dur="500"/>
                                        <p:tgtEl>
                                          <p:spTgt spid="12314"/>
                                        </p:tgtEl>
                                      </p:cBhvr>
                                    </p:animEffect>
                                  </p:childTnLst>
                                </p:cTn>
                              </p:par>
                            </p:childTnLst>
                          </p:cTn>
                        </p:par>
                        <p:par>
                          <p:cTn id="12" fill="hold" nodeType="afterGroup">
                            <p:stCondLst>
                              <p:cond delay="1000"/>
                            </p:stCondLst>
                            <p:childTnLst>
                              <p:par>
                                <p:cTn id="13" presetID="17" presetClass="entr" presetSubtype="1" fill="hold" grpId="0" nodeType="afterEffect">
                                  <p:stCondLst>
                                    <p:cond delay="0"/>
                                  </p:stCondLst>
                                  <p:childTnLst>
                                    <p:set>
                                      <p:cBhvr>
                                        <p:cTn id="14" dur="1" fill="hold">
                                          <p:stCondLst>
                                            <p:cond delay="0"/>
                                          </p:stCondLst>
                                        </p:cTn>
                                        <p:tgtEl>
                                          <p:spTgt spid="12298"/>
                                        </p:tgtEl>
                                        <p:attrNameLst>
                                          <p:attrName>style.visibility</p:attrName>
                                        </p:attrNameLst>
                                      </p:cBhvr>
                                      <p:to>
                                        <p:strVal val="visible"/>
                                      </p:to>
                                    </p:set>
                                    <p:anim calcmode="lin" valueType="num">
                                      <p:cBhvr>
                                        <p:cTn id="15" dur="500" fill="hold"/>
                                        <p:tgtEl>
                                          <p:spTgt spid="12298"/>
                                        </p:tgtEl>
                                        <p:attrNameLst>
                                          <p:attrName>ppt_x</p:attrName>
                                        </p:attrNameLst>
                                      </p:cBhvr>
                                      <p:tavLst>
                                        <p:tav tm="0">
                                          <p:val>
                                            <p:strVal val="#ppt_x"/>
                                          </p:val>
                                        </p:tav>
                                        <p:tav tm="100000">
                                          <p:val>
                                            <p:strVal val="#ppt_x"/>
                                          </p:val>
                                        </p:tav>
                                      </p:tavLst>
                                    </p:anim>
                                    <p:anim calcmode="lin" valueType="num">
                                      <p:cBhvr>
                                        <p:cTn id="16" dur="500" fill="hold"/>
                                        <p:tgtEl>
                                          <p:spTgt spid="12298"/>
                                        </p:tgtEl>
                                        <p:attrNameLst>
                                          <p:attrName>ppt_y</p:attrName>
                                        </p:attrNameLst>
                                      </p:cBhvr>
                                      <p:tavLst>
                                        <p:tav tm="0">
                                          <p:val>
                                            <p:strVal val="#ppt_y-#ppt_h/2"/>
                                          </p:val>
                                        </p:tav>
                                        <p:tav tm="100000">
                                          <p:val>
                                            <p:strVal val="#ppt_y"/>
                                          </p:val>
                                        </p:tav>
                                      </p:tavLst>
                                    </p:anim>
                                    <p:anim calcmode="lin" valueType="num">
                                      <p:cBhvr>
                                        <p:cTn id="17" dur="500" fill="hold"/>
                                        <p:tgtEl>
                                          <p:spTgt spid="12298"/>
                                        </p:tgtEl>
                                        <p:attrNameLst>
                                          <p:attrName>ppt_w</p:attrName>
                                        </p:attrNameLst>
                                      </p:cBhvr>
                                      <p:tavLst>
                                        <p:tav tm="0">
                                          <p:val>
                                            <p:strVal val="#ppt_w"/>
                                          </p:val>
                                        </p:tav>
                                        <p:tav tm="100000">
                                          <p:val>
                                            <p:strVal val="#ppt_w"/>
                                          </p:val>
                                        </p:tav>
                                      </p:tavLst>
                                    </p:anim>
                                    <p:anim calcmode="lin" valueType="num">
                                      <p:cBhvr>
                                        <p:cTn id="18" dur="500" fill="hold"/>
                                        <p:tgtEl>
                                          <p:spTgt spid="12298"/>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17" presetClass="entr" presetSubtype="1" fill="hold" grpId="0" nodeType="afterEffect">
                                  <p:stCondLst>
                                    <p:cond delay="0"/>
                                  </p:stCondLst>
                                  <p:childTnLst>
                                    <p:set>
                                      <p:cBhvr>
                                        <p:cTn id="21" dur="1" fill="hold">
                                          <p:stCondLst>
                                            <p:cond delay="0"/>
                                          </p:stCondLst>
                                        </p:cTn>
                                        <p:tgtEl>
                                          <p:spTgt spid="12297"/>
                                        </p:tgtEl>
                                        <p:attrNameLst>
                                          <p:attrName>style.visibility</p:attrName>
                                        </p:attrNameLst>
                                      </p:cBhvr>
                                      <p:to>
                                        <p:strVal val="visible"/>
                                      </p:to>
                                    </p:set>
                                    <p:anim calcmode="lin" valueType="num">
                                      <p:cBhvr>
                                        <p:cTn id="22" dur="500" fill="hold"/>
                                        <p:tgtEl>
                                          <p:spTgt spid="12297"/>
                                        </p:tgtEl>
                                        <p:attrNameLst>
                                          <p:attrName>ppt_x</p:attrName>
                                        </p:attrNameLst>
                                      </p:cBhvr>
                                      <p:tavLst>
                                        <p:tav tm="0">
                                          <p:val>
                                            <p:strVal val="#ppt_x"/>
                                          </p:val>
                                        </p:tav>
                                        <p:tav tm="100000">
                                          <p:val>
                                            <p:strVal val="#ppt_x"/>
                                          </p:val>
                                        </p:tav>
                                      </p:tavLst>
                                    </p:anim>
                                    <p:anim calcmode="lin" valueType="num">
                                      <p:cBhvr>
                                        <p:cTn id="23" dur="500" fill="hold"/>
                                        <p:tgtEl>
                                          <p:spTgt spid="12297"/>
                                        </p:tgtEl>
                                        <p:attrNameLst>
                                          <p:attrName>ppt_y</p:attrName>
                                        </p:attrNameLst>
                                      </p:cBhvr>
                                      <p:tavLst>
                                        <p:tav tm="0">
                                          <p:val>
                                            <p:strVal val="#ppt_y-#ppt_h/2"/>
                                          </p:val>
                                        </p:tav>
                                        <p:tav tm="100000">
                                          <p:val>
                                            <p:strVal val="#ppt_y"/>
                                          </p:val>
                                        </p:tav>
                                      </p:tavLst>
                                    </p:anim>
                                    <p:anim calcmode="lin" valueType="num">
                                      <p:cBhvr>
                                        <p:cTn id="24" dur="500" fill="hold"/>
                                        <p:tgtEl>
                                          <p:spTgt spid="12297"/>
                                        </p:tgtEl>
                                        <p:attrNameLst>
                                          <p:attrName>ppt_w</p:attrName>
                                        </p:attrNameLst>
                                      </p:cBhvr>
                                      <p:tavLst>
                                        <p:tav tm="0">
                                          <p:val>
                                            <p:strVal val="#ppt_w"/>
                                          </p:val>
                                        </p:tav>
                                        <p:tav tm="100000">
                                          <p:val>
                                            <p:strVal val="#ppt_w"/>
                                          </p:val>
                                        </p:tav>
                                      </p:tavLst>
                                    </p:anim>
                                    <p:anim calcmode="lin" valueType="num">
                                      <p:cBhvr>
                                        <p:cTn id="25" dur="500" fill="hold"/>
                                        <p:tgtEl>
                                          <p:spTgt spid="12297"/>
                                        </p:tgtEl>
                                        <p:attrNameLst>
                                          <p:attrName>ppt_h</p:attrName>
                                        </p:attrNameLst>
                                      </p:cBhvr>
                                      <p:tavLst>
                                        <p:tav tm="0">
                                          <p:val>
                                            <p:fltVal val="0"/>
                                          </p:val>
                                        </p:tav>
                                        <p:tav tm="100000">
                                          <p:val>
                                            <p:strVal val="#ppt_h"/>
                                          </p:val>
                                        </p:tav>
                                      </p:tavLst>
                                    </p:anim>
                                  </p:childTnLst>
                                </p:cTn>
                              </p:par>
                            </p:childTnLst>
                          </p:cTn>
                        </p:par>
                        <p:par>
                          <p:cTn id="26" fill="hold" nodeType="afterGroup">
                            <p:stCondLst>
                              <p:cond delay="2000"/>
                            </p:stCondLst>
                            <p:childTnLst>
                              <p:par>
                                <p:cTn id="27" presetID="17" presetClass="entr" presetSubtype="1" fill="hold" grpId="0" nodeType="afterEffect">
                                  <p:stCondLst>
                                    <p:cond delay="0"/>
                                  </p:stCondLst>
                                  <p:childTnLst>
                                    <p:set>
                                      <p:cBhvr>
                                        <p:cTn id="28" dur="1" fill="hold">
                                          <p:stCondLst>
                                            <p:cond delay="0"/>
                                          </p:stCondLst>
                                        </p:cTn>
                                        <p:tgtEl>
                                          <p:spTgt spid="12296"/>
                                        </p:tgtEl>
                                        <p:attrNameLst>
                                          <p:attrName>style.visibility</p:attrName>
                                        </p:attrNameLst>
                                      </p:cBhvr>
                                      <p:to>
                                        <p:strVal val="visible"/>
                                      </p:to>
                                    </p:set>
                                    <p:anim calcmode="lin" valueType="num">
                                      <p:cBhvr>
                                        <p:cTn id="29" dur="500" fill="hold"/>
                                        <p:tgtEl>
                                          <p:spTgt spid="12296"/>
                                        </p:tgtEl>
                                        <p:attrNameLst>
                                          <p:attrName>ppt_x</p:attrName>
                                        </p:attrNameLst>
                                      </p:cBhvr>
                                      <p:tavLst>
                                        <p:tav tm="0">
                                          <p:val>
                                            <p:strVal val="#ppt_x"/>
                                          </p:val>
                                        </p:tav>
                                        <p:tav tm="100000">
                                          <p:val>
                                            <p:strVal val="#ppt_x"/>
                                          </p:val>
                                        </p:tav>
                                      </p:tavLst>
                                    </p:anim>
                                    <p:anim calcmode="lin" valueType="num">
                                      <p:cBhvr>
                                        <p:cTn id="30" dur="500" fill="hold"/>
                                        <p:tgtEl>
                                          <p:spTgt spid="12296"/>
                                        </p:tgtEl>
                                        <p:attrNameLst>
                                          <p:attrName>ppt_y</p:attrName>
                                        </p:attrNameLst>
                                      </p:cBhvr>
                                      <p:tavLst>
                                        <p:tav tm="0">
                                          <p:val>
                                            <p:strVal val="#ppt_y-#ppt_h/2"/>
                                          </p:val>
                                        </p:tav>
                                        <p:tav tm="100000">
                                          <p:val>
                                            <p:strVal val="#ppt_y"/>
                                          </p:val>
                                        </p:tav>
                                      </p:tavLst>
                                    </p:anim>
                                    <p:anim calcmode="lin" valueType="num">
                                      <p:cBhvr>
                                        <p:cTn id="31" dur="500" fill="hold"/>
                                        <p:tgtEl>
                                          <p:spTgt spid="12296"/>
                                        </p:tgtEl>
                                        <p:attrNameLst>
                                          <p:attrName>ppt_w</p:attrName>
                                        </p:attrNameLst>
                                      </p:cBhvr>
                                      <p:tavLst>
                                        <p:tav tm="0">
                                          <p:val>
                                            <p:strVal val="#ppt_w"/>
                                          </p:val>
                                        </p:tav>
                                        <p:tav tm="100000">
                                          <p:val>
                                            <p:strVal val="#ppt_w"/>
                                          </p:val>
                                        </p:tav>
                                      </p:tavLst>
                                    </p:anim>
                                    <p:anim calcmode="lin" valueType="num">
                                      <p:cBhvr>
                                        <p:cTn id="32" dur="500" fill="hold"/>
                                        <p:tgtEl>
                                          <p:spTgt spid="12296"/>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304"/>
                                        </p:tgtEl>
                                        <p:attrNameLst>
                                          <p:attrName>style.visibility</p:attrName>
                                        </p:attrNameLst>
                                      </p:cBhvr>
                                      <p:to>
                                        <p:strVal val="visible"/>
                                      </p:to>
                                    </p:set>
                                    <p:animEffect transition="in" filter="dissolve">
                                      <p:cBhvr>
                                        <p:cTn id="37" dur="500"/>
                                        <p:tgtEl>
                                          <p:spTgt spid="12304"/>
                                        </p:tgtEl>
                                      </p:cBhvr>
                                    </p:animEffect>
                                  </p:childTnLst>
                                </p:cTn>
                              </p:par>
                            </p:childTnLst>
                          </p:cTn>
                        </p:par>
                        <p:par>
                          <p:cTn id="38" fill="hold" nodeType="afterGroup">
                            <p:stCondLst>
                              <p:cond delay="500"/>
                            </p:stCondLst>
                            <p:childTnLst>
                              <p:par>
                                <p:cTn id="39" presetID="9" presetClass="entr" presetSubtype="0" fill="hold" grpId="0" nodeType="afterEffect">
                                  <p:stCondLst>
                                    <p:cond delay="0"/>
                                  </p:stCondLst>
                                  <p:childTnLst>
                                    <p:set>
                                      <p:cBhvr>
                                        <p:cTn id="40" dur="1" fill="hold">
                                          <p:stCondLst>
                                            <p:cond delay="0"/>
                                          </p:stCondLst>
                                        </p:cTn>
                                        <p:tgtEl>
                                          <p:spTgt spid="12306"/>
                                        </p:tgtEl>
                                        <p:attrNameLst>
                                          <p:attrName>style.visibility</p:attrName>
                                        </p:attrNameLst>
                                      </p:cBhvr>
                                      <p:to>
                                        <p:strVal val="visible"/>
                                      </p:to>
                                    </p:set>
                                    <p:animEffect transition="in" filter="dissolve">
                                      <p:cBhvr>
                                        <p:cTn id="41" dur="500"/>
                                        <p:tgtEl>
                                          <p:spTgt spid="12306"/>
                                        </p:tgtEl>
                                      </p:cBhvr>
                                    </p:animEffect>
                                  </p:childTnLst>
                                </p:cTn>
                              </p:par>
                            </p:childTnLst>
                          </p:cTn>
                        </p:par>
                        <p:par>
                          <p:cTn id="42" fill="hold" nodeType="afterGroup">
                            <p:stCondLst>
                              <p:cond delay="1000"/>
                            </p:stCondLst>
                            <p:childTnLst>
                              <p:par>
                                <p:cTn id="43" presetID="9" presetClass="entr" presetSubtype="0" fill="hold" grpId="0" nodeType="afterEffect">
                                  <p:stCondLst>
                                    <p:cond delay="0"/>
                                  </p:stCondLst>
                                  <p:childTnLst>
                                    <p:set>
                                      <p:cBhvr>
                                        <p:cTn id="44" dur="1" fill="hold">
                                          <p:stCondLst>
                                            <p:cond delay="0"/>
                                          </p:stCondLst>
                                        </p:cTn>
                                        <p:tgtEl>
                                          <p:spTgt spid="12300"/>
                                        </p:tgtEl>
                                        <p:attrNameLst>
                                          <p:attrName>style.visibility</p:attrName>
                                        </p:attrNameLst>
                                      </p:cBhvr>
                                      <p:to>
                                        <p:strVal val="visible"/>
                                      </p:to>
                                    </p:set>
                                    <p:animEffect transition="in" filter="dissolve">
                                      <p:cBhvr>
                                        <p:cTn id="45" dur="500"/>
                                        <p:tgtEl>
                                          <p:spTgt spid="1230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12309"/>
                                        </p:tgtEl>
                                        <p:attrNameLst>
                                          <p:attrName>style.visibility</p:attrName>
                                        </p:attrNameLst>
                                      </p:cBhvr>
                                      <p:to>
                                        <p:strVal val="visible"/>
                                      </p:to>
                                    </p:set>
                                    <p:animEffect transition="in" filter="dissolve">
                                      <p:cBhvr>
                                        <p:cTn id="50" dur="500"/>
                                        <p:tgtEl>
                                          <p:spTgt spid="12309"/>
                                        </p:tgtEl>
                                      </p:cBhvr>
                                    </p:animEffect>
                                  </p:childTnLst>
                                </p:cTn>
                              </p:par>
                            </p:childTnLst>
                          </p:cTn>
                        </p:par>
                        <p:par>
                          <p:cTn id="51" fill="hold" nodeType="afterGroup">
                            <p:stCondLst>
                              <p:cond delay="500"/>
                            </p:stCondLst>
                            <p:childTnLst>
                              <p:par>
                                <p:cTn id="52" presetID="9" presetClass="entr" presetSubtype="0" fill="hold" grpId="0" nodeType="afterEffect">
                                  <p:stCondLst>
                                    <p:cond delay="0"/>
                                  </p:stCondLst>
                                  <p:childTnLst>
                                    <p:set>
                                      <p:cBhvr>
                                        <p:cTn id="53" dur="1" fill="hold">
                                          <p:stCondLst>
                                            <p:cond delay="0"/>
                                          </p:stCondLst>
                                        </p:cTn>
                                        <p:tgtEl>
                                          <p:spTgt spid="12307"/>
                                        </p:tgtEl>
                                        <p:attrNameLst>
                                          <p:attrName>style.visibility</p:attrName>
                                        </p:attrNameLst>
                                      </p:cBhvr>
                                      <p:to>
                                        <p:strVal val="visible"/>
                                      </p:to>
                                    </p:set>
                                    <p:animEffect transition="in" filter="dissolve">
                                      <p:cBhvr>
                                        <p:cTn id="54" dur="500"/>
                                        <p:tgtEl>
                                          <p:spTgt spid="12307"/>
                                        </p:tgtEl>
                                      </p:cBhvr>
                                    </p:animEffect>
                                  </p:childTnLst>
                                </p:cTn>
                              </p:par>
                            </p:childTnLst>
                          </p:cTn>
                        </p:par>
                        <p:par>
                          <p:cTn id="55" fill="hold" nodeType="afterGroup">
                            <p:stCondLst>
                              <p:cond delay="1000"/>
                            </p:stCondLst>
                            <p:childTnLst>
                              <p:par>
                                <p:cTn id="56" presetID="9" presetClass="entr" presetSubtype="0" fill="hold" grpId="0" nodeType="afterEffect">
                                  <p:stCondLst>
                                    <p:cond delay="0"/>
                                  </p:stCondLst>
                                  <p:childTnLst>
                                    <p:set>
                                      <p:cBhvr>
                                        <p:cTn id="57" dur="1" fill="hold">
                                          <p:stCondLst>
                                            <p:cond delay="0"/>
                                          </p:stCondLst>
                                        </p:cTn>
                                        <p:tgtEl>
                                          <p:spTgt spid="12301"/>
                                        </p:tgtEl>
                                        <p:attrNameLst>
                                          <p:attrName>style.visibility</p:attrName>
                                        </p:attrNameLst>
                                      </p:cBhvr>
                                      <p:to>
                                        <p:strVal val="visible"/>
                                      </p:to>
                                    </p:set>
                                    <p:animEffect transition="in" filter="dissolve">
                                      <p:cBhvr>
                                        <p:cTn id="58" dur="500"/>
                                        <p:tgtEl>
                                          <p:spTgt spid="1230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12310"/>
                                        </p:tgtEl>
                                        <p:attrNameLst>
                                          <p:attrName>style.visibility</p:attrName>
                                        </p:attrNameLst>
                                      </p:cBhvr>
                                      <p:to>
                                        <p:strVal val="visible"/>
                                      </p:to>
                                    </p:set>
                                    <p:animEffect transition="in" filter="dissolve">
                                      <p:cBhvr>
                                        <p:cTn id="63" dur="500"/>
                                        <p:tgtEl>
                                          <p:spTgt spid="12310"/>
                                        </p:tgtEl>
                                      </p:cBhvr>
                                    </p:animEffect>
                                  </p:childTnLst>
                                </p:cTn>
                              </p:par>
                            </p:childTnLst>
                          </p:cTn>
                        </p:par>
                        <p:par>
                          <p:cTn id="64" fill="hold" nodeType="afterGroup">
                            <p:stCondLst>
                              <p:cond delay="500"/>
                            </p:stCondLst>
                            <p:childTnLst>
                              <p:par>
                                <p:cTn id="65" presetID="9" presetClass="entr" presetSubtype="0" fill="hold" grpId="0" nodeType="afterEffect">
                                  <p:stCondLst>
                                    <p:cond delay="0"/>
                                  </p:stCondLst>
                                  <p:childTnLst>
                                    <p:set>
                                      <p:cBhvr>
                                        <p:cTn id="66" dur="1" fill="hold">
                                          <p:stCondLst>
                                            <p:cond delay="0"/>
                                          </p:stCondLst>
                                        </p:cTn>
                                        <p:tgtEl>
                                          <p:spTgt spid="12308"/>
                                        </p:tgtEl>
                                        <p:attrNameLst>
                                          <p:attrName>style.visibility</p:attrName>
                                        </p:attrNameLst>
                                      </p:cBhvr>
                                      <p:to>
                                        <p:strVal val="visible"/>
                                      </p:to>
                                    </p:set>
                                    <p:animEffect transition="in" filter="dissolve">
                                      <p:cBhvr>
                                        <p:cTn id="67" dur="500"/>
                                        <p:tgtEl>
                                          <p:spTgt spid="12308"/>
                                        </p:tgtEl>
                                      </p:cBhvr>
                                    </p:animEffect>
                                  </p:childTnLst>
                                </p:cTn>
                              </p:par>
                            </p:childTnLst>
                          </p:cTn>
                        </p:par>
                        <p:par>
                          <p:cTn id="68" fill="hold" nodeType="afterGroup">
                            <p:stCondLst>
                              <p:cond delay="1000"/>
                            </p:stCondLst>
                            <p:childTnLst>
                              <p:par>
                                <p:cTn id="69" presetID="9" presetClass="entr" presetSubtype="0" fill="hold" grpId="0" nodeType="afterEffect">
                                  <p:stCondLst>
                                    <p:cond delay="0"/>
                                  </p:stCondLst>
                                  <p:childTnLst>
                                    <p:set>
                                      <p:cBhvr>
                                        <p:cTn id="70" dur="1" fill="hold">
                                          <p:stCondLst>
                                            <p:cond delay="0"/>
                                          </p:stCondLst>
                                        </p:cTn>
                                        <p:tgtEl>
                                          <p:spTgt spid="12302"/>
                                        </p:tgtEl>
                                        <p:attrNameLst>
                                          <p:attrName>style.visibility</p:attrName>
                                        </p:attrNameLst>
                                      </p:cBhvr>
                                      <p:to>
                                        <p:strVal val="visible"/>
                                      </p:to>
                                    </p:set>
                                    <p:animEffect transition="in" filter="dissolve">
                                      <p:cBhvr>
                                        <p:cTn id="71" dur="500"/>
                                        <p:tgtEl>
                                          <p:spTgt spid="12302"/>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12311"/>
                                        </p:tgtEl>
                                        <p:attrNameLst>
                                          <p:attrName>style.visibility</p:attrName>
                                        </p:attrNameLst>
                                      </p:cBhvr>
                                      <p:to>
                                        <p:strVal val="visible"/>
                                      </p:to>
                                    </p:set>
                                    <p:animEffect transition="in" filter="dissolve">
                                      <p:cBhvr>
                                        <p:cTn id="76" dur="500"/>
                                        <p:tgtEl>
                                          <p:spTgt spid="12311"/>
                                        </p:tgtEl>
                                      </p:cBhvr>
                                    </p:animEffect>
                                  </p:childTnLst>
                                </p:cTn>
                              </p:par>
                            </p:childTnLst>
                          </p:cTn>
                        </p:par>
                        <p:par>
                          <p:cTn id="77" fill="hold" nodeType="afterGroup">
                            <p:stCondLst>
                              <p:cond delay="500"/>
                            </p:stCondLst>
                            <p:childTnLst>
                              <p:par>
                                <p:cTn id="78" presetID="9" presetClass="entr" presetSubtype="0" fill="hold" grpId="0" nodeType="afterEffect">
                                  <p:stCondLst>
                                    <p:cond delay="0"/>
                                  </p:stCondLst>
                                  <p:childTnLst>
                                    <p:set>
                                      <p:cBhvr>
                                        <p:cTn id="79" dur="1" fill="hold">
                                          <p:stCondLst>
                                            <p:cond delay="0"/>
                                          </p:stCondLst>
                                        </p:cTn>
                                        <p:tgtEl>
                                          <p:spTgt spid="12303"/>
                                        </p:tgtEl>
                                        <p:attrNameLst>
                                          <p:attrName>style.visibility</p:attrName>
                                        </p:attrNameLst>
                                      </p:cBhvr>
                                      <p:to>
                                        <p:strVal val="visible"/>
                                      </p:to>
                                    </p:set>
                                    <p:animEffect transition="in" filter="dissolve">
                                      <p:cBhvr>
                                        <p:cTn id="80" dur="500"/>
                                        <p:tgtEl>
                                          <p:spTgt spid="12303"/>
                                        </p:tgtEl>
                                      </p:cBhvr>
                                    </p:animEffect>
                                  </p:childTnLst>
                                </p:cTn>
                              </p:par>
                            </p:childTnLst>
                          </p:cTn>
                        </p:par>
                        <p:par>
                          <p:cTn id="81" fill="hold" nodeType="afterGroup">
                            <p:stCondLst>
                              <p:cond delay="1000"/>
                            </p:stCondLst>
                            <p:childTnLst>
                              <p:par>
                                <p:cTn id="82" presetID="9" presetClass="entr" presetSubtype="0" fill="hold" grpId="0" nodeType="afterEffect">
                                  <p:stCondLst>
                                    <p:cond delay="0"/>
                                  </p:stCondLst>
                                  <p:childTnLst>
                                    <p:set>
                                      <p:cBhvr>
                                        <p:cTn id="83" dur="1" fill="hold">
                                          <p:stCondLst>
                                            <p:cond delay="0"/>
                                          </p:stCondLst>
                                        </p:cTn>
                                        <p:tgtEl>
                                          <p:spTgt spid="12312"/>
                                        </p:tgtEl>
                                        <p:attrNameLst>
                                          <p:attrName>style.visibility</p:attrName>
                                        </p:attrNameLst>
                                      </p:cBhvr>
                                      <p:to>
                                        <p:strVal val="visible"/>
                                      </p:to>
                                    </p:set>
                                    <p:animEffect transition="in" filter="dissolve">
                                      <p:cBhvr>
                                        <p:cTn id="84" dur="500"/>
                                        <p:tgtEl>
                                          <p:spTgt spid="12312"/>
                                        </p:tgtEl>
                                      </p:cBhvr>
                                    </p:animEffect>
                                  </p:childTnLst>
                                </p:cTn>
                              </p:par>
                            </p:childTnLst>
                          </p:cTn>
                        </p:par>
                        <p:par>
                          <p:cTn id="85" fill="hold" nodeType="afterGroup">
                            <p:stCondLst>
                              <p:cond delay="1500"/>
                            </p:stCondLst>
                            <p:childTnLst>
                              <p:par>
                                <p:cTn id="86" presetID="9" presetClass="entr" presetSubtype="0" fill="hold" grpId="0" nodeType="afterEffect">
                                  <p:stCondLst>
                                    <p:cond delay="0"/>
                                  </p:stCondLst>
                                  <p:childTnLst>
                                    <p:set>
                                      <p:cBhvr>
                                        <p:cTn id="87" dur="1" fill="hold">
                                          <p:stCondLst>
                                            <p:cond delay="0"/>
                                          </p:stCondLst>
                                        </p:cTn>
                                        <p:tgtEl>
                                          <p:spTgt spid="12313"/>
                                        </p:tgtEl>
                                        <p:attrNameLst>
                                          <p:attrName>style.visibility</p:attrName>
                                        </p:attrNameLst>
                                      </p:cBhvr>
                                      <p:to>
                                        <p:strVal val="visible"/>
                                      </p:to>
                                    </p:set>
                                    <p:animEffect transition="in" filter="dissolve">
                                      <p:cBhvr>
                                        <p:cTn id="88" dur="500"/>
                                        <p:tgtEl>
                                          <p:spTgt spid="12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animBg="1"/>
      <p:bldP spid="12297" grpId="0" animBg="1"/>
      <p:bldP spid="12298" grpId="0" animBg="1"/>
      <p:bldP spid="12300" grpId="0" animBg="1"/>
      <p:bldP spid="12301" grpId="0" animBg="1"/>
      <p:bldP spid="12302" grpId="0" animBg="1"/>
      <p:bldP spid="12303" grpId="0" animBg="1"/>
      <p:bldP spid="12304" grpId="0" animBg="1"/>
      <p:bldP spid="12305" grpId="0" animBg="1" autoUpdateAnimBg="0"/>
      <p:bldP spid="12306" grpId="0" animBg="1" autoUpdateAnimBg="0"/>
      <p:bldP spid="12307" grpId="0" animBg="1" autoUpdateAnimBg="0"/>
      <p:bldP spid="12308" grpId="0" animBg="1" autoUpdateAnimBg="0"/>
      <p:bldP spid="12309" grpId="0" animBg="1"/>
      <p:bldP spid="12310" grpId="0" animBg="1"/>
      <p:bldP spid="12311" grpId="0" animBg="1" autoUpdateAnimBg="0"/>
      <p:bldP spid="12312" grpId="0" animBg="1"/>
      <p:bldP spid="12313" grpId="0" animBg="1"/>
      <p:bldP spid="12314"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bwMode="auto">
          <a:xfrm>
            <a:off x="0" y="577850"/>
            <a:ext cx="9144000" cy="366713"/>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it-IT" altLang="it-IT" sz="1800" b="1">
                <a:solidFill>
                  <a:srgbClr val="0033CC"/>
                </a:solidFill>
                <a:latin typeface="Verdana" pitchFamily="34" charset="0"/>
              </a:rPr>
              <a:t>CURVA FINALE</a:t>
            </a:r>
          </a:p>
        </p:txBody>
      </p:sp>
      <p:pic>
        <p:nvPicPr>
          <p:cNvPr id="157701"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371600"/>
            <a:ext cx="781367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 name="Rectangle 2"/>
          <p:cNvSpPr>
            <a:spLocks noChangeArrowheads="1"/>
          </p:cNvSpPr>
          <p:nvPr/>
        </p:nvSpPr>
        <p:spPr bwMode="auto">
          <a:xfrm>
            <a:off x="1371600" y="0"/>
            <a:ext cx="777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pPr algn="r"/>
            <a:r>
              <a:rPr lang="it-IT" altLang="it-IT" sz="2200" b="1">
                <a:solidFill>
                  <a:srgbClr val="0033CC"/>
                </a:solidFill>
                <a:latin typeface="Verdana" pitchFamily="34" charset="0"/>
              </a:rPr>
              <a:t>Modello di esempio Input</a:t>
            </a:r>
          </a:p>
        </p:txBody>
      </p:sp>
    </p:spTree>
    <p:extLst>
      <p:ext uri="{BB962C8B-B14F-4D97-AF65-F5344CB8AC3E}">
        <p14:creationId xmlns:p14="http://schemas.microsoft.com/office/powerpoint/2010/main" val="10169519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strutturale</a:t>
            </a:r>
          </a:p>
        </p:txBody>
      </p:sp>
      <p:pic>
        <p:nvPicPr>
          <p:cNvPr id="49167" name="Picture 2"/>
          <p:cNvPicPr>
            <a:picLocks noChangeAspect="1" noChangeArrowheads="1"/>
          </p:cNvPicPr>
          <p:nvPr/>
        </p:nvPicPr>
        <p:blipFill>
          <a:blip r:embed="rId4">
            <a:clrChange>
              <a:clrFrom>
                <a:srgbClr val="FFFFFF"/>
              </a:clrFrom>
              <a:clrTo>
                <a:srgbClr val="FFFF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a:off x="428625" y="1214438"/>
            <a:ext cx="3786188"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9168" name="Object 16"/>
          <p:cNvGraphicFramePr>
            <a:graphicFrameLocks noChangeAspect="1"/>
          </p:cNvGraphicFramePr>
          <p:nvPr/>
        </p:nvGraphicFramePr>
        <p:xfrm>
          <a:off x="4356100" y="1484313"/>
          <a:ext cx="3686175" cy="650875"/>
        </p:xfrm>
        <a:graphic>
          <a:graphicData uri="http://schemas.openxmlformats.org/presentationml/2006/ole">
            <mc:AlternateContent xmlns:mc="http://schemas.openxmlformats.org/markup-compatibility/2006">
              <mc:Choice xmlns:v="urn:schemas-microsoft-com:vml" Requires="v">
                <p:oleObj spid="_x0000_s69691" name="Equation" r:id="rId5" imgW="2806560" imgH="495000" progId="Equation.DSMT4">
                  <p:embed/>
                </p:oleObj>
              </mc:Choice>
              <mc:Fallback>
                <p:oleObj name="Equation" r:id="rId5" imgW="2806560" imgH="4950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1484313"/>
                        <a:ext cx="3686175" cy="65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8" name="Connettore 1 27"/>
          <p:cNvCxnSpPr/>
          <p:nvPr/>
        </p:nvCxnSpPr>
        <p:spPr>
          <a:xfrm rot="10800000" flipV="1">
            <a:off x="1214438" y="1857375"/>
            <a:ext cx="3143250" cy="1643063"/>
          </a:xfrm>
          <a:prstGeom prst="line">
            <a:avLst/>
          </a:prstGeom>
        </p:spPr>
        <p:style>
          <a:lnRef idx="1">
            <a:schemeClr val="accent1"/>
          </a:lnRef>
          <a:fillRef idx="0">
            <a:schemeClr val="accent1"/>
          </a:fillRef>
          <a:effectRef idx="0">
            <a:schemeClr val="accent1"/>
          </a:effectRef>
          <a:fontRef idx="minor">
            <a:schemeClr val="tx1"/>
          </a:fontRef>
        </p:style>
      </p:cxnSp>
      <p:sp>
        <p:nvSpPr>
          <p:cNvPr id="30" name="Ovale 29"/>
          <p:cNvSpPr/>
          <p:nvPr/>
        </p:nvSpPr>
        <p:spPr>
          <a:xfrm>
            <a:off x="928688" y="3357563"/>
            <a:ext cx="428625" cy="4286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32" name="Connettore 1 31"/>
          <p:cNvCxnSpPr/>
          <p:nvPr/>
        </p:nvCxnSpPr>
        <p:spPr>
          <a:xfrm rot="5400000">
            <a:off x="3000375" y="2928938"/>
            <a:ext cx="571500" cy="5715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Ovale 32"/>
          <p:cNvSpPr/>
          <p:nvPr/>
        </p:nvSpPr>
        <p:spPr>
          <a:xfrm>
            <a:off x="1857375" y="3357563"/>
            <a:ext cx="1214438"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167944" name="Picture 8"/>
          <p:cNvPicPr>
            <a:picLocks noChangeAspect="1" noChangeArrowheads="1"/>
          </p:cNvPicPr>
          <p:nvPr/>
        </p:nvPicPr>
        <p:blipFill>
          <a:blip r:embed="rId7">
            <a:extLst>
              <a:ext uri="{28A0092B-C50C-407E-A947-70E740481C1C}">
                <a14:useLocalDpi xmlns:a14="http://schemas.microsoft.com/office/drawing/2010/main" val="0"/>
              </a:ext>
            </a:extLst>
          </a:blip>
          <a:srcRect b="3979"/>
          <a:stretch>
            <a:fillRect/>
          </a:stretch>
        </p:blipFill>
        <p:spPr bwMode="auto">
          <a:xfrm>
            <a:off x="1677988" y="2233613"/>
            <a:ext cx="6810375" cy="408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Ovale 41"/>
          <p:cNvSpPr/>
          <p:nvPr/>
        </p:nvSpPr>
        <p:spPr>
          <a:xfrm>
            <a:off x="1000125" y="1857375"/>
            <a:ext cx="285750" cy="28575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44" name="Connettore 1 43"/>
          <p:cNvCxnSpPr>
            <a:stCxn id="42" idx="5"/>
          </p:cNvCxnSpPr>
          <p:nvPr/>
        </p:nvCxnSpPr>
        <p:spPr>
          <a:xfrm rot="16200000" flipH="1">
            <a:off x="2584450" y="762000"/>
            <a:ext cx="1296988" cy="3976688"/>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47" name="Ovale 46"/>
          <p:cNvSpPr/>
          <p:nvPr/>
        </p:nvSpPr>
        <p:spPr>
          <a:xfrm>
            <a:off x="2238375" y="1714500"/>
            <a:ext cx="285750" cy="28575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48" name="Ovale 47"/>
          <p:cNvSpPr/>
          <p:nvPr/>
        </p:nvSpPr>
        <p:spPr>
          <a:xfrm>
            <a:off x="2725738" y="1643063"/>
            <a:ext cx="285750" cy="28575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49" name="Connettore 1 48"/>
          <p:cNvCxnSpPr>
            <a:stCxn id="47" idx="5"/>
          </p:cNvCxnSpPr>
          <p:nvPr/>
        </p:nvCxnSpPr>
        <p:spPr>
          <a:xfrm rot="16200000" flipH="1">
            <a:off x="3193257" y="1248568"/>
            <a:ext cx="1422400" cy="2843213"/>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8" name="Connettore 1 57"/>
          <p:cNvCxnSpPr>
            <a:stCxn id="48" idx="5"/>
          </p:cNvCxnSpPr>
          <p:nvPr/>
        </p:nvCxnSpPr>
        <p:spPr>
          <a:xfrm rot="16200000" flipH="1">
            <a:off x="3446463" y="1411288"/>
            <a:ext cx="1503362" cy="2455862"/>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aphicFrame>
        <p:nvGraphicFramePr>
          <p:cNvPr id="49181" name="Object 29"/>
          <p:cNvGraphicFramePr>
            <a:graphicFrameLocks noChangeAspect="1"/>
          </p:cNvGraphicFramePr>
          <p:nvPr/>
        </p:nvGraphicFramePr>
        <p:xfrm>
          <a:off x="3563938" y="2349500"/>
          <a:ext cx="3429000" cy="722313"/>
        </p:xfrm>
        <a:graphic>
          <a:graphicData uri="http://schemas.openxmlformats.org/presentationml/2006/ole">
            <mc:AlternateContent xmlns:mc="http://schemas.openxmlformats.org/markup-compatibility/2006">
              <mc:Choice xmlns:v="urn:schemas-microsoft-com:vml" Requires="v">
                <p:oleObj spid="_x0000_s69692" name="Equation" r:id="rId8" imgW="1930320" imgH="406080" progId="Equation.DSMT4">
                  <p:embed/>
                </p:oleObj>
              </mc:Choice>
              <mc:Fallback>
                <p:oleObj name="Equation" r:id="rId8" imgW="1930320" imgH="40608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63938" y="2349500"/>
                        <a:ext cx="3429000" cy="722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82" name="Object 30"/>
          <p:cNvGraphicFramePr>
            <a:graphicFrameLocks noChangeAspect="1"/>
          </p:cNvGraphicFramePr>
          <p:nvPr/>
        </p:nvGraphicFramePr>
        <p:xfrm>
          <a:off x="5918200" y="2997200"/>
          <a:ext cx="3225800" cy="677863"/>
        </p:xfrm>
        <a:graphic>
          <a:graphicData uri="http://schemas.openxmlformats.org/presentationml/2006/ole">
            <mc:AlternateContent xmlns:mc="http://schemas.openxmlformats.org/markup-compatibility/2006">
              <mc:Choice xmlns:v="urn:schemas-microsoft-com:vml" Requires="v">
                <p:oleObj spid="_x0000_s69693" name="Equation" r:id="rId10" imgW="1815840" imgH="380880" progId="Equation.DSMT4">
                  <p:embed/>
                </p:oleObj>
              </mc:Choice>
              <mc:Fallback>
                <p:oleObj name="Equation" r:id="rId10" imgW="1815840" imgH="38088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8200" y="2997200"/>
                        <a:ext cx="3225800" cy="677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49795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67944"/>
                                        </p:tgtEl>
                                        <p:attrNameLst>
                                          <p:attrName>style.visibility</p:attrName>
                                        </p:attrNameLst>
                                      </p:cBhvr>
                                      <p:to>
                                        <p:strVal val="visible"/>
                                      </p:to>
                                    </p:set>
                                    <p:anim calcmode="lin" valueType="num">
                                      <p:cBhvr>
                                        <p:cTn id="7" dur="500" fill="hold"/>
                                        <p:tgtEl>
                                          <p:spTgt spid="167944"/>
                                        </p:tgtEl>
                                        <p:attrNameLst>
                                          <p:attrName>ppt_w</p:attrName>
                                        </p:attrNameLst>
                                      </p:cBhvr>
                                      <p:tavLst>
                                        <p:tav tm="0">
                                          <p:val>
                                            <p:fltVal val="0"/>
                                          </p:val>
                                        </p:tav>
                                        <p:tav tm="100000">
                                          <p:val>
                                            <p:strVal val="#ppt_w"/>
                                          </p:val>
                                        </p:tav>
                                      </p:tavLst>
                                    </p:anim>
                                    <p:anim calcmode="lin" valueType="num">
                                      <p:cBhvr>
                                        <p:cTn id="8" dur="500" fill="hold"/>
                                        <p:tgtEl>
                                          <p:spTgt spid="16794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strips(downRight)">
                                      <p:cBhvr>
                                        <p:cTn id="12" dur="500"/>
                                        <p:tgtEl>
                                          <p:spTgt spid="42"/>
                                        </p:tgtEl>
                                      </p:cBhvr>
                                    </p:animEffect>
                                  </p:childTnLst>
                                </p:cTn>
                              </p:par>
                              <p:par>
                                <p:cTn id="13" presetID="18" presetClass="entr" presetSubtype="6"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trips(downRight)">
                                      <p:cBhvr>
                                        <p:cTn id="15" dur="500"/>
                                        <p:tgtEl>
                                          <p:spTgt spid="4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strips(downRight)">
                                      <p:cBhvr>
                                        <p:cTn id="20" dur="500"/>
                                        <p:tgtEl>
                                          <p:spTgt spid="47"/>
                                        </p:tgtEl>
                                      </p:cBhvr>
                                    </p:animEffect>
                                  </p:childTnLst>
                                </p:cTn>
                              </p:par>
                              <p:par>
                                <p:cTn id="21" presetID="18" presetClass="entr" presetSubtype="6"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strips(downRight)">
                                      <p:cBhvr>
                                        <p:cTn id="23" dur="500"/>
                                        <p:tgtEl>
                                          <p:spTgt spid="4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strips(downRight)">
                                      <p:cBhvr>
                                        <p:cTn id="28" dur="500"/>
                                        <p:tgtEl>
                                          <p:spTgt spid="48"/>
                                        </p:tgtEl>
                                      </p:cBhvr>
                                    </p:animEffect>
                                  </p:childTnLst>
                                </p:cTn>
                              </p:par>
                              <p:par>
                                <p:cTn id="29" presetID="18" presetClass="entr" presetSubtype="6"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strips(downRight)">
                                      <p:cBhvr>
                                        <p:cTn id="3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P spid="4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6"/>
          <p:cNvPicPr>
            <a:picLocks noChangeAspect="1" noChangeArrowheads="1"/>
          </p:cNvPicPr>
          <p:nvPr/>
        </p:nvPicPr>
        <p:blipFill>
          <a:blip r:embed="rId3">
            <a:extLst>
              <a:ext uri="{28A0092B-C50C-407E-A947-70E740481C1C}">
                <a14:useLocalDpi xmlns:a14="http://schemas.microsoft.com/office/drawing/2010/main" val="0"/>
              </a:ext>
            </a:extLst>
          </a:blip>
          <a:srcRect b="3673"/>
          <a:stretch>
            <a:fillRect/>
          </a:stretch>
        </p:blipFill>
        <p:spPr bwMode="auto">
          <a:xfrm>
            <a:off x="917575" y="1285875"/>
            <a:ext cx="7831138"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825" y="1071563"/>
            <a:ext cx="45910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idx="4294967295"/>
          </p:nvPr>
        </p:nvSpPr>
        <p:spPr bwMode="auto">
          <a:xfrm>
            <a:off x="463550" y="49213"/>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strutturale (valutazione della capacit</a:t>
            </a:r>
            <a:r>
              <a:rPr lang="it-IT" altLang="it-IT" sz="2200" b="1">
                <a:solidFill>
                  <a:srgbClr val="0033CC"/>
                </a:solidFill>
                <a:latin typeface="Lucida Sans"/>
              </a:rPr>
              <a:t>à</a:t>
            </a:r>
            <a:r>
              <a:rPr lang="it-IT" altLang="it-IT" sz="2200" b="1">
                <a:solidFill>
                  <a:srgbClr val="0033CC"/>
                </a:solidFill>
                <a:latin typeface="Verdana" pitchFamily="34" charset="0"/>
              </a:rPr>
              <a:t> </a:t>
            </a:r>
            <a:r>
              <a:rPr lang="el-GR" altLang="it-IT" sz="2200" b="1">
                <a:solidFill>
                  <a:srgbClr val="0033CC"/>
                </a:solidFill>
                <a:latin typeface="Verdana" pitchFamily="34" charset="0"/>
              </a:rPr>
              <a:t>Δ</a:t>
            </a:r>
            <a:r>
              <a:rPr lang="it-IT" altLang="it-IT" sz="2200" b="1" baseline="-25000">
                <a:solidFill>
                  <a:srgbClr val="0033CC"/>
                </a:solidFill>
                <a:latin typeface="Verdana" pitchFamily="34" charset="0"/>
              </a:rPr>
              <a:t>C,DL</a:t>
            </a:r>
            <a:r>
              <a:rPr lang="it-IT" altLang="it-IT" sz="2200" b="1">
                <a:solidFill>
                  <a:srgbClr val="0033CC"/>
                </a:solidFill>
                <a:latin typeface="Verdana" pitchFamily="34" charset="0"/>
              </a:rPr>
              <a:t>)</a:t>
            </a:r>
          </a:p>
        </p:txBody>
      </p:sp>
      <p:sp>
        <p:nvSpPr>
          <p:cNvPr id="34" name="Ovale 33"/>
          <p:cNvSpPr/>
          <p:nvPr/>
        </p:nvSpPr>
        <p:spPr>
          <a:xfrm>
            <a:off x="8061325" y="4214813"/>
            <a:ext cx="428625" cy="3571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36" name="Connettore 1 35"/>
          <p:cNvCxnSpPr>
            <a:stCxn id="34" idx="3"/>
          </p:cNvCxnSpPr>
          <p:nvPr/>
        </p:nvCxnSpPr>
        <p:spPr>
          <a:xfrm rot="5400000">
            <a:off x="5066506" y="2675732"/>
            <a:ext cx="1195387" cy="49212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Ovale 38"/>
          <p:cNvSpPr/>
          <p:nvPr/>
        </p:nvSpPr>
        <p:spPr>
          <a:xfrm>
            <a:off x="2003425" y="1357313"/>
            <a:ext cx="428625" cy="3571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1220" name="CasellaDiTesto 28"/>
          <p:cNvSpPr txBox="1">
            <a:spLocks noChangeArrowheads="1"/>
          </p:cNvSpPr>
          <p:nvPr/>
        </p:nvSpPr>
        <p:spPr bwMode="auto">
          <a:xfrm>
            <a:off x="4060825" y="5414963"/>
            <a:ext cx="857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b="1">
                <a:solidFill>
                  <a:srgbClr val="00B0F0"/>
                </a:solidFill>
                <a:latin typeface="Calibri" pitchFamily="34" charset="0"/>
              </a:rPr>
              <a:t>3/4</a:t>
            </a:r>
            <a:r>
              <a:rPr lang="el-GR" altLang="it-IT" b="1">
                <a:solidFill>
                  <a:srgbClr val="00B0F0"/>
                </a:solidFill>
                <a:latin typeface="Calibri" pitchFamily="34" charset="0"/>
              </a:rPr>
              <a:t>θ</a:t>
            </a:r>
            <a:r>
              <a:rPr lang="it-IT" altLang="it-IT" b="1" baseline="-25000">
                <a:solidFill>
                  <a:srgbClr val="00B0F0"/>
                </a:solidFill>
                <a:latin typeface="Calibri" pitchFamily="34" charset="0"/>
              </a:rPr>
              <a:t>u</a:t>
            </a:r>
            <a:endParaRPr lang="it-IT" altLang="it-IT" b="1" baseline="-25000">
              <a:solidFill>
                <a:srgbClr val="00B0F0"/>
              </a:solidFill>
              <a:latin typeface="Lucida Sans" pitchFamily="34" charset="0"/>
            </a:endParaRPr>
          </a:p>
        </p:txBody>
      </p:sp>
      <p:sp>
        <p:nvSpPr>
          <p:cNvPr id="51221" name="CasellaDiTesto 34"/>
          <p:cNvSpPr txBox="1">
            <a:spLocks noChangeArrowheads="1"/>
          </p:cNvSpPr>
          <p:nvPr/>
        </p:nvSpPr>
        <p:spPr bwMode="auto">
          <a:xfrm>
            <a:off x="2632075" y="5416550"/>
            <a:ext cx="857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0070C0"/>
                </a:solidFill>
                <a:latin typeface="Calibri" pitchFamily="34" charset="0"/>
              </a:rPr>
              <a:t>θ</a:t>
            </a:r>
            <a:r>
              <a:rPr lang="it-IT" altLang="it-IT" b="1" baseline="-25000">
                <a:solidFill>
                  <a:srgbClr val="0070C0"/>
                </a:solidFill>
                <a:latin typeface="Calibri" pitchFamily="34" charset="0"/>
              </a:rPr>
              <a:t>y</a:t>
            </a:r>
            <a:endParaRPr lang="it-IT" altLang="it-IT" b="1" baseline="-25000">
              <a:solidFill>
                <a:srgbClr val="0070C0"/>
              </a:solidFill>
              <a:latin typeface="Lucida Sans" pitchFamily="34" charset="0"/>
            </a:endParaRPr>
          </a:p>
        </p:txBody>
      </p:sp>
      <p:sp>
        <p:nvSpPr>
          <p:cNvPr id="51222" name="CasellaDiTesto 36"/>
          <p:cNvSpPr txBox="1">
            <a:spLocks noChangeArrowheads="1"/>
          </p:cNvSpPr>
          <p:nvPr/>
        </p:nvSpPr>
        <p:spPr bwMode="auto">
          <a:xfrm>
            <a:off x="5418138" y="5416550"/>
            <a:ext cx="857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FFFF00"/>
                </a:solidFill>
                <a:latin typeface="Calibri" pitchFamily="34" charset="0"/>
              </a:rPr>
              <a:t>θ</a:t>
            </a:r>
            <a:r>
              <a:rPr lang="it-IT" altLang="it-IT" b="1" baseline="-25000">
                <a:solidFill>
                  <a:srgbClr val="FFFF00"/>
                </a:solidFill>
                <a:latin typeface="Calibri" pitchFamily="34" charset="0"/>
              </a:rPr>
              <a:t>u</a:t>
            </a:r>
            <a:endParaRPr lang="it-IT" altLang="it-IT" b="1" baseline="-25000">
              <a:solidFill>
                <a:srgbClr val="FFFF00"/>
              </a:solidFill>
              <a:latin typeface="Lucida Sans" pitchFamily="34" charset="0"/>
            </a:endParaRPr>
          </a:p>
        </p:txBody>
      </p:sp>
      <p:cxnSp>
        <p:nvCxnSpPr>
          <p:cNvPr id="40" name="Connettore 1 39"/>
          <p:cNvCxnSpPr/>
          <p:nvPr/>
        </p:nvCxnSpPr>
        <p:spPr>
          <a:xfrm rot="5400000">
            <a:off x="1481138" y="2320925"/>
            <a:ext cx="1500188" cy="158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74749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Left)">
                                      <p:cBhvr>
                                        <p:cTn id="7" dur="500"/>
                                        <p:tgtEl>
                                          <p:spTgt spid="34"/>
                                        </p:tgtEl>
                                      </p:cBhvr>
                                    </p:animEffect>
                                  </p:childTnLst>
                                </p:cTn>
                              </p:par>
                              <p:par>
                                <p:cTn id="8" presetID="18" presetClass="entr" presetSubtype="12"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strips(downLeft)">
                                      <p:cBhvr>
                                        <p:cTn id="10" dur="500"/>
                                        <p:tgtEl>
                                          <p:spTgt spid="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0" fill="hold" nodeType="clickEffect">
                                  <p:stCondLst>
                                    <p:cond delay="0"/>
                                  </p:stCondLst>
                                  <p:childTnLst>
                                    <p:set>
                                      <p:cBhvr>
                                        <p:cTn id="14" dur="1" fill="hold">
                                          <p:stCondLst>
                                            <p:cond delay="0"/>
                                          </p:stCondLst>
                                        </p:cTn>
                                        <p:tgtEl>
                                          <p:spTgt spid="167940"/>
                                        </p:tgtEl>
                                        <p:attrNameLst>
                                          <p:attrName>style.visibility</p:attrName>
                                        </p:attrNameLst>
                                      </p:cBhvr>
                                      <p:to>
                                        <p:strVal val="visible"/>
                                      </p:to>
                                    </p:set>
                                    <p:anim calcmode="lin" valueType="num">
                                      <p:cBhvr>
                                        <p:cTn id="15" dur="500" fill="hold"/>
                                        <p:tgtEl>
                                          <p:spTgt spid="167940"/>
                                        </p:tgtEl>
                                        <p:attrNameLst>
                                          <p:attrName>ppt_w</p:attrName>
                                        </p:attrNameLst>
                                      </p:cBhvr>
                                      <p:tavLst>
                                        <p:tav tm="0">
                                          <p:val>
                                            <p:fltVal val="0"/>
                                          </p:val>
                                        </p:tav>
                                        <p:tav tm="100000">
                                          <p:val>
                                            <p:strVal val="#ppt_w"/>
                                          </p:val>
                                        </p:tav>
                                      </p:tavLst>
                                    </p:anim>
                                    <p:anim calcmode="lin" valueType="num">
                                      <p:cBhvr>
                                        <p:cTn id="16" dur="500" fill="hold"/>
                                        <p:tgtEl>
                                          <p:spTgt spid="167940"/>
                                        </p:tgtEl>
                                        <p:attrNameLst>
                                          <p:attrName>ppt_h</p:attrName>
                                        </p:attrNameLst>
                                      </p:cBhvr>
                                      <p:tavLst>
                                        <p:tav tm="0">
                                          <p:val>
                                            <p:strVal val="#ppt_h"/>
                                          </p:val>
                                        </p:tav>
                                        <p:tav tm="100000">
                                          <p:val>
                                            <p:strVal val="#ppt_h"/>
                                          </p:val>
                                        </p:tav>
                                      </p:tavLst>
                                    </p:anim>
                                  </p:childTnLst>
                                </p:cTn>
                              </p:par>
                            </p:childTnLst>
                          </p:cTn>
                        </p:par>
                        <p:par>
                          <p:cTn id="17" fill="hold" nodeType="afterGroup">
                            <p:stCondLst>
                              <p:cond delay="500"/>
                            </p:stCondLst>
                            <p:childTnLst>
                              <p:par>
                                <p:cTn id="18" presetID="18" presetClass="entr" presetSubtype="6"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Right)">
                                      <p:cBhvr>
                                        <p:cTn id="20" dur="500"/>
                                        <p:tgtEl>
                                          <p:spTgt spid="39"/>
                                        </p:tgtEl>
                                      </p:cBhvr>
                                    </p:animEffect>
                                  </p:childTnLst>
                                </p:cTn>
                              </p:par>
                              <p:par>
                                <p:cTn id="21" presetID="18" presetClass="entr" presetSubtype="6"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trips(downRight)">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b="4111"/>
          <a:stretch>
            <a:fillRect/>
          </a:stretch>
        </p:blipFill>
        <p:spPr bwMode="auto">
          <a:xfrm>
            <a:off x="881063" y="1285875"/>
            <a:ext cx="7867650"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313" y="1071563"/>
            <a:ext cx="45910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strutturale (valutazione della capacit</a:t>
            </a:r>
            <a:r>
              <a:rPr lang="it-IT" altLang="it-IT" sz="2200" b="1">
                <a:solidFill>
                  <a:srgbClr val="0033CC"/>
                </a:solidFill>
                <a:latin typeface="Lucida Sans"/>
              </a:rPr>
              <a:t>à</a:t>
            </a:r>
            <a:r>
              <a:rPr lang="it-IT" altLang="it-IT" sz="2200" b="1">
                <a:solidFill>
                  <a:srgbClr val="0033CC"/>
                </a:solidFill>
                <a:latin typeface="Verdana" pitchFamily="34" charset="0"/>
              </a:rPr>
              <a:t> </a:t>
            </a:r>
            <a:r>
              <a:rPr lang="el-GR" altLang="it-IT" sz="2200" b="1">
                <a:solidFill>
                  <a:srgbClr val="0033CC"/>
                </a:solidFill>
                <a:latin typeface="Verdana" pitchFamily="34" charset="0"/>
              </a:rPr>
              <a:t>Δ</a:t>
            </a:r>
            <a:r>
              <a:rPr lang="it-IT" altLang="it-IT" sz="2200" b="1" baseline="-25000">
                <a:solidFill>
                  <a:srgbClr val="0033CC"/>
                </a:solidFill>
                <a:latin typeface="Verdana" pitchFamily="34" charset="0"/>
              </a:rPr>
              <a:t>C,DS</a:t>
            </a:r>
            <a:r>
              <a:rPr lang="it-IT" altLang="it-IT" sz="2200" b="1">
                <a:solidFill>
                  <a:srgbClr val="0033CC"/>
                </a:solidFill>
                <a:latin typeface="Verdana" pitchFamily="34" charset="0"/>
              </a:rPr>
              <a:t>)</a:t>
            </a:r>
          </a:p>
        </p:txBody>
      </p:sp>
      <p:sp>
        <p:nvSpPr>
          <p:cNvPr id="34" name="Ovale 33"/>
          <p:cNvSpPr/>
          <p:nvPr/>
        </p:nvSpPr>
        <p:spPr>
          <a:xfrm>
            <a:off x="7024688" y="4286250"/>
            <a:ext cx="428625" cy="3571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36" name="Connettore 1 35"/>
          <p:cNvCxnSpPr>
            <a:stCxn id="34" idx="3"/>
          </p:cNvCxnSpPr>
          <p:nvPr/>
        </p:nvCxnSpPr>
        <p:spPr>
          <a:xfrm rot="5400000">
            <a:off x="5101432" y="3818731"/>
            <a:ext cx="1195388" cy="2778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Ovale 38"/>
          <p:cNvSpPr/>
          <p:nvPr/>
        </p:nvSpPr>
        <p:spPr>
          <a:xfrm>
            <a:off x="3081338" y="1343025"/>
            <a:ext cx="428625" cy="3571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3268" name="CasellaDiTesto 28"/>
          <p:cNvSpPr txBox="1">
            <a:spLocks noChangeArrowheads="1"/>
          </p:cNvSpPr>
          <p:nvPr/>
        </p:nvSpPr>
        <p:spPr bwMode="auto">
          <a:xfrm>
            <a:off x="3667125" y="5414963"/>
            <a:ext cx="857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b="1">
                <a:solidFill>
                  <a:srgbClr val="00B0F0"/>
                </a:solidFill>
                <a:latin typeface="Calibri" pitchFamily="34" charset="0"/>
              </a:rPr>
              <a:t>3/4</a:t>
            </a:r>
            <a:r>
              <a:rPr lang="el-GR" altLang="it-IT" b="1">
                <a:solidFill>
                  <a:srgbClr val="00B0F0"/>
                </a:solidFill>
                <a:latin typeface="Calibri" pitchFamily="34" charset="0"/>
              </a:rPr>
              <a:t>θ</a:t>
            </a:r>
            <a:r>
              <a:rPr lang="it-IT" altLang="it-IT" b="1" baseline="-25000">
                <a:solidFill>
                  <a:srgbClr val="00B0F0"/>
                </a:solidFill>
                <a:latin typeface="Calibri" pitchFamily="34" charset="0"/>
              </a:rPr>
              <a:t>u</a:t>
            </a:r>
            <a:endParaRPr lang="it-IT" altLang="it-IT" b="1" baseline="-25000">
              <a:solidFill>
                <a:srgbClr val="00B0F0"/>
              </a:solidFill>
              <a:latin typeface="Lucida Sans" pitchFamily="34" charset="0"/>
            </a:endParaRPr>
          </a:p>
        </p:txBody>
      </p:sp>
      <p:sp>
        <p:nvSpPr>
          <p:cNvPr id="53269" name="CasellaDiTesto 34"/>
          <p:cNvSpPr txBox="1">
            <a:spLocks noChangeArrowheads="1"/>
          </p:cNvSpPr>
          <p:nvPr/>
        </p:nvSpPr>
        <p:spPr bwMode="auto">
          <a:xfrm>
            <a:off x="2881313" y="5402263"/>
            <a:ext cx="857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0070C0"/>
                </a:solidFill>
                <a:latin typeface="Calibri" pitchFamily="34" charset="0"/>
              </a:rPr>
              <a:t>θ</a:t>
            </a:r>
            <a:r>
              <a:rPr lang="it-IT" altLang="it-IT" b="1" baseline="-25000">
                <a:solidFill>
                  <a:srgbClr val="0070C0"/>
                </a:solidFill>
                <a:latin typeface="Calibri" pitchFamily="34" charset="0"/>
              </a:rPr>
              <a:t>y</a:t>
            </a:r>
            <a:endParaRPr lang="it-IT" altLang="it-IT" b="1" baseline="-25000">
              <a:solidFill>
                <a:srgbClr val="0070C0"/>
              </a:solidFill>
              <a:latin typeface="Lucida Sans" pitchFamily="34" charset="0"/>
            </a:endParaRPr>
          </a:p>
        </p:txBody>
      </p:sp>
      <p:sp>
        <p:nvSpPr>
          <p:cNvPr id="53270" name="CasellaDiTesto 36"/>
          <p:cNvSpPr txBox="1">
            <a:spLocks noChangeArrowheads="1"/>
          </p:cNvSpPr>
          <p:nvPr/>
        </p:nvSpPr>
        <p:spPr bwMode="auto">
          <a:xfrm>
            <a:off x="5453063" y="5416550"/>
            <a:ext cx="857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FFFF00"/>
                </a:solidFill>
                <a:latin typeface="Calibri" pitchFamily="34" charset="0"/>
              </a:rPr>
              <a:t>θ</a:t>
            </a:r>
            <a:r>
              <a:rPr lang="it-IT" altLang="it-IT" b="1" baseline="-25000">
                <a:solidFill>
                  <a:srgbClr val="FFFF00"/>
                </a:solidFill>
                <a:latin typeface="Calibri" pitchFamily="34" charset="0"/>
              </a:rPr>
              <a:t>u</a:t>
            </a:r>
            <a:endParaRPr lang="it-IT" altLang="it-IT" b="1" baseline="-25000">
              <a:solidFill>
                <a:srgbClr val="FFFF00"/>
              </a:solidFill>
              <a:latin typeface="Lucida Sans" pitchFamily="34" charset="0"/>
            </a:endParaRPr>
          </a:p>
        </p:txBody>
      </p:sp>
      <p:cxnSp>
        <p:nvCxnSpPr>
          <p:cNvPr id="26" name="Connettore 1 25"/>
          <p:cNvCxnSpPr/>
          <p:nvPr/>
        </p:nvCxnSpPr>
        <p:spPr>
          <a:xfrm rot="5400000">
            <a:off x="2559050" y="2320925"/>
            <a:ext cx="1500188" cy="158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7989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Left)">
                                      <p:cBhvr>
                                        <p:cTn id="7" dur="500"/>
                                        <p:tgtEl>
                                          <p:spTgt spid="34"/>
                                        </p:tgtEl>
                                      </p:cBhvr>
                                    </p:animEffect>
                                  </p:childTnLst>
                                </p:cTn>
                              </p:par>
                              <p:par>
                                <p:cTn id="8" presetID="18" presetClass="entr" presetSubtype="12"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strips(downLeft)">
                                      <p:cBhvr>
                                        <p:cTn id="10" dur="500"/>
                                        <p:tgtEl>
                                          <p:spTgt spid="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0" fill="hold" nodeType="clickEffect">
                                  <p:stCondLst>
                                    <p:cond delay="0"/>
                                  </p:stCondLst>
                                  <p:childTnLst>
                                    <p:set>
                                      <p:cBhvr>
                                        <p:cTn id="14" dur="1" fill="hold">
                                          <p:stCondLst>
                                            <p:cond delay="0"/>
                                          </p:stCondLst>
                                        </p:cTn>
                                        <p:tgtEl>
                                          <p:spTgt spid="167940"/>
                                        </p:tgtEl>
                                        <p:attrNameLst>
                                          <p:attrName>style.visibility</p:attrName>
                                        </p:attrNameLst>
                                      </p:cBhvr>
                                      <p:to>
                                        <p:strVal val="visible"/>
                                      </p:to>
                                    </p:set>
                                    <p:anim calcmode="lin" valueType="num">
                                      <p:cBhvr>
                                        <p:cTn id="15" dur="500" fill="hold"/>
                                        <p:tgtEl>
                                          <p:spTgt spid="167940"/>
                                        </p:tgtEl>
                                        <p:attrNameLst>
                                          <p:attrName>ppt_w</p:attrName>
                                        </p:attrNameLst>
                                      </p:cBhvr>
                                      <p:tavLst>
                                        <p:tav tm="0">
                                          <p:val>
                                            <p:fltVal val="0"/>
                                          </p:val>
                                        </p:tav>
                                        <p:tav tm="100000">
                                          <p:val>
                                            <p:strVal val="#ppt_w"/>
                                          </p:val>
                                        </p:tav>
                                      </p:tavLst>
                                    </p:anim>
                                    <p:anim calcmode="lin" valueType="num">
                                      <p:cBhvr>
                                        <p:cTn id="16" dur="500" fill="hold"/>
                                        <p:tgtEl>
                                          <p:spTgt spid="167940"/>
                                        </p:tgtEl>
                                        <p:attrNameLst>
                                          <p:attrName>ppt_h</p:attrName>
                                        </p:attrNameLst>
                                      </p:cBhvr>
                                      <p:tavLst>
                                        <p:tav tm="0">
                                          <p:val>
                                            <p:strVal val="#ppt_h"/>
                                          </p:val>
                                        </p:tav>
                                        <p:tav tm="100000">
                                          <p:val>
                                            <p:strVal val="#ppt_h"/>
                                          </p:val>
                                        </p:tav>
                                      </p:tavLst>
                                    </p:anim>
                                  </p:childTnLst>
                                </p:cTn>
                              </p:par>
                            </p:childTnLst>
                          </p:cTn>
                        </p:par>
                        <p:par>
                          <p:cTn id="17" fill="hold" nodeType="afterGroup">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Left)">
                                      <p:cBhvr>
                                        <p:cTn id="20" dur="500"/>
                                        <p:tgtEl>
                                          <p:spTgt spid="39"/>
                                        </p:tgtEl>
                                      </p:cBhvr>
                                    </p:animEffect>
                                  </p:childTnLst>
                                </p:cTn>
                              </p:par>
                              <p:par>
                                <p:cTn id="21" presetID="18" presetClass="entr" presetSubtype="12"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strips(downLeft)">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b="3789"/>
          <a:stretch>
            <a:fillRect/>
          </a:stretch>
        </p:blipFill>
        <p:spPr bwMode="auto">
          <a:xfrm>
            <a:off x="908050" y="1285875"/>
            <a:ext cx="7840663" cy="471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300" y="1071563"/>
            <a:ext cx="45910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idx="4294967295"/>
          </p:nvPr>
        </p:nvSpPr>
        <p:spPr bwMode="auto">
          <a:xfrm>
            <a:off x="536575" y="49213"/>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strutturale (valutazione della capacit</a:t>
            </a:r>
            <a:r>
              <a:rPr lang="it-IT" altLang="it-IT" sz="2200" b="1">
                <a:solidFill>
                  <a:srgbClr val="0033CC"/>
                </a:solidFill>
                <a:latin typeface="Lucida Sans"/>
              </a:rPr>
              <a:t>à</a:t>
            </a:r>
            <a:r>
              <a:rPr lang="it-IT" altLang="it-IT" sz="2200" b="1">
                <a:solidFill>
                  <a:srgbClr val="0033CC"/>
                </a:solidFill>
                <a:latin typeface="Verdana" pitchFamily="34" charset="0"/>
              </a:rPr>
              <a:t> </a:t>
            </a:r>
            <a:r>
              <a:rPr lang="el-GR" altLang="it-IT" sz="2200" b="1">
                <a:solidFill>
                  <a:srgbClr val="0033CC"/>
                </a:solidFill>
                <a:latin typeface="Verdana" pitchFamily="34" charset="0"/>
              </a:rPr>
              <a:t>Δ</a:t>
            </a:r>
            <a:r>
              <a:rPr lang="it-IT" altLang="it-IT" sz="2200" b="1" baseline="-25000">
                <a:solidFill>
                  <a:srgbClr val="0033CC"/>
                </a:solidFill>
                <a:latin typeface="Verdana" pitchFamily="34" charset="0"/>
              </a:rPr>
              <a:t>C,CO</a:t>
            </a:r>
            <a:r>
              <a:rPr lang="it-IT" altLang="it-IT" sz="2200" b="1">
                <a:solidFill>
                  <a:srgbClr val="0033CC"/>
                </a:solidFill>
                <a:latin typeface="Verdana" pitchFamily="34" charset="0"/>
              </a:rPr>
              <a:t>)</a:t>
            </a:r>
          </a:p>
        </p:txBody>
      </p:sp>
      <p:sp>
        <p:nvSpPr>
          <p:cNvPr id="34" name="Ovale 33"/>
          <p:cNvSpPr/>
          <p:nvPr/>
        </p:nvSpPr>
        <p:spPr>
          <a:xfrm>
            <a:off x="7051675" y="4286250"/>
            <a:ext cx="428625" cy="3571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36" name="Connettore 1 35"/>
          <p:cNvCxnSpPr>
            <a:stCxn id="34" idx="3"/>
          </p:cNvCxnSpPr>
          <p:nvPr/>
        </p:nvCxnSpPr>
        <p:spPr>
          <a:xfrm rot="5400000">
            <a:off x="5735638" y="4354512"/>
            <a:ext cx="1123950" cy="163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Ovale 38"/>
          <p:cNvSpPr/>
          <p:nvPr/>
        </p:nvSpPr>
        <p:spPr>
          <a:xfrm>
            <a:off x="3422650" y="1316038"/>
            <a:ext cx="428625" cy="3571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5316" name="CasellaDiTesto 28"/>
          <p:cNvSpPr txBox="1">
            <a:spLocks noChangeArrowheads="1"/>
          </p:cNvSpPr>
          <p:nvPr/>
        </p:nvSpPr>
        <p:spPr bwMode="auto">
          <a:xfrm>
            <a:off x="3551238" y="5414963"/>
            <a:ext cx="857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it-IT" altLang="it-IT" b="1">
                <a:solidFill>
                  <a:srgbClr val="00B0F0"/>
                </a:solidFill>
                <a:latin typeface="Calibri" pitchFamily="34" charset="0"/>
              </a:rPr>
              <a:t>3/4</a:t>
            </a:r>
            <a:r>
              <a:rPr lang="el-GR" altLang="it-IT" b="1">
                <a:solidFill>
                  <a:srgbClr val="00B0F0"/>
                </a:solidFill>
                <a:latin typeface="Calibri" pitchFamily="34" charset="0"/>
              </a:rPr>
              <a:t>θ</a:t>
            </a:r>
            <a:r>
              <a:rPr lang="it-IT" altLang="it-IT" b="1" baseline="-25000">
                <a:solidFill>
                  <a:srgbClr val="00B0F0"/>
                </a:solidFill>
                <a:latin typeface="Calibri" pitchFamily="34" charset="0"/>
              </a:rPr>
              <a:t>u</a:t>
            </a:r>
            <a:endParaRPr lang="it-IT" altLang="it-IT" b="1" baseline="-25000">
              <a:solidFill>
                <a:srgbClr val="00B0F0"/>
              </a:solidFill>
              <a:latin typeface="Lucida Sans" pitchFamily="34" charset="0"/>
            </a:endParaRPr>
          </a:p>
        </p:txBody>
      </p:sp>
      <p:sp>
        <p:nvSpPr>
          <p:cNvPr id="55317" name="CasellaDiTesto 34"/>
          <p:cNvSpPr txBox="1">
            <a:spLocks noChangeArrowheads="1"/>
          </p:cNvSpPr>
          <p:nvPr/>
        </p:nvSpPr>
        <p:spPr bwMode="auto">
          <a:xfrm>
            <a:off x="2122488" y="5402263"/>
            <a:ext cx="857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0070C0"/>
                </a:solidFill>
                <a:latin typeface="Calibri" pitchFamily="34" charset="0"/>
              </a:rPr>
              <a:t>θ</a:t>
            </a:r>
            <a:r>
              <a:rPr lang="it-IT" altLang="it-IT" b="1" baseline="-25000">
                <a:solidFill>
                  <a:srgbClr val="0070C0"/>
                </a:solidFill>
                <a:latin typeface="Calibri" pitchFamily="34" charset="0"/>
              </a:rPr>
              <a:t>y</a:t>
            </a:r>
            <a:endParaRPr lang="it-IT" altLang="it-IT" b="1" baseline="-25000">
              <a:solidFill>
                <a:srgbClr val="0070C0"/>
              </a:solidFill>
              <a:latin typeface="Lucida Sans" pitchFamily="34" charset="0"/>
            </a:endParaRPr>
          </a:p>
        </p:txBody>
      </p:sp>
      <p:sp>
        <p:nvSpPr>
          <p:cNvPr id="55318" name="CasellaDiTesto 36"/>
          <p:cNvSpPr txBox="1">
            <a:spLocks noChangeArrowheads="1"/>
          </p:cNvSpPr>
          <p:nvPr/>
        </p:nvSpPr>
        <p:spPr bwMode="auto">
          <a:xfrm>
            <a:off x="5122863" y="5416550"/>
            <a:ext cx="857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l-GR" altLang="it-IT" b="1">
                <a:solidFill>
                  <a:srgbClr val="FFFF00"/>
                </a:solidFill>
                <a:latin typeface="Calibri" pitchFamily="34" charset="0"/>
              </a:rPr>
              <a:t>θ</a:t>
            </a:r>
            <a:r>
              <a:rPr lang="it-IT" altLang="it-IT" b="1" baseline="-25000">
                <a:solidFill>
                  <a:srgbClr val="FFFF00"/>
                </a:solidFill>
                <a:latin typeface="Calibri" pitchFamily="34" charset="0"/>
              </a:rPr>
              <a:t>u</a:t>
            </a:r>
            <a:endParaRPr lang="it-IT" altLang="it-IT" b="1" baseline="-25000">
              <a:solidFill>
                <a:srgbClr val="FFFF00"/>
              </a:solidFill>
              <a:latin typeface="Lucida Sans" pitchFamily="34" charset="0"/>
            </a:endParaRPr>
          </a:p>
        </p:txBody>
      </p:sp>
      <p:cxnSp>
        <p:nvCxnSpPr>
          <p:cNvPr id="25" name="Connettore 1 24"/>
          <p:cNvCxnSpPr/>
          <p:nvPr/>
        </p:nvCxnSpPr>
        <p:spPr>
          <a:xfrm rot="5400000">
            <a:off x="2871788" y="2320925"/>
            <a:ext cx="1500188" cy="1587"/>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59406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Left)">
                                      <p:cBhvr>
                                        <p:cTn id="7" dur="500"/>
                                        <p:tgtEl>
                                          <p:spTgt spid="34"/>
                                        </p:tgtEl>
                                      </p:cBhvr>
                                    </p:animEffect>
                                  </p:childTnLst>
                                </p:cTn>
                              </p:par>
                              <p:par>
                                <p:cTn id="8" presetID="18" presetClass="entr" presetSubtype="12"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strips(downLeft)">
                                      <p:cBhvr>
                                        <p:cTn id="10" dur="500"/>
                                        <p:tgtEl>
                                          <p:spTgt spid="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10" fill="hold" nodeType="clickEffect">
                                  <p:stCondLst>
                                    <p:cond delay="0"/>
                                  </p:stCondLst>
                                  <p:childTnLst>
                                    <p:set>
                                      <p:cBhvr>
                                        <p:cTn id="14" dur="1" fill="hold">
                                          <p:stCondLst>
                                            <p:cond delay="0"/>
                                          </p:stCondLst>
                                        </p:cTn>
                                        <p:tgtEl>
                                          <p:spTgt spid="167940"/>
                                        </p:tgtEl>
                                        <p:attrNameLst>
                                          <p:attrName>style.visibility</p:attrName>
                                        </p:attrNameLst>
                                      </p:cBhvr>
                                      <p:to>
                                        <p:strVal val="visible"/>
                                      </p:to>
                                    </p:set>
                                    <p:anim calcmode="lin" valueType="num">
                                      <p:cBhvr>
                                        <p:cTn id="15" dur="500" fill="hold"/>
                                        <p:tgtEl>
                                          <p:spTgt spid="167940"/>
                                        </p:tgtEl>
                                        <p:attrNameLst>
                                          <p:attrName>ppt_w</p:attrName>
                                        </p:attrNameLst>
                                      </p:cBhvr>
                                      <p:tavLst>
                                        <p:tav tm="0">
                                          <p:val>
                                            <p:fltVal val="0"/>
                                          </p:val>
                                        </p:tav>
                                        <p:tav tm="100000">
                                          <p:val>
                                            <p:strVal val="#ppt_w"/>
                                          </p:val>
                                        </p:tav>
                                      </p:tavLst>
                                    </p:anim>
                                    <p:anim calcmode="lin" valueType="num">
                                      <p:cBhvr>
                                        <p:cTn id="16" dur="500" fill="hold"/>
                                        <p:tgtEl>
                                          <p:spTgt spid="167940"/>
                                        </p:tgtEl>
                                        <p:attrNameLst>
                                          <p:attrName>ppt_h</p:attrName>
                                        </p:attrNameLst>
                                      </p:cBhvr>
                                      <p:tavLst>
                                        <p:tav tm="0">
                                          <p:val>
                                            <p:strVal val="#ppt_h"/>
                                          </p:val>
                                        </p:tav>
                                        <p:tav tm="100000">
                                          <p:val>
                                            <p:strVal val="#ppt_h"/>
                                          </p:val>
                                        </p:tav>
                                      </p:tavLst>
                                    </p:anim>
                                  </p:childTnLst>
                                </p:cTn>
                              </p:par>
                            </p:childTnLst>
                          </p:cTn>
                        </p:par>
                        <p:par>
                          <p:cTn id="17" fill="hold" nodeType="afterGroup">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Left)">
                                      <p:cBhvr>
                                        <p:cTn id="20" dur="500"/>
                                        <p:tgtEl>
                                          <p:spTgt spid="39"/>
                                        </p:tgtEl>
                                      </p:cBhvr>
                                    </p:animEffect>
                                  </p:childTnLst>
                                </p:cTn>
                              </p:par>
                              <p:par>
                                <p:cTn id="21" presetID="18" presetClass="entr" presetSubtype="12"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strips(down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44450"/>
            <a:ext cx="8572500" cy="4270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domanda </a:t>
            </a:r>
            <a:r>
              <a:rPr lang="it-IT" altLang="it-IT" sz="2200" b="1">
                <a:solidFill>
                  <a:srgbClr val="0033CC"/>
                </a:solidFill>
                <a:latin typeface="Lucida Sans"/>
              </a:rPr>
              <a:t>–</a:t>
            </a:r>
            <a:r>
              <a:rPr lang="it-IT" altLang="it-IT" sz="2200" b="1">
                <a:solidFill>
                  <a:srgbClr val="0033CC"/>
                </a:solidFill>
                <a:latin typeface="Verdana" pitchFamily="34" charset="0"/>
              </a:rPr>
              <a:t> Metodo N2</a:t>
            </a:r>
          </a:p>
        </p:txBody>
      </p:sp>
      <p:sp>
        <p:nvSpPr>
          <p:cNvPr id="24" name="Sottotitolo 2"/>
          <p:cNvSpPr txBox="1">
            <a:spLocks/>
          </p:cNvSpPr>
          <p:nvPr/>
        </p:nvSpPr>
        <p:spPr bwMode="auto">
          <a:xfrm>
            <a:off x="463550" y="1143000"/>
            <a:ext cx="85725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lnSpc>
                <a:spcPct val="150000"/>
              </a:lnSpc>
            </a:pPr>
            <a:r>
              <a:rPr lang="it-IT" altLang="it-IT" sz="1600">
                <a:latin typeface="Lucida Sans" pitchFamily="34" charset="0"/>
              </a:rPr>
              <a:t>1. Trasformazione del sistema MDOF reale in un sistema SDOF equivalente e bilinearizzazione della curva di capacità rispetto ai 3 stati limite</a:t>
            </a:r>
          </a:p>
        </p:txBody>
      </p:sp>
      <p:sp>
        <p:nvSpPr>
          <p:cNvPr id="46" name="Parentesi graffa aperta 45"/>
          <p:cNvSpPr/>
          <p:nvPr/>
        </p:nvSpPr>
        <p:spPr>
          <a:xfrm>
            <a:off x="3317875" y="4357688"/>
            <a:ext cx="285750" cy="1997075"/>
          </a:xfrm>
          <a:prstGeom prst="leftBrace">
            <a:avLst>
              <a:gd name="adj1" fmla="val 3125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cxnSp>
        <p:nvCxnSpPr>
          <p:cNvPr id="47" name="Connettore 2 46"/>
          <p:cNvCxnSpPr/>
          <p:nvPr/>
        </p:nvCxnSpPr>
        <p:spPr>
          <a:xfrm>
            <a:off x="4175125" y="4638675"/>
            <a:ext cx="200025" cy="15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4175125" y="5711825"/>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460875" y="5221288"/>
            <a:ext cx="171450" cy="957262"/>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pic>
        <p:nvPicPr>
          <p:cNvPr id="5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625" y="2071688"/>
            <a:ext cx="24796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8" name="Connettore 2 57"/>
          <p:cNvCxnSpPr/>
          <p:nvPr/>
        </p:nvCxnSpPr>
        <p:spPr>
          <a:xfrm>
            <a:off x="3814763" y="2473325"/>
            <a:ext cx="86677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9" name="Picture 20"/>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00575" y="1973263"/>
            <a:ext cx="2571750"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37"/>
          <p:cNvPicPr>
            <a:picLocks noChangeAspect="1" noChangeArrowheads="1"/>
          </p:cNvPicPr>
          <p:nvPr/>
        </p:nvPicPr>
        <p:blipFill>
          <a:blip r:embed="rId5">
            <a:clrChange>
              <a:clrFrom>
                <a:srgbClr val="FFFFFF"/>
              </a:clrFrom>
              <a:clrTo>
                <a:srgbClr val="FFFF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a:off x="3814763" y="2616200"/>
            <a:ext cx="92868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39"/>
          <p:cNvPicPr>
            <a:picLocks noChangeAspect="1" noChangeArrowheads="1"/>
          </p:cNvPicPr>
          <p:nvPr/>
        </p:nvPicPr>
        <p:blipFill>
          <a:blip r:embed="rId6">
            <a:clrChange>
              <a:clrFrom>
                <a:srgbClr val="FFFFFF"/>
              </a:clrFrom>
              <a:clrTo>
                <a:srgbClr val="FFFF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a:off x="7600950" y="1928813"/>
            <a:ext cx="92868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40"/>
          <p:cNvPicPr>
            <a:picLocks noChangeAspect="1" noChangeArrowheads="1"/>
          </p:cNvPicPr>
          <p:nvPr/>
        </p:nvPicPr>
        <p:blipFill>
          <a:blip r:embed="rId7">
            <a:clrChange>
              <a:clrFrom>
                <a:srgbClr val="FFFFFF"/>
              </a:clrFrom>
              <a:clrTo>
                <a:srgbClr val="FFFF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a:off x="7604125" y="2624138"/>
            <a:ext cx="9286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41"/>
          <p:cNvPicPr>
            <a:picLocks noChangeAspect="1" noChangeArrowheads="1"/>
          </p:cNvPicPr>
          <p:nvPr/>
        </p:nvPicPr>
        <p:blipFill>
          <a:blip r:embed="rId8">
            <a:clrChange>
              <a:clrFrom>
                <a:srgbClr val="FFFFFF"/>
              </a:clrFrom>
              <a:clrTo>
                <a:srgbClr val="FFFF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a:off x="7604125" y="3116263"/>
            <a:ext cx="92868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375" y="3643313"/>
            <a:ext cx="42862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5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75188" y="3643313"/>
            <a:ext cx="2524125"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49925" y="4214813"/>
            <a:ext cx="2500313"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1"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45250" y="4714875"/>
            <a:ext cx="26638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Rettangolo 64"/>
          <p:cNvSpPr/>
          <p:nvPr/>
        </p:nvSpPr>
        <p:spPr>
          <a:xfrm>
            <a:off x="6788150" y="4027488"/>
            <a:ext cx="71438" cy="7143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66" name="Triangolo isoscele 65"/>
          <p:cNvSpPr/>
          <p:nvPr/>
        </p:nvSpPr>
        <p:spPr>
          <a:xfrm>
            <a:off x="7764463" y="4556125"/>
            <a:ext cx="71437" cy="71438"/>
          </a:xfrm>
          <a:prstGeom prst="triangl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67" name="Ovale 66"/>
          <p:cNvSpPr/>
          <p:nvPr/>
        </p:nvSpPr>
        <p:spPr>
          <a:xfrm>
            <a:off x="8850313" y="5027613"/>
            <a:ext cx="71437" cy="71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Tree>
    <p:extLst>
      <p:ext uri="{BB962C8B-B14F-4D97-AF65-F5344CB8AC3E}">
        <p14:creationId xmlns:p14="http://schemas.microsoft.com/office/powerpoint/2010/main" val="35645457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57"/>
                                        </p:tgtEl>
                                        <p:attrNameLst>
                                          <p:attrName>style.visibility</p:attrName>
                                        </p:attrNameLst>
                                      </p:cBhvr>
                                      <p:to>
                                        <p:strVal val="visible"/>
                                      </p:to>
                                    </p:set>
                                  </p:childTnLst>
                                </p:cTn>
                              </p:par>
                            </p:childTnLst>
                          </p:cTn>
                        </p:par>
                        <p:par>
                          <p:cTn id="9" fill="hold" nodeType="afterGroup">
                            <p:stCondLst>
                              <p:cond delay="500"/>
                            </p:stCondLst>
                            <p:childTnLst>
                              <p:par>
                                <p:cTn id="10" presetID="18" presetClass="entr" presetSubtype="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strips(downRight)">
                                      <p:cBhvr>
                                        <p:cTn id="12" dur="500"/>
                                        <p:tgtEl>
                                          <p:spTgt spid="58"/>
                                        </p:tgtEl>
                                      </p:cBhvr>
                                    </p:animEffect>
                                  </p:childTnLst>
                                </p:cTn>
                              </p:par>
                              <p:par>
                                <p:cTn id="13" presetID="18" presetClass="entr" presetSubtype="6"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strips(downRight)">
                                      <p:cBhvr>
                                        <p:cTn id="15" dur="500"/>
                                        <p:tgtEl>
                                          <p:spTgt spid="60"/>
                                        </p:tgtEl>
                                      </p:cBhvr>
                                    </p:animEffect>
                                  </p:childTnLst>
                                </p:cTn>
                              </p:par>
                            </p:childTnLst>
                          </p:cTn>
                        </p:par>
                        <p:par>
                          <p:cTn id="16" fill="hold" nodeType="afterGroup">
                            <p:stCondLst>
                              <p:cond delay="1000"/>
                            </p:stCondLst>
                            <p:childTnLst>
                              <p:par>
                                <p:cTn id="17" presetID="18" presetClass="entr" presetSubtype="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strips(downRight)">
                                      <p:cBhvr>
                                        <p:cTn id="19" dur="500"/>
                                        <p:tgtEl>
                                          <p:spTgt spid="59"/>
                                        </p:tgtEl>
                                      </p:cBhvr>
                                    </p:animEffect>
                                  </p:childTnLst>
                                </p:cTn>
                              </p:par>
                              <p:par>
                                <p:cTn id="20" presetID="18" presetClass="entr" presetSubtype="6" fill="hold"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strips(downRight)">
                                      <p:cBhvr>
                                        <p:cTn id="22" dur="500"/>
                                        <p:tgtEl>
                                          <p:spTgt spid="61"/>
                                        </p:tgtEl>
                                      </p:cBhvr>
                                    </p:animEffect>
                                  </p:childTnLst>
                                </p:cTn>
                              </p:par>
                              <p:par>
                                <p:cTn id="23" presetID="18" presetClass="entr" presetSubtype="6"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strips(downRight)">
                                      <p:cBhvr>
                                        <p:cTn id="25" dur="500"/>
                                        <p:tgtEl>
                                          <p:spTgt spid="62"/>
                                        </p:tgtEl>
                                      </p:cBhvr>
                                    </p:animEffect>
                                  </p:childTnLst>
                                </p:cTn>
                              </p:par>
                              <p:par>
                                <p:cTn id="26" presetID="18" presetClass="entr" presetSubtype="6"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strips(downRight)">
                                      <p:cBhvr>
                                        <p:cTn id="28" dur="500"/>
                                        <p:tgtEl>
                                          <p:spTgt spid="6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10" fill="hold" nodeType="click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ppt_w</p:attrName>
                                        </p:attrNameLst>
                                      </p:cBhvr>
                                      <p:tavLst>
                                        <p:tav tm="0">
                                          <p:val>
                                            <p:fltVal val="0"/>
                                          </p:val>
                                        </p:tav>
                                        <p:tav tm="100000">
                                          <p:val>
                                            <p:strVal val="#ppt_w"/>
                                          </p:val>
                                        </p:tav>
                                      </p:tavLst>
                                    </p:anim>
                                    <p:anim calcmode="lin" valueType="num">
                                      <p:cBhvr>
                                        <p:cTn id="34" dur="500" fill="hold"/>
                                        <p:tgtEl>
                                          <p:spTgt spid="64"/>
                                        </p:tgtEl>
                                        <p:attrNameLst>
                                          <p:attrName>ppt_h</p:attrName>
                                        </p:attrNameLst>
                                      </p:cBhvr>
                                      <p:tavLst>
                                        <p:tav tm="0">
                                          <p:val>
                                            <p:strVal val="#ppt_h"/>
                                          </p:val>
                                        </p:tav>
                                        <p:tav tm="100000">
                                          <p:val>
                                            <p:strVal val="#ppt_h"/>
                                          </p:val>
                                        </p:tav>
                                      </p:tavLst>
                                    </p:anim>
                                  </p:childTnLst>
                                </p:cTn>
                              </p:par>
                            </p:childTnLst>
                          </p:cTn>
                        </p:par>
                        <p:par>
                          <p:cTn id="35" fill="hold" nodeType="afterGroup">
                            <p:stCondLst>
                              <p:cond delay="500"/>
                            </p:stCondLst>
                            <p:childTnLst>
                              <p:par>
                                <p:cTn id="36" presetID="17" presetClass="entr" presetSubtype="10" fill="hold" nodeType="afterEffect">
                                  <p:stCondLst>
                                    <p:cond delay="0"/>
                                  </p:stCondLst>
                                  <p:childTnLst>
                                    <p:set>
                                      <p:cBhvr>
                                        <p:cTn id="37" dur="1" fill="hold">
                                          <p:stCondLst>
                                            <p:cond delay="0"/>
                                          </p:stCondLst>
                                        </p:cTn>
                                        <p:tgtEl>
                                          <p:spTgt spid="173059"/>
                                        </p:tgtEl>
                                        <p:attrNameLst>
                                          <p:attrName>style.visibility</p:attrName>
                                        </p:attrNameLst>
                                      </p:cBhvr>
                                      <p:to>
                                        <p:strVal val="visible"/>
                                      </p:to>
                                    </p:set>
                                    <p:anim calcmode="lin" valueType="num">
                                      <p:cBhvr>
                                        <p:cTn id="38" dur="500" fill="hold"/>
                                        <p:tgtEl>
                                          <p:spTgt spid="173059"/>
                                        </p:tgtEl>
                                        <p:attrNameLst>
                                          <p:attrName>ppt_w</p:attrName>
                                        </p:attrNameLst>
                                      </p:cBhvr>
                                      <p:tavLst>
                                        <p:tav tm="0">
                                          <p:val>
                                            <p:fltVal val="0"/>
                                          </p:val>
                                        </p:tav>
                                        <p:tav tm="100000">
                                          <p:val>
                                            <p:strVal val="#ppt_w"/>
                                          </p:val>
                                        </p:tav>
                                      </p:tavLst>
                                    </p:anim>
                                    <p:anim calcmode="lin" valueType="num">
                                      <p:cBhvr>
                                        <p:cTn id="39" dur="500" fill="hold"/>
                                        <p:tgtEl>
                                          <p:spTgt spid="173059"/>
                                        </p:tgtEl>
                                        <p:attrNameLst>
                                          <p:attrName>ppt_h</p:attrName>
                                        </p:attrNameLst>
                                      </p:cBhvr>
                                      <p:tavLst>
                                        <p:tav tm="0">
                                          <p:val>
                                            <p:strVal val="#ppt_h"/>
                                          </p:val>
                                        </p:tav>
                                        <p:tav tm="100000">
                                          <p:val>
                                            <p:strVal val="#ppt_h"/>
                                          </p:val>
                                        </p:tav>
                                      </p:tavLst>
                                    </p:anim>
                                  </p:childTnLst>
                                </p:cTn>
                              </p:par>
                            </p:childTnLst>
                          </p:cTn>
                        </p:par>
                        <p:par>
                          <p:cTn id="40" fill="hold" nodeType="afterGroup">
                            <p:stCondLst>
                              <p:cond delay="1000"/>
                            </p:stCondLst>
                            <p:childTnLst>
                              <p:par>
                                <p:cTn id="41" presetID="17" presetClass="entr" presetSubtype="1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ppt_w</p:attrName>
                                        </p:attrNameLst>
                                      </p:cBhvr>
                                      <p:tavLst>
                                        <p:tav tm="0">
                                          <p:val>
                                            <p:fltVal val="0"/>
                                          </p:val>
                                        </p:tav>
                                        <p:tav tm="100000">
                                          <p:val>
                                            <p:strVal val="#ppt_w"/>
                                          </p:val>
                                        </p:tav>
                                      </p:tavLst>
                                    </p:anim>
                                    <p:anim calcmode="lin" valueType="num">
                                      <p:cBhvr>
                                        <p:cTn id="44" dur="500" fill="hold"/>
                                        <p:tgtEl>
                                          <p:spTgt spid="65"/>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7" presetClass="entr" presetSubtype="10" fill="hold" nodeType="clickEffect">
                                  <p:stCondLst>
                                    <p:cond delay="0"/>
                                  </p:stCondLst>
                                  <p:childTnLst>
                                    <p:set>
                                      <p:cBhvr>
                                        <p:cTn id="48" dur="1" fill="hold">
                                          <p:stCondLst>
                                            <p:cond delay="0"/>
                                          </p:stCondLst>
                                        </p:cTn>
                                        <p:tgtEl>
                                          <p:spTgt spid="173060"/>
                                        </p:tgtEl>
                                        <p:attrNameLst>
                                          <p:attrName>style.visibility</p:attrName>
                                        </p:attrNameLst>
                                      </p:cBhvr>
                                      <p:to>
                                        <p:strVal val="visible"/>
                                      </p:to>
                                    </p:set>
                                    <p:anim calcmode="lin" valueType="num">
                                      <p:cBhvr>
                                        <p:cTn id="49" dur="500" fill="hold"/>
                                        <p:tgtEl>
                                          <p:spTgt spid="173060"/>
                                        </p:tgtEl>
                                        <p:attrNameLst>
                                          <p:attrName>ppt_w</p:attrName>
                                        </p:attrNameLst>
                                      </p:cBhvr>
                                      <p:tavLst>
                                        <p:tav tm="0">
                                          <p:val>
                                            <p:fltVal val="0"/>
                                          </p:val>
                                        </p:tav>
                                        <p:tav tm="100000">
                                          <p:val>
                                            <p:strVal val="#ppt_w"/>
                                          </p:val>
                                        </p:tav>
                                      </p:tavLst>
                                    </p:anim>
                                    <p:anim calcmode="lin" valueType="num">
                                      <p:cBhvr>
                                        <p:cTn id="50" dur="500" fill="hold"/>
                                        <p:tgtEl>
                                          <p:spTgt spid="173060"/>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500"/>
                            </p:stCondLst>
                            <p:childTnLst>
                              <p:par>
                                <p:cTn id="52" presetID="17" presetClass="entr" presetSubtype="10"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10" fill="hold" nodeType="clickEffect">
                                  <p:stCondLst>
                                    <p:cond delay="0"/>
                                  </p:stCondLst>
                                  <p:childTnLst>
                                    <p:set>
                                      <p:cBhvr>
                                        <p:cTn id="59" dur="1" fill="hold">
                                          <p:stCondLst>
                                            <p:cond delay="0"/>
                                          </p:stCondLst>
                                        </p:cTn>
                                        <p:tgtEl>
                                          <p:spTgt spid="173061"/>
                                        </p:tgtEl>
                                        <p:attrNameLst>
                                          <p:attrName>style.visibility</p:attrName>
                                        </p:attrNameLst>
                                      </p:cBhvr>
                                      <p:to>
                                        <p:strVal val="visible"/>
                                      </p:to>
                                    </p:set>
                                    <p:anim calcmode="lin" valueType="num">
                                      <p:cBhvr>
                                        <p:cTn id="60" dur="500" fill="hold"/>
                                        <p:tgtEl>
                                          <p:spTgt spid="173061"/>
                                        </p:tgtEl>
                                        <p:attrNameLst>
                                          <p:attrName>ppt_w</p:attrName>
                                        </p:attrNameLst>
                                      </p:cBhvr>
                                      <p:tavLst>
                                        <p:tav tm="0">
                                          <p:val>
                                            <p:fltVal val="0"/>
                                          </p:val>
                                        </p:tav>
                                        <p:tav tm="100000">
                                          <p:val>
                                            <p:strVal val="#ppt_w"/>
                                          </p:val>
                                        </p:tav>
                                      </p:tavLst>
                                    </p:anim>
                                    <p:anim calcmode="lin" valueType="num">
                                      <p:cBhvr>
                                        <p:cTn id="61" dur="500" fill="hold"/>
                                        <p:tgtEl>
                                          <p:spTgt spid="173061"/>
                                        </p:tgtEl>
                                        <p:attrNameLst>
                                          <p:attrName>ppt_h</p:attrName>
                                        </p:attrNameLst>
                                      </p:cBhvr>
                                      <p:tavLst>
                                        <p:tav tm="0">
                                          <p:val>
                                            <p:strVal val="#ppt_h"/>
                                          </p:val>
                                        </p:tav>
                                        <p:tav tm="100000">
                                          <p:val>
                                            <p:strVal val="#ppt_h"/>
                                          </p:val>
                                        </p:tav>
                                      </p:tavLst>
                                    </p:anim>
                                  </p:childTnLst>
                                </p:cTn>
                              </p:par>
                            </p:childTnLst>
                          </p:cTn>
                        </p:par>
                        <p:par>
                          <p:cTn id="62" fill="hold" nodeType="afterGroup">
                            <p:stCondLst>
                              <p:cond delay="500"/>
                            </p:stCondLst>
                            <p:childTnLst>
                              <p:par>
                                <p:cTn id="63" presetID="17" presetClass="entr" presetSubtype="10"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p:cTn id="65" dur="500" fill="hold"/>
                                        <p:tgtEl>
                                          <p:spTgt spid="67"/>
                                        </p:tgtEl>
                                        <p:attrNameLst>
                                          <p:attrName>ppt_w</p:attrName>
                                        </p:attrNameLst>
                                      </p:cBhvr>
                                      <p:tavLst>
                                        <p:tav tm="0">
                                          <p:val>
                                            <p:fltVal val="0"/>
                                          </p:val>
                                        </p:tav>
                                        <p:tav tm="100000">
                                          <p:val>
                                            <p:strVal val="#ppt_w"/>
                                          </p:val>
                                        </p:tav>
                                      </p:tavLst>
                                    </p:anim>
                                    <p:anim calcmode="lin" valueType="num">
                                      <p:cBhvr>
                                        <p:cTn id="66" dur="500" fill="hold"/>
                                        <p:tgtEl>
                                          <p:spTgt spid="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5" grpId="0" animBg="1"/>
      <p:bldP spid="66" grpId="0" animBg="1"/>
      <p:bldP spid="6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8313" y="44450"/>
            <a:ext cx="8572500" cy="4270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domanda </a:t>
            </a:r>
            <a:r>
              <a:rPr lang="it-IT" altLang="it-IT" sz="2200" b="1">
                <a:solidFill>
                  <a:srgbClr val="0033CC"/>
                </a:solidFill>
                <a:latin typeface="Lucida Sans"/>
              </a:rPr>
              <a:t>–</a:t>
            </a:r>
            <a:r>
              <a:rPr lang="it-IT" altLang="it-IT" sz="2200" b="1">
                <a:solidFill>
                  <a:srgbClr val="0033CC"/>
                </a:solidFill>
                <a:latin typeface="Verdana" pitchFamily="34" charset="0"/>
              </a:rPr>
              <a:t> Metodo N2</a:t>
            </a:r>
          </a:p>
        </p:txBody>
      </p:sp>
      <p:sp>
        <p:nvSpPr>
          <p:cNvPr id="59407" name="Sottotitolo 2"/>
          <p:cNvSpPr txBox="1">
            <a:spLocks/>
          </p:cNvSpPr>
          <p:nvPr/>
        </p:nvSpPr>
        <p:spPr bwMode="auto">
          <a:xfrm>
            <a:off x="463550" y="1143000"/>
            <a:ext cx="85725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lnSpc>
                <a:spcPct val="150000"/>
              </a:lnSpc>
            </a:pPr>
            <a:r>
              <a:rPr lang="it-IT" altLang="it-IT" sz="1600">
                <a:latin typeface="Lucida Sans" pitchFamily="34" charset="0"/>
              </a:rPr>
              <a:t>2. Calcolo risposta massima in spostamento (SDOF) con l’utilizzo dello spettro di risposta elastico</a:t>
            </a:r>
          </a:p>
          <a:p>
            <a:pPr algn="just">
              <a:lnSpc>
                <a:spcPct val="150000"/>
              </a:lnSpc>
            </a:pPr>
            <a:endParaRPr lang="it-IT" altLang="it-IT" sz="1600">
              <a:latin typeface="Lucida Sans" pitchFamily="34" charset="0"/>
            </a:endParaRPr>
          </a:p>
        </p:txBody>
      </p:sp>
      <p:sp>
        <p:nvSpPr>
          <p:cNvPr id="46" name="Parentesi graffa aperta 45"/>
          <p:cNvSpPr/>
          <p:nvPr/>
        </p:nvSpPr>
        <p:spPr>
          <a:xfrm>
            <a:off x="3000375" y="4357688"/>
            <a:ext cx="285750" cy="1997075"/>
          </a:xfrm>
          <a:prstGeom prst="leftBrace">
            <a:avLst>
              <a:gd name="adj1" fmla="val 3125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49" name="Parentesi graffa aperta 48"/>
          <p:cNvSpPr/>
          <p:nvPr/>
        </p:nvSpPr>
        <p:spPr>
          <a:xfrm>
            <a:off x="4321175" y="5221288"/>
            <a:ext cx="171450" cy="957262"/>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pic>
        <p:nvPicPr>
          <p:cNvPr id="594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675" y="2071688"/>
            <a:ext cx="6662738"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544283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domanda </a:t>
            </a:r>
            <a:r>
              <a:rPr lang="it-IT" altLang="it-IT" sz="2200" b="1">
                <a:solidFill>
                  <a:srgbClr val="0033CC"/>
                </a:solidFill>
                <a:latin typeface="Lucida Sans"/>
              </a:rPr>
              <a:t>–</a:t>
            </a:r>
            <a:r>
              <a:rPr lang="it-IT" altLang="it-IT" sz="2200" b="1">
                <a:solidFill>
                  <a:srgbClr val="0033CC"/>
                </a:solidFill>
                <a:latin typeface="Verdana" pitchFamily="34" charset="0"/>
              </a:rPr>
              <a:t> Metodo N2</a:t>
            </a:r>
          </a:p>
        </p:txBody>
      </p:sp>
      <p:sp>
        <p:nvSpPr>
          <p:cNvPr id="61455" name="Sottotitolo 2"/>
          <p:cNvSpPr txBox="1">
            <a:spLocks/>
          </p:cNvSpPr>
          <p:nvPr/>
        </p:nvSpPr>
        <p:spPr bwMode="auto">
          <a:xfrm>
            <a:off x="392113" y="1143000"/>
            <a:ext cx="85725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lnSpc>
                <a:spcPct val="150000"/>
              </a:lnSpc>
            </a:pPr>
            <a:r>
              <a:rPr lang="it-IT" altLang="it-IT" sz="1600">
                <a:latin typeface="Lucida Sans" pitchFamily="34" charset="0"/>
              </a:rPr>
              <a:t>2. Calcolo risposta massima in spostamento (SDOF) con l’utilizzo dello spettro di risposta elastico</a:t>
            </a:r>
          </a:p>
          <a:p>
            <a:pPr algn="just">
              <a:lnSpc>
                <a:spcPct val="150000"/>
              </a:lnSpc>
            </a:pPr>
            <a:endParaRPr lang="it-IT" altLang="it-IT" sz="1600">
              <a:latin typeface="Lucida Sans" pitchFamily="34" charset="0"/>
            </a:endParaRPr>
          </a:p>
        </p:txBody>
      </p:sp>
      <p:sp>
        <p:nvSpPr>
          <p:cNvPr id="46" name="Parentesi graffa aperta 45"/>
          <p:cNvSpPr/>
          <p:nvPr/>
        </p:nvSpPr>
        <p:spPr>
          <a:xfrm>
            <a:off x="3000375" y="4357688"/>
            <a:ext cx="285750" cy="1997075"/>
          </a:xfrm>
          <a:prstGeom prst="leftBrace">
            <a:avLst>
              <a:gd name="adj1" fmla="val 3125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cxnSp>
        <p:nvCxnSpPr>
          <p:cNvPr id="47" name="Connettore 2 46"/>
          <p:cNvCxnSpPr/>
          <p:nvPr/>
        </p:nvCxnSpPr>
        <p:spPr>
          <a:xfrm>
            <a:off x="3857625" y="4638675"/>
            <a:ext cx="200025" cy="15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3857625" y="5711825"/>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143375" y="5221288"/>
            <a:ext cx="171450" cy="957262"/>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graphicFrame>
        <p:nvGraphicFramePr>
          <p:cNvPr id="61460" name="Object 2"/>
          <p:cNvGraphicFramePr>
            <a:graphicFrameLocks noChangeAspect="1"/>
          </p:cNvGraphicFramePr>
          <p:nvPr/>
        </p:nvGraphicFramePr>
        <p:xfrm>
          <a:off x="928688" y="2489200"/>
          <a:ext cx="3429000" cy="439738"/>
        </p:xfrm>
        <a:graphic>
          <a:graphicData uri="http://schemas.openxmlformats.org/presentationml/2006/ole">
            <mc:AlternateContent xmlns:mc="http://schemas.openxmlformats.org/markup-compatibility/2006">
              <mc:Choice xmlns:v="urn:schemas-microsoft-com:vml" Requires="v">
                <p:oleObj spid="_x0000_s70715" name="Equation" r:id="rId4" imgW="1981080" imgH="253800" progId="Equation.DSMT4">
                  <p:embed/>
                </p:oleObj>
              </mc:Choice>
              <mc:Fallback>
                <p:oleObj name="Equation" r:id="rId4" imgW="1981080" imgH="2538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688" y="2489200"/>
                        <a:ext cx="3429000" cy="439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1" name="Object 5"/>
          <p:cNvGraphicFramePr>
            <a:graphicFrameLocks noChangeAspect="1"/>
          </p:cNvGraphicFramePr>
          <p:nvPr/>
        </p:nvGraphicFramePr>
        <p:xfrm>
          <a:off x="928688" y="3379788"/>
          <a:ext cx="6183312" cy="785812"/>
        </p:xfrm>
        <a:graphic>
          <a:graphicData uri="http://schemas.openxmlformats.org/presentationml/2006/ole">
            <mc:AlternateContent xmlns:mc="http://schemas.openxmlformats.org/markup-compatibility/2006">
              <mc:Choice xmlns:v="urn:schemas-microsoft-com:vml" Requires="v">
                <p:oleObj spid="_x0000_s70716" name="Equation" r:id="rId6" imgW="3593880" imgH="457200" progId="Equation.DSMT4">
                  <p:embed/>
                </p:oleObj>
              </mc:Choice>
              <mc:Fallback>
                <p:oleObj name="Equation" r:id="rId6" imgW="3593880" imgH="4572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8688" y="3379788"/>
                        <a:ext cx="6183312" cy="785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62" name="Object 6"/>
          <p:cNvGraphicFramePr>
            <a:graphicFrameLocks noChangeAspect="1"/>
          </p:cNvGraphicFramePr>
          <p:nvPr/>
        </p:nvGraphicFramePr>
        <p:xfrm>
          <a:off x="2786063" y="4237038"/>
          <a:ext cx="1552575" cy="692150"/>
        </p:xfrm>
        <a:graphic>
          <a:graphicData uri="http://schemas.openxmlformats.org/presentationml/2006/ole">
            <mc:AlternateContent xmlns:mc="http://schemas.openxmlformats.org/markup-compatibility/2006">
              <mc:Choice xmlns:v="urn:schemas-microsoft-com:vml" Requires="v">
                <p:oleObj spid="_x0000_s70717" name="Equation" r:id="rId8" imgW="1079280" imgH="482400" progId="Equation.DSMT4">
                  <p:embed/>
                </p:oleObj>
              </mc:Choice>
              <mc:Fallback>
                <p:oleObj name="Equation" r:id="rId8" imgW="1079280" imgH="4824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6063" y="4237038"/>
                        <a:ext cx="1552575" cy="692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75112"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4438" y="2286000"/>
            <a:ext cx="6715125"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CasellaDiTesto 49"/>
          <p:cNvSpPr txBox="1">
            <a:spLocks noChangeArrowheads="1"/>
          </p:cNvSpPr>
          <p:nvPr/>
        </p:nvSpPr>
        <p:spPr bwMode="auto">
          <a:xfrm>
            <a:off x="1857375" y="2357438"/>
            <a:ext cx="53578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it-IT" altLang="it-IT">
                <a:latin typeface="Lucida Sans" pitchFamily="34" charset="0"/>
              </a:rPr>
              <a:t>Spettro di risposta nel formato ADRS</a:t>
            </a:r>
          </a:p>
        </p:txBody>
      </p:sp>
    </p:spTree>
    <p:extLst>
      <p:ext uri="{BB962C8B-B14F-4D97-AF65-F5344CB8AC3E}">
        <p14:creationId xmlns:p14="http://schemas.microsoft.com/office/powerpoint/2010/main" val="41899322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75112"/>
                                        </p:tgtEl>
                                        <p:attrNameLst>
                                          <p:attrName>style.visibility</p:attrName>
                                        </p:attrNameLst>
                                      </p:cBhvr>
                                      <p:to>
                                        <p:strVal val="visible"/>
                                      </p:to>
                                    </p:set>
                                    <p:anim calcmode="lin" valueType="num">
                                      <p:cBhvr>
                                        <p:cTn id="7" dur="500" fill="hold"/>
                                        <p:tgtEl>
                                          <p:spTgt spid="175112"/>
                                        </p:tgtEl>
                                        <p:attrNameLst>
                                          <p:attrName>ppt_w</p:attrName>
                                        </p:attrNameLst>
                                      </p:cBhvr>
                                      <p:tavLst>
                                        <p:tav tm="0">
                                          <p:val>
                                            <p:fltVal val="0"/>
                                          </p:val>
                                        </p:tav>
                                        <p:tav tm="100000">
                                          <p:val>
                                            <p:strVal val="#ppt_w"/>
                                          </p:val>
                                        </p:tav>
                                      </p:tavLst>
                                    </p:anim>
                                    <p:anim calcmode="lin" valueType="num">
                                      <p:cBhvr>
                                        <p:cTn id="8" dur="500" fill="hold"/>
                                        <p:tgtEl>
                                          <p:spTgt spid="17511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571500" y="0"/>
            <a:ext cx="8572500" cy="42703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domanda</a:t>
            </a:r>
          </a:p>
        </p:txBody>
      </p:sp>
      <p:cxnSp>
        <p:nvCxnSpPr>
          <p:cNvPr id="47" name="Connettore 2 46"/>
          <p:cNvCxnSpPr/>
          <p:nvPr/>
        </p:nvCxnSpPr>
        <p:spPr>
          <a:xfrm>
            <a:off x="3857625" y="4638675"/>
            <a:ext cx="200025" cy="15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3857625" y="5711825"/>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143375" y="5221288"/>
            <a:ext cx="171450" cy="957262"/>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63506" name="Sottotitolo 2"/>
          <p:cNvSpPr txBox="1">
            <a:spLocks/>
          </p:cNvSpPr>
          <p:nvPr/>
        </p:nvSpPr>
        <p:spPr bwMode="auto">
          <a:xfrm>
            <a:off x="393700" y="1214438"/>
            <a:ext cx="87153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lnSpc>
                <a:spcPct val="150000"/>
              </a:lnSpc>
              <a:buFont typeface="Calibri" pitchFamily="34" charset="0"/>
              <a:buAutoNum type="arabicPeriod" startAt="3"/>
            </a:pPr>
            <a:r>
              <a:rPr lang="it-IT" altLang="it-IT" sz="1600">
                <a:latin typeface="Lucida Sans" pitchFamily="34" charset="0"/>
              </a:rPr>
              <a:t>Conversione della domanda di spostamento dal sistema SDOF equivalente al sistema reale (MDOF)</a:t>
            </a:r>
          </a:p>
        </p:txBody>
      </p:sp>
      <p:graphicFrame>
        <p:nvGraphicFramePr>
          <p:cNvPr id="63507" name="Object 2"/>
          <p:cNvGraphicFramePr>
            <a:graphicFrameLocks noChangeAspect="1"/>
          </p:cNvGraphicFramePr>
          <p:nvPr/>
        </p:nvGraphicFramePr>
        <p:xfrm>
          <a:off x="3714750" y="2000250"/>
          <a:ext cx="1643063" cy="439738"/>
        </p:xfrm>
        <a:graphic>
          <a:graphicData uri="http://schemas.openxmlformats.org/presentationml/2006/ole">
            <mc:AlternateContent xmlns:mc="http://schemas.openxmlformats.org/markup-compatibility/2006">
              <mc:Choice xmlns:v="urn:schemas-microsoft-com:vml" Requires="v">
                <p:oleObj spid="_x0000_s71701" name="Equation" r:id="rId4" imgW="863280" imgH="241200" progId="Equation.3">
                  <p:embed/>
                </p:oleObj>
              </mc:Choice>
              <mc:Fallback>
                <p:oleObj name="Equation" r:id="rId4" imgW="863280" imgH="241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50" y="2000250"/>
                        <a:ext cx="1643063" cy="439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350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2563" y="2500313"/>
            <a:ext cx="6334125"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CasellaDiTesto 52"/>
          <p:cNvSpPr txBox="1"/>
          <p:nvPr/>
        </p:nvSpPr>
        <p:spPr>
          <a:xfrm>
            <a:off x="3452813" y="4305300"/>
            <a:ext cx="714375" cy="368300"/>
          </a:xfrm>
          <a:prstGeom prst="rect">
            <a:avLst/>
          </a:prstGeom>
          <a:noFill/>
        </p:spPr>
        <p:txBody>
          <a:bodyPr>
            <a:spAutoFit/>
          </a:bodyPr>
          <a:lstStyle/>
          <a:p>
            <a:pPr fontAlgn="auto">
              <a:spcBef>
                <a:spcPts val="0"/>
              </a:spcBef>
              <a:spcAft>
                <a:spcPts val="0"/>
              </a:spcAft>
              <a:defRPr/>
            </a:pPr>
            <a:r>
              <a:rPr lang="el-GR" b="1" i="1" dirty="0">
                <a:effectLst>
                  <a:outerShdw blurRad="38100" dist="38100" dir="2700000" algn="tl">
                    <a:srgbClr val="000000">
                      <a:alpha val="43137"/>
                    </a:srgbClr>
                  </a:outerShdw>
                </a:effectLst>
                <a:latin typeface="+mn-lt"/>
                <a:cs typeface="+mn-cs"/>
              </a:rPr>
              <a:t>Δ</a:t>
            </a:r>
            <a:r>
              <a:rPr lang="it-IT" b="1" i="1" baseline="-25000" dirty="0">
                <a:effectLst>
                  <a:outerShdw blurRad="38100" dist="38100" dir="2700000" algn="tl">
                    <a:srgbClr val="000000">
                      <a:alpha val="43137"/>
                    </a:srgbClr>
                  </a:outerShdw>
                </a:effectLst>
                <a:latin typeface="+mn-lt"/>
                <a:cs typeface="+mn-cs"/>
              </a:rPr>
              <a:t>d,</a:t>
            </a:r>
            <a:r>
              <a:rPr lang="it-IT" b="1" i="1" baseline="-25000" dirty="0" err="1">
                <a:effectLst>
                  <a:outerShdw blurRad="38100" dist="38100" dir="2700000" algn="tl">
                    <a:srgbClr val="000000">
                      <a:alpha val="43137"/>
                    </a:srgbClr>
                  </a:outerShdw>
                </a:effectLst>
                <a:latin typeface="+mn-lt"/>
                <a:cs typeface="+mn-cs"/>
              </a:rPr>
              <a:t>DL</a:t>
            </a:r>
            <a:endParaRPr lang="it-IT" dirty="0">
              <a:latin typeface="+mn-lt"/>
              <a:cs typeface="+mn-cs"/>
            </a:endParaRPr>
          </a:p>
        </p:txBody>
      </p:sp>
      <p:sp>
        <p:nvSpPr>
          <p:cNvPr id="54" name="CasellaDiTesto 53"/>
          <p:cNvSpPr txBox="1"/>
          <p:nvPr/>
        </p:nvSpPr>
        <p:spPr>
          <a:xfrm>
            <a:off x="4881563" y="3228975"/>
            <a:ext cx="714375" cy="368300"/>
          </a:xfrm>
          <a:prstGeom prst="rect">
            <a:avLst/>
          </a:prstGeom>
          <a:noFill/>
        </p:spPr>
        <p:txBody>
          <a:bodyPr>
            <a:spAutoFit/>
          </a:bodyPr>
          <a:lstStyle/>
          <a:p>
            <a:pPr fontAlgn="auto">
              <a:spcBef>
                <a:spcPts val="0"/>
              </a:spcBef>
              <a:spcAft>
                <a:spcPts val="0"/>
              </a:spcAft>
              <a:defRPr/>
            </a:pPr>
            <a:r>
              <a:rPr lang="el-GR" b="1" i="1" dirty="0">
                <a:effectLst>
                  <a:outerShdw blurRad="38100" dist="38100" dir="2700000" algn="tl">
                    <a:srgbClr val="000000">
                      <a:alpha val="43137"/>
                    </a:srgbClr>
                  </a:outerShdw>
                </a:effectLst>
                <a:latin typeface="+mn-lt"/>
                <a:cs typeface="+mn-cs"/>
              </a:rPr>
              <a:t>Δ</a:t>
            </a:r>
            <a:r>
              <a:rPr lang="it-IT" b="1" i="1" baseline="-25000" dirty="0">
                <a:effectLst>
                  <a:outerShdw blurRad="38100" dist="38100" dir="2700000" algn="tl">
                    <a:srgbClr val="000000">
                      <a:alpha val="43137"/>
                    </a:srgbClr>
                  </a:outerShdw>
                </a:effectLst>
                <a:latin typeface="+mn-lt"/>
                <a:cs typeface="+mn-cs"/>
              </a:rPr>
              <a:t>d,DS</a:t>
            </a:r>
            <a:endParaRPr lang="it-IT" dirty="0">
              <a:latin typeface="+mn-lt"/>
              <a:cs typeface="+mn-cs"/>
            </a:endParaRPr>
          </a:p>
        </p:txBody>
      </p:sp>
      <p:sp>
        <p:nvSpPr>
          <p:cNvPr id="55" name="CasellaDiTesto 54"/>
          <p:cNvSpPr txBox="1"/>
          <p:nvPr/>
        </p:nvSpPr>
        <p:spPr>
          <a:xfrm>
            <a:off x="6453188" y="3000375"/>
            <a:ext cx="714375" cy="369888"/>
          </a:xfrm>
          <a:prstGeom prst="rect">
            <a:avLst/>
          </a:prstGeom>
          <a:noFill/>
        </p:spPr>
        <p:txBody>
          <a:bodyPr>
            <a:spAutoFit/>
          </a:bodyPr>
          <a:lstStyle/>
          <a:p>
            <a:pPr fontAlgn="auto">
              <a:spcBef>
                <a:spcPts val="0"/>
              </a:spcBef>
              <a:spcAft>
                <a:spcPts val="0"/>
              </a:spcAft>
              <a:defRPr/>
            </a:pPr>
            <a:r>
              <a:rPr lang="el-GR" b="1" i="1" dirty="0">
                <a:effectLst>
                  <a:outerShdw blurRad="38100" dist="38100" dir="2700000" algn="tl">
                    <a:srgbClr val="000000">
                      <a:alpha val="43137"/>
                    </a:srgbClr>
                  </a:outerShdw>
                </a:effectLst>
                <a:latin typeface="+mn-lt"/>
                <a:cs typeface="+mn-cs"/>
              </a:rPr>
              <a:t>Δ</a:t>
            </a:r>
            <a:r>
              <a:rPr lang="it-IT" b="1" i="1" baseline="-25000" dirty="0">
                <a:effectLst>
                  <a:outerShdw blurRad="38100" dist="38100" dir="2700000" algn="tl">
                    <a:srgbClr val="000000">
                      <a:alpha val="43137"/>
                    </a:srgbClr>
                  </a:outerShdw>
                </a:effectLst>
                <a:latin typeface="+mn-lt"/>
                <a:cs typeface="+mn-cs"/>
              </a:rPr>
              <a:t>d,CO</a:t>
            </a:r>
            <a:endParaRPr lang="it-IT" dirty="0">
              <a:latin typeface="+mn-lt"/>
              <a:cs typeface="+mn-cs"/>
            </a:endParaRPr>
          </a:p>
        </p:txBody>
      </p:sp>
    </p:spTree>
    <p:extLst>
      <p:ext uri="{BB962C8B-B14F-4D97-AF65-F5344CB8AC3E}">
        <p14:creationId xmlns:p14="http://schemas.microsoft.com/office/powerpoint/2010/main" val="70140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p:cNvSpPr>
          <p:nvPr>
            <p:ph type="ctrTitle"/>
          </p:nvPr>
        </p:nvSpPr>
        <p:spPr>
          <a:xfrm>
            <a:off x="685800" y="333375"/>
            <a:ext cx="7772400" cy="434975"/>
          </a:xfrm>
        </p:spPr>
        <p:txBody>
          <a:bodyPr/>
          <a:lstStyle/>
          <a:p>
            <a:pPr>
              <a:defRPr/>
            </a:pPr>
            <a:r>
              <a:rPr lang="it-IT" sz="3600" b="1" smtClean="0">
                <a:effectLst>
                  <a:outerShdw blurRad="38100" dist="38100" dir="2700000" algn="tl">
                    <a:srgbClr val="C0C0C0"/>
                  </a:outerShdw>
                </a:effectLst>
                <a:latin typeface="Comic Sans MS" pitchFamily="66" charset="0"/>
              </a:rPr>
              <a:t>Spettri di Risposta Elastici</a:t>
            </a:r>
          </a:p>
        </p:txBody>
      </p:sp>
      <p:sp>
        <p:nvSpPr>
          <p:cNvPr id="191491" name="Rectangle 3"/>
          <p:cNvSpPr>
            <a:spLocks noGrp="1"/>
          </p:cNvSpPr>
          <p:nvPr>
            <p:ph type="subTitle" idx="1"/>
          </p:nvPr>
        </p:nvSpPr>
        <p:spPr>
          <a:xfrm>
            <a:off x="311150" y="1100138"/>
            <a:ext cx="8280400" cy="647700"/>
          </a:xfrm>
        </p:spPr>
        <p:txBody>
          <a:bodyPr/>
          <a:lstStyle/>
          <a:p>
            <a:pPr algn="just">
              <a:lnSpc>
                <a:spcPct val="140000"/>
              </a:lnSpc>
              <a:defRPr/>
            </a:pPr>
            <a:r>
              <a:rPr lang="it-IT" sz="2000" u="sng" smtClean="0">
                <a:solidFill>
                  <a:schemeClr val="tx1"/>
                </a:solidFill>
                <a:effectLst>
                  <a:outerShdw blurRad="38100" dist="38100" dir="2700000" algn="tl">
                    <a:srgbClr val="C0C0C0"/>
                  </a:outerShdw>
                </a:effectLst>
                <a:latin typeface="Comic Sans MS" pitchFamily="66" charset="0"/>
              </a:rPr>
              <a:t>Definizione degli spettri di risposta</a:t>
            </a:r>
          </a:p>
        </p:txBody>
      </p:sp>
      <p:pic>
        <p:nvPicPr>
          <p:cNvPr id="819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8" y="1628775"/>
            <a:ext cx="8277225" cy="514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1495" name="Text Box 7"/>
          <p:cNvSpPr txBox="1">
            <a:spLocks noChangeArrowheads="1"/>
          </p:cNvSpPr>
          <p:nvPr/>
        </p:nvSpPr>
        <p:spPr bwMode="auto">
          <a:xfrm>
            <a:off x="1522413" y="1928813"/>
            <a:ext cx="27892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b="1">
                <a:solidFill>
                  <a:srgbClr val="FF0000"/>
                </a:solidFill>
                <a:effectLst>
                  <a:outerShdw blurRad="38100" dist="38100" dir="2700000" algn="tl">
                    <a:srgbClr val="C0C0C0"/>
                  </a:outerShdw>
                </a:effectLst>
                <a:latin typeface="Comic Sans MS" pitchFamily="66" charset="0"/>
              </a:rPr>
              <a:t>Spettro di spostamento</a:t>
            </a:r>
          </a:p>
        </p:txBody>
      </p:sp>
      <p:pic>
        <p:nvPicPr>
          <p:cNvPr id="819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3363" y="2179638"/>
            <a:ext cx="7197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1497" name="Text Box 9"/>
          <p:cNvSpPr txBox="1">
            <a:spLocks noChangeArrowheads="1"/>
          </p:cNvSpPr>
          <p:nvPr/>
        </p:nvSpPr>
        <p:spPr bwMode="auto">
          <a:xfrm>
            <a:off x="2339975" y="2420938"/>
            <a:ext cx="314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b="1">
                <a:solidFill>
                  <a:srgbClr val="FF0000"/>
                </a:solidFill>
                <a:effectLst>
                  <a:outerShdw blurRad="38100" dist="38100" dir="2700000" algn="tl">
                    <a:srgbClr val="C0C0C0"/>
                  </a:outerShdw>
                </a:effectLst>
                <a:latin typeface="Comic Sans MS" pitchFamily="66" charset="0"/>
              </a:rPr>
              <a:t>Spettro di pseudo-velocità</a:t>
            </a:r>
          </a:p>
        </p:txBody>
      </p:sp>
      <p:pic>
        <p:nvPicPr>
          <p:cNvPr id="820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788" y="1687513"/>
            <a:ext cx="8151812" cy="506888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1499" name="Text Box 11"/>
          <p:cNvSpPr txBox="1">
            <a:spLocks noChangeArrowheads="1"/>
          </p:cNvSpPr>
          <p:nvPr/>
        </p:nvSpPr>
        <p:spPr bwMode="auto">
          <a:xfrm>
            <a:off x="1476375" y="5445125"/>
            <a:ext cx="37830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it-IT" b="1">
                <a:solidFill>
                  <a:srgbClr val="FF0000"/>
                </a:solidFill>
                <a:effectLst>
                  <a:outerShdw blurRad="38100" dist="38100" dir="2700000" algn="tl">
                    <a:srgbClr val="C0C0C0"/>
                  </a:outerShdw>
                </a:effectLst>
                <a:latin typeface="Comic Sans MS" pitchFamily="66" charset="0"/>
              </a:rPr>
              <a:t>Spettro di pseudo-accelerazione</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vulnerabilit</a:t>
            </a:r>
            <a:r>
              <a:rPr lang="it-IT" altLang="it-IT" sz="2200" b="1">
                <a:solidFill>
                  <a:srgbClr val="0033CC"/>
                </a:solidFill>
                <a:latin typeface="Lucida Sans"/>
              </a:rPr>
              <a:t>à</a:t>
            </a:r>
            <a:endParaRPr lang="it-IT" altLang="it-IT" sz="2200" b="1">
              <a:solidFill>
                <a:srgbClr val="0033CC"/>
              </a:solidFill>
              <a:latin typeface="Verdana" pitchFamily="34" charset="0"/>
            </a:endParaRPr>
          </a:p>
        </p:txBody>
      </p:sp>
      <p:cxnSp>
        <p:nvCxnSpPr>
          <p:cNvPr id="47" name="Connettore 2 46"/>
          <p:cNvCxnSpPr/>
          <p:nvPr/>
        </p:nvCxnSpPr>
        <p:spPr>
          <a:xfrm>
            <a:off x="3963988" y="4638675"/>
            <a:ext cx="200025" cy="15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3963988" y="5711825"/>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249738" y="5221288"/>
            <a:ext cx="171450" cy="957262"/>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65554" name="Sottotitolo 2"/>
          <p:cNvSpPr txBox="1">
            <a:spLocks/>
          </p:cNvSpPr>
          <p:nvPr/>
        </p:nvSpPr>
        <p:spPr bwMode="auto">
          <a:xfrm>
            <a:off x="393700" y="1214438"/>
            <a:ext cx="8715375"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r>
              <a:rPr lang="it-IT" altLang="it-IT" sz="1600">
                <a:latin typeface="Lucida Sans" pitchFamily="34" charset="0"/>
              </a:rPr>
              <a:t>Per ogni stato limite è stato, dunque, possibile determinare la domanda di spostamento Δ</a:t>
            </a:r>
            <a:r>
              <a:rPr lang="it-IT" altLang="it-IT" sz="1600" baseline="-25000">
                <a:latin typeface="Lucida Sans" pitchFamily="34" charset="0"/>
              </a:rPr>
              <a:t>d,SL</a:t>
            </a:r>
            <a:r>
              <a:rPr lang="it-IT" altLang="it-IT" sz="1600">
                <a:latin typeface="Lucida Sans" pitchFamily="34" charset="0"/>
              </a:rPr>
              <a:t> e confrontarla con la corrispondente capacità di spostamento Δ</a:t>
            </a:r>
            <a:r>
              <a:rPr lang="it-IT" altLang="it-IT" sz="1600" baseline="-25000">
                <a:latin typeface="Lucida Sans" pitchFamily="34" charset="0"/>
              </a:rPr>
              <a:t>c,SL</a:t>
            </a:r>
            <a:r>
              <a:rPr lang="it-IT" altLang="it-IT" sz="1600">
                <a:latin typeface="Lucida Sans" pitchFamily="34" charset="0"/>
              </a:rPr>
              <a:t> ; sulla base di tali valori si può calcolare un parametro di vulnerabilità in termini di spostamento definito come segue:</a:t>
            </a:r>
          </a:p>
        </p:txBody>
      </p:sp>
      <p:graphicFrame>
        <p:nvGraphicFramePr>
          <p:cNvPr id="65555" name="Object 5"/>
          <p:cNvGraphicFramePr>
            <a:graphicFrameLocks noChangeAspect="1"/>
          </p:cNvGraphicFramePr>
          <p:nvPr/>
        </p:nvGraphicFramePr>
        <p:xfrm>
          <a:off x="3959225" y="2357438"/>
          <a:ext cx="1506538" cy="787400"/>
        </p:xfrm>
        <a:graphic>
          <a:graphicData uri="http://schemas.openxmlformats.org/presentationml/2006/ole">
            <mc:AlternateContent xmlns:mc="http://schemas.openxmlformats.org/markup-compatibility/2006">
              <mc:Choice xmlns:v="urn:schemas-microsoft-com:vml" Requires="v">
                <p:oleObj spid="_x0000_s72725" name="Equation" r:id="rId4" imgW="876240" imgH="457200" progId="Equation.DSMT4">
                  <p:embed/>
                </p:oleObj>
              </mc:Choice>
              <mc:Fallback>
                <p:oleObj name="Equation" r:id="rId4" imgW="876240" imgH="4572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9225" y="2357438"/>
                        <a:ext cx="1506538"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ttangolo 22"/>
          <p:cNvSpPr/>
          <p:nvPr/>
        </p:nvSpPr>
        <p:spPr>
          <a:xfrm>
            <a:off x="392113" y="3279775"/>
            <a:ext cx="8572500" cy="1069975"/>
          </a:xfrm>
          <a:prstGeom prst="rect">
            <a:avLst/>
          </a:prstGeom>
        </p:spPr>
        <p:txBody>
          <a:bodyPr>
            <a:spAutoFit/>
          </a:bodyPr>
          <a:lstStyle/>
          <a:p>
            <a:pPr algn="just" fontAlgn="auto">
              <a:spcBef>
                <a:spcPts val="0"/>
              </a:spcBef>
              <a:spcAft>
                <a:spcPts val="0"/>
              </a:spcAft>
              <a:defRPr/>
            </a:pPr>
            <a:r>
              <a:rPr lang="it-IT" sz="1600" dirty="0">
                <a:latin typeface="Lucida Sans" pitchFamily="34" charset="0"/>
                <a:cs typeface="+mn-cs"/>
              </a:rPr>
              <a:t>Dalla definizione si osserva che tale parametro è </a:t>
            </a:r>
            <a:r>
              <a:rPr lang="it-IT" sz="1600" b="1" i="1" dirty="0">
                <a:effectLst>
                  <a:outerShdw blurRad="38100" dist="38100" dir="2700000" algn="tl">
                    <a:srgbClr val="000000">
                      <a:alpha val="43137"/>
                    </a:srgbClr>
                  </a:outerShdw>
                </a:effectLst>
                <a:latin typeface="Lucida Sans" pitchFamily="34" charset="0"/>
                <a:cs typeface="+mn-cs"/>
              </a:rPr>
              <a:t>maggiore di 1.0 nel caso in cui la struttura non risulti adeguata</a:t>
            </a:r>
            <a:r>
              <a:rPr lang="it-IT" sz="1600" dirty="0">
                <a:latin typeface="Lucida Sans" pitchFamily="34" charset="0"/>
                <a:cs typeface="+mn-cs"/>
              </a:rPr>
              <a:t>, ovvero nel caso in cui allo stato limite SL considerato la struttura possegga una capacità di spostamento minore della corrispondente domanda.</a:t>
            </a:r>
          </a:p>
        </p:txBody>
      </p:sp>
      <p:pic>
        <p:nvPicPr>
          <p:cNvPr id="6555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8113" y="4357688"/>
            <a:ext cx="401478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564344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88913"/>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Valutazione della vulnerabilit</a:t>
            </a:r>
            <a:r>
              <a:rPr lang="it-IT" altLang="it-IT" sz="2200" b="1">
                <a:solidFill>
                  <a:srgbClr val="0033CC"/>
                </a:solidFill>
                <a:latin typeface="Lucida Sans"/>
              </a:rPr>
              <a:t>à</a:t>
            </a:r>
            <a:r>
              <a:rPr lang="it-IT" altLang="it-IT" sz="2200" b="1">
                <a:solidFill>
                  <a:srgbClr val="0033CC"/>
                </a:solidFill>
                <a:latin typeface="Verdana" pitchFamily="34" charset="0"/>
              </a:rPr>
              <a:t> in termini di PGA</a:t>
            </a:r>
          </a:p>
        </p:txBody>
      </p:sp>
      <p:cxnSp>
        <p:nvCxnSpPr>
          <p:cNvPr id="47" name="Connettore 2 46"/>
          <p:cNvCxnSpPr/>
          <p:nvPr/>
        </p:nvCxnSpPr>
        <p:spPr>
          <a:xfrm>
            <a:off x="4037013" y="4621213"/>
            <a:ext cx="200025" cy="1587"/>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4037013" y="5694363"/>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322763" y="5203825"/>
            <a:ext cx="171450" cy="957263"/>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67602" name="Sottotitolo 2"/>
          <p:cNvSpPr txBox="1">
            <a:spLocks/>
          </p:cNvSpPr>
          <p:nvPr/>
        </p:nvSpPr>
        <p:spPr bwMode="auto">
          <a:xfrm>
            <a:off x="393700" y="1196975"/>
            <a:ext cx="87153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r>
              <a:rPr lang="it-IT" altLang="it-IT" sz="1600">
                <a:latin typeface="Lucida Sans" pitchFamily="34" charset="0"/>
              </a:rPr>
              <a:t>Introducendo il parametro indicatore del rischio sismico in termini di PGA (</a:t>
            </a:r>
            <a:r>
              <a:rPr lang="el-GR" altLang="it-IT" sz="1600">
                <a:latin typeface="Calibri" pitchFamily="34" charset="0"/>
              </a:rPr>
              <a:t>α</a:t>
            </a:r>
            <a:r>
              <a:rPr lang="it-IT" altLang="it-IT" sz="1600">
                <a:latin typeface="Lucida Sans" pitchFamily="34" charset="0"/>
              </a:rPr>
              <a:t>) si ha:</a:t>
            </a:r>
          </a:p>
        </p:txBody>
      </p:sp>
      <p:sp>
        <p:nvSpPr>
          <p:cNvPr id="24" name="Rettangolo 23"/>
          <p:cNvSpPr/>
          <p:nvPr/>
        </p:nvSpPr>
        <p:spPr>
          <a:xfrm>
            <a:off x="465138" y="3009900"/>
            <a:ext cx="8572500" cy="825500"/>
          </a:xfrm>
          <a:prstGeom prst="rect">
            <a:avLst/>
          </a:prstGeom>
        </p:spPr>
        <p:txBody>
          <a:bodyPr>
            <a:spAutoFit/>
          </a:bodyPr>
          <a:lstStyle/>
          <a:p>
            <a:pPr algn="just" fontAlgn="auto">
              <a:spcBef>
                <a:spcPts val="0"/>
              </a:spcBef>
              <a:spcAft>
                <a:spcPts val="0"/>
              </a:spcAft>
              <a:defRPr/>
            </a:pPr>
            <a:r>
              <a:rPr lang="it-IT" sz="1600" dirty="0">
                <a:latin typeface="Lucida Sans" pitchFamily="34" charset="0"/>
                <a:cs typeface="+mn-cs"/>
              </a:rPr>
              <a:t>risultando ovviamente che </a:t>
            </a:r>
            <a:r>
              <a:rPr lang="it-IT" sz="1600" b="1" dirty="0">
                <a:effectLst>
                  <a:outerShdw blurRad="38100" dist="38100" dir="2700000" algn="tl">
                    <a:srgbClr val="000000">
                      <a:alpha val="43137"/>
                    </a:srgbClr>
                  </a:outerShdw>
                </a:effectLst>
                <a:latin typeface="Lucida Sans" pitchFamily="34" charset="0"/>
                <a:cs typeface="+mn-cs"/>
              </a:rPr>
              <a:t>“</a:t>
            </a:r>
            <a:r>
              <a:rPr lang="it-IT" sz="1600" b="1" i="1" dirty="0">
                <a:effectLst>
                  <a:outerShdw blurRad="38100" dist="38100" dir="2700000" algn="tl">
                    <a:srgbClr val="000000">
                      <a:alpha val="43137"/>
                    </a:srgbClr>
                  </a:outerShdw>
                </a:effectLst>
                <a:latin typeface="Lucida Sans" pitchFamily="34" charset="0"/>
                <a:cs typeface="+mn-cs"/>
              </a:rPr>
              <a:t>valori prossimi o superiori all'unità caratterizzano casi in cui il livello di rischio e' prossimo a quello richiesto dalle norme; valori bassi, prossimi a zero, caratterizzano casi ad elevato rischio “</a:t>
            </a:r>
          </a:p>
        </p:txBody>
      </p:sp>
      <p:pic>
        <p:nvPicPr>
          <p:cNvPr id="6760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888" y="1839913"/>
            <a:ext cx="57912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ttangolo 25"/>
          <p:cNvSpPr>
            <a:spLocks noChangeArrowheads="1"/>
          </p:cNvSpPr>
          <p:nvPr/>
        </p:nvSpPr>
        <p:spPr bwMode="auto">
          <a:xfrm>
            <a:off x="465138" y="3970338"/>
            <a:ext cx="85725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r>
              <a:rPr lang="it-IT" altLang="it-IT" sz="1600" dirty="0">
                <a:latin typeface="Lucida Sans" pitchFamily="34" charset="0"/>
              </a:rPr>
              <a:t>Si osserva che per tali parametri valgono le seguenti relazioni nel ramo a pseudo - velocità costante dello spettro di </a:t>
            </a:r>
            <a:r>
              <a:rPr lang="it-IT" altLang="it-IT" sz="1600" dirty="0" smtClean="0">
                <a:latin typeface="Lucida Sans" pitchFamily="34" charset="0"/>
              </a:rPr>
              <a:t>risposta (T</a:t>
            </a:r>
            <a:r>
              <a:rPr lang="it-IT" altLang="it-IT" sz="1600" baseline="-25000" dirty="0" smtClean="0">
                <a:latin typeface="Lucida Sans" pitchFamily="34" charset="0"/>
              </a:rPr>
              <a:t>C</a:t>
            </a:r>
            <a:r>
              <a:rPr lang="it-IT" altLang="it-IT" sz="1600" dirty="0" smtClean="0">
                <a:latin typeface="Lucida Sans" pitchFamily="34" charset="0"/>
              </a:rPr>
              <a:t>&lt;T&lt;T</a:t>
            </a:r>
            <a:r>
              <a:rPr lang="it-IT" altLang="it-IT" sz="1600" baseline="-25000" dirty="0" smtClean="0">
                <a:latin typeface="Lucida Sans" pitchFamily="34" charset="0"/>
              </a:rPr>
              <a:t>D</a:t>
            </a:r>
            <a:r>
              <a:rPr lang="it-IT" altLang="it-IT" sz="1600" dirty="0" smtClean="0">
                <a:latin typeface="Lucida Sans" pitchFamily="34" charset="0"/>
              </a:rPr>
              <a:t>):</a:t>
            </a:r>
            <a:endParaRPr lang="it-IT" altLang="it-IT" sz="1600" dirty="0">
              <a:latin typeface="Lucida Sans" pitchFamily="34" charset="0"/>
            </a:endParaRPr>
          </a:p>
        </p:txBody>
      </p:sp>
      <p:pic>
        <p:nvPicPr>
          <p:cNvPr id="17818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5013325"/>
            <a:ext cx="5508625" cy="9620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438" y="4581525"/>
            <a:ext cx="2967037"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68603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78182"/>
                                        </p:tgtEl>
                                        <p:attrNameLst>
                                          <p:attrName>style.visibility</p:attrName>
                                        </p:attrNameLst>
                                      </p:cBhvr>
                                      <p:to>
                                        <p:strVal val="visible"/>
                                      </p:to>
                                    </p:set>
                                    <p:anim calcmode="lin" valueType="num">
                                      <p:cBhvr>
                                        <p:cTn id="11" dur="500" fill="hold"/>
                                        <p:tgtEl>
                                          <p:spTgt spid="178182"/>
                                        </p:tgtEl>
                                        <p:attrNameLst>
                                          <p:attrName>ppt_w</p:attrName>
                                        </p:attrNameLst>
                                      </p:cBhvr>
                                      <p:tavLst>
                                        <p:tav tm="0">
                                          <p:val>
                                            <p:fltVal val="0"/>
                                          </p:val>
                                        </p:tav>
                                        <p:tav tm="100000">
                                          <p:val>
                                            <p:strVal val="#ppt_w"/>
                                          </p:val>
                                        </p:tav>
                                      </p:tavLst>
                                    </p:anim>
                                    <p:anim calcmode="lin" valueType="num">
                                      <p:cBhvr>
                                        <p:cTn id="12" dur="500" fill="hold"/>
                                        <p:tgtEl>
                                          <p:spTgt spid="178182"/>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Pushover </a:t>
            </a:r>
            <a:r>
              <a:rPr lang="it-IT" altLang="it-IT" sz="2200" b="1">
                <a:solidFill>
                  <a:srgbClr val="0033CC"/>
                </a:solidFill>
                <a:latin typeface="Lucida Sans"/>
              </a:rPr>
              <a:t>–</a:t>
            </a:r>
            <a:r>
              <a:rPr lang="it-IT" altLang="it-IT" sz="2200" b="1">
                <a:solidFill>
                  <a:srgbClr val="0033CC"/>
                </a:solidFill>
                <a:latin typeface="Verdana" pitchFamily="34" charset="0"/>
              </a:rPr>
              <a:t> meccanismi fragili</a:t>
            </a:r>
          </a:p>
        </p:txBody>
      </p:sp>
      <p:cxnSp>
        <p:nvCxnSpPr>
          <p:cNvPr id="47" name="Connettore 2 46"/>
          <p:cNvCxnSpPr/>
          <p:nvPr/>
        </p:nvCxnSpPr>
        <p:spPr>
          <a:xfrm>
            <a:off x="4027488" y="4525963"/>
            <a:ext cx="200025" cy="1587"/>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a:off x="4027488" y="5599113"/>
            <a:ext cx="200025"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Parentesi graffa aperta 48"/>
          <p:cNvSpPr/>
          <p:nvPr/>
        </p:nvSpPr>
        <p:spPr>
          <a:xfrm>
            <a:off x="4313238" y="5108575"/>
            <a:ext cx="171450" cy="957263"/>
          </a:xfrm>
          <a:prstGeom prst="leftBrace">
            <a:avLst>
              <a:gd name="adj1" fmla="val 27438"/>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it-IT"/>
          </a:p>
        </p:txBody>
      </p:sp>
      <p:sp>
        <p:nvSpPr>
          <p:cNvPr id="23" name="Rettangolo 22"/>
          <p:cNvSpPr/>
          <p:nvPr/>
        </p:nvSpPr>
        <p:spPr>
          <a:xfrm>
            <a:off x="384175" y="836613"/>
            <a:ext cx="8643938" cy="1803400"/>
          </a:xfrm>
          <a:prstGeom prst="rect">
            <a:avLst/>
          </a:prstGeom>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r>
              <a:rPr lang="it-IT" altLang="it-IT" sz="1600" b="1" i="1">
                <a:effectLst>
                  <a:outerShdw blurRad="38100" dist="38100" dir="2700000" algn="tl">
                    <a:srgbClr val="C0C0C0"/>
                  </a:outerShdw>
                </a:effectLst>
                <a:latin typeface="Lucida Sans" pitchFamily="34" charset="0"/>
              </a:rPr>
              <a:t>Occorre altresì considerare la condizione che qualche elemento della struttura possa raggiungere il valore della resistenza a taglio agli stati limite DS e CO. </a:t>
            </a:r>
            <a:r>
              <a:rPr lang="it-IT" altLang="it-IT" sz="1600">
                <a:latin typeface="Lucida Sans" pitchFamily="34" charset="0"/>
              </a:rPr>
              <a:t>Il valore del taglio resistente V</a:t>
            </a:r>
            <a:r>
              <a:rPr lang="it-IT" altLang="it-IT" sz="1600" baseline="-25000">
                <a:latin typeface="Lucida Sans" pitchFamily="34" charset="0"/>
              </a:rPr>
              <a:t>Rd</a:t>
            </a:r>
            <a:r>
              <a:rPr lang="it-IT" altLang="it-IT" sz="1600">
                <a:latin typeface="Lucida Sans" pitchFamily="34" charset="0"/>
              </a:rPr>
              <a:t> viene determinato considerando, ai sensi della normativa vigente, le proprietà medie dei materiali divise sia per il fattore di confidenza (FC=1.20 per il caso di conoscenza adeguata LC2, come ipotizzato nel presente studio) e considerando un ulteriore fattore parziale di sicurezza pari al γ</a:t>
            </a:r>
            <a:r>
              <a:rPr lang="it-IT" altLang="it-IT" sz="1600" baseline="-25000">
                <a:latin typeface="Lucida Sans" pitchFamily="34" charset="0"/>
              </a:rPr>
              <a:t>c</a:t>
            </a:r>
            <a:r>
              <a:rPr lang="it-IT" altLang="it-IT" sz="1600">
                <a:latin typeface="Lucida Sans" pitchFamily="34" charset="0"/>
              </a:rPr>
              <a:t> del calcestruzzo.</a:t>
            </a:r>
          </a:p>
        </p:txBody>
      </p:sp>
      <p:pic>
        <p:nvPicPr>
          <p:cNvPr id="1792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6050" y="3540125"/>
            <a:ext cx="5153025"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13" y="3602038"/>
            <a:ext cx="45910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e 26"/>
          <p:cNvSpPr/>
          <p:nvPr/>
        </p:nvSpPr>
        <p:spPr>
          <a:xfrm>
            <a:off x="8027988" y="5530850"/>
            <a:ext cx="214312" cy="21431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29" name="Connettore 1 28"/>
          <p:cNvCxnSpPr>
            <a:stCxn id="27" idx="2"/>
          </p:cNvCxnSpPr>
          <p:nvPr/>
        </p:nvCxnSpPr>
        <p:spPr>
          <a:xfrm rot="10800000">
            <a:off x="3294063" y="4102100"/>
            <a:ext cx="4714875" cy="15367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Rettangolo 23"/>
          <p:cNvSpPr/>
          <p:nvPr/>
        </p:nvSpPr>
        <p:spPr>
          <a:xfrm>
            <a:off x="384175" y="2700338"/>
            <a:ext cx="8643938" cy="825500"/>
          </a:xfrm>
          <a:prstGeom prst="rect">
            <a:avLst/>
          </a:prstGeom>
        </p:spPr>
        <p:txBody>
          <a:bodyPr>
            <a:spAutoFit/>
          </a:bodyPr>
          <a:lstStyle/>
          <a:p>
            <a:pPr algn="just" fontAlgn="auto">
              <a:spcBef>
                <a:spcPts val="0"/>
              </a:spcBef>
              <a:spcAft>
                <a:spcPts val="0"/>
              </a:spcAft>
              <a:defRPr/>
            </a:pPr>
            <a:r>
              <a:rPr lang="it-IT" sz="1600" b="1" i="1" dirty="0">
                <a:effectLst>
                  <a:outerShdw blurRad="38100" dist="38100" dir="2700000" algn="tl">
                    <a:srgbClr val="000000">
                      <a:alpha val="43137"/>
                    </a:srgbClr>
                  </a:outerShdw>
                </a:effectLst>
                <a:latin typeface="Lucida Sans" pitchFamily="34" charset="0"/>
                <a:cs typeface="+mn-cs"/>
              </a:rPr>
              <a:t>L’analisi viene condotta in modo analogo a quanto fatto per i meccanismi duttili individuando sulla curva di capacità il punto in cui si ha un taglio sollecitante maggiore del taglio resistente per un elemento.</a:t>
            </a:r>
          </a:p>
        </p:txBody>
      </p:sp>
    </p:spTree>
    <p:extLst>
      <p:ext uri="{BB962C8B-B14F-4D97-AF65-F5344CB8AC3E}">
        <p14:creationId xmlns:p14="http://schemas.microsoft.com/office/powerpoint/2010/main" val="3109431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79203"/>
                                        </p:tgtEl>
                                        <p:attrNameLst>
                                          <p:attrName>style.visibility</p:attrName>
                                        </p:attrNameLst>
                                      </p:cBhvr>
                                      <p:to>
                                        <p:strVal val="visible"/>
                                      </p:to>
                                    </p:set>
                                    <p:anim calcmode="lin" valueType="num">
                                      <p:cBhvr>
                                        <p:cTn id="11" dur="500" fill="hold"/>
                                        <p:tgtEl>
                                          <p:spTgt spid="179203"/>
                                        </p:tgtEl>
                                        <p:attrNameLst>
                                          <p:attrName>ppt_w</p:attrName>
                                        </p:attrNameLst>
                                      </p:cBhvr>
                                      <p:tavLst>
                                        <p:tav tm="0">
                                          <p:val>
                                            <p:fltVal val="0"/>
                                          </p:val>
                                        </p:tav>
                                        <p:tav tm="100000">
                                          <p:val>
                                            <p:strVal val="#ppt_w"/>
                                          </p:val>
                                        </p:tav>
                                      </p:tavLst>
                                    </p:anim>
                                    <p:anim calcmode="lin" valueType="num">
                                      <p:cBhvr>
                                        <p:cTn id="12" dur="500" fill="hold"/>
                                        <p:tgtEl>
                                          <p:spTgt spid="179203"/>
                                        </p:tgtEl>
                                        <p:attrNameLst>
                                          <p:attrName>ppt_h</p:attrName>
                                        </p:attrNameLst>
                                      </p:cBhvr>
                                      <p:tavLst>
                                        <p:tav tm="0">
                                          <p:val>
                                            <p:strVal val="#ppt_h"/>
                                          </p:val>
                                        </p:tav>
                                        <p:tav tm="100000">
                                          <p:val>
                                            <p:strVal val="#ppt_h"/>
                                          </p:val>
                                        </p:tav>
                                      </p:tavLst>
                                    </p:anim>
                                  </p:childTnLst>
                                </p:cTn>
                              </p:par>
                            </p:childTnLst>
                          </p:cTn>
                        </p:par>
                        <p:par>
                          <p:cTn id="13" fill="hold" nodeType="afterGroup">
                            <p:stCondLst>
                              <p:cond delay="500"/>
                            </p:stCondLst>
                            <p:childTnLst>
                              <p:par>
                                <p:cTn id="14" presetID="17" presetClass="entr" presetSubtype="10" fill="hold" nodeType="afterEffect">
                                  <p:stCondLst>
                                    <p:cond delay="0"/>
                                  </p:stCondLst>
                                  <p:childTnLst>
                                    <p:set>
                                      <p:cBhvr>
                                        <p:cTn id="15" dur="1" fill="hold">
                                          <p:stCondLst>
                                            <p:cond delay="0"/>
                                          </p:stCondLst>
                                        </p:cTn>
                                        <p:tgtEl>
                                          <p:spTgt spid="179202"/>
                                        </p:tgtEl>
                                        <p:attrNameLst>
                                          <p:attrName>style.visibility</p:attrName>
                                        </p:attrNameLst>
                                      </p:cBhvr>
                                      <p:to>
                                        <p:strVal val="visible"/>
                                      </p:to>
                                    </p:set>
                                    <p:anim calcmode="lin" valueType="num">
                                      <p:cBhvr>
                                        <p:cTn id="16" dur="500" fill="hold"/>
                                        <p:tgtEl>
                                          <p:spTgt spid="179202"/>
                                        </p:tgtEl>
                                        <p:attrNameLst>
                                          <p:attrName>ppt_w</p:attrName>
                                        </p:attrNameLst>
                                      </p:cBhvr>
                                      <p:tavLst>
                                        <p:tav tm="0">
                                          <p:val>
                                            <p:fltVal val="0"/>
                                          </p:val>
                                        </p:tav>
                                        <p:tav tm="100000">
                                          <p:val>
                                            <p:strVal val="#ppt_w"/>
                                          </p:val>
                                        </p:tav>
                                      </p:tavLst>
                                    </p:anim>
                                    <p:anim calcmode="lin" valueType="num">
                                      <p:cBhvr>
                                        <p:cTn id="17" dur="500" fill="hold"/>
                                        <p:tgtEl>
                                          <p:spTgt spid="179202"/>
                                        </p:tgtEl>
                                        <p:attrNameLst>
                                          <p:attrName>ppt_h</p:attrName>
                                        </p:attrNameLst>
                                      </p:cBhvr>
                                      <p:tavLst>
                                        <p:tav tm="0">
                                          <p:val>
                                            <p:strVal val="#ppt_h"/>
                                          </p:val>
                                        </p:tav>
                                        <p:tav tm="100000">
                                          <p:val>
                                            <p:strVal val="#ppt_h"/>
                                          </p:val>
                                        </p:tav>
                                      </p:tavLst>
                                    </p:anim>
                                  </p:childTnLst>
                                </p:cTn>
                              </p:par>
                            </p:childTnLst>
                          </p:cTn>
                        </p:par>
                        <p:par>
                          <p:cTn id="18" fill="hold" nodeType="afterGroup">
                            <p:stCondLst>
                              <p:cond delay="1000"/>
                            </p:stCondLst>
                            <p:childTnLst>
                              <p:par>
                                <p:cTn id="19" presetID="18" presetClass="entr" presetSubtype="9"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strips(upLeft)">
                                      <p:cBhvr>
                                        <p:cTn id="21" dur="500"/>
                                        <p:tgtEl>
                                          <p:spTgt spid="29"/>
                                        </p:tgtEl>
                                      </p:cBhvr>
                                    </p:animEffect>
                                  </p:childTnLst>
                                </p:cTn>
                              </p:par>
                              <p:par>
                                <p:cTn id="22" presetID="18" presetClass="entr" presetSubtype="9"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strips(upLeft)">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Confronti</a:t>
            </a:r>
          </a:p>
        </p:txBody>
      </p:sp>
      <p:sp>
        <p:nvSpPr>
          <p:cNvPr id="4098" name="Rectangle 2"/>
          <p:cNvSpPr>
            <a:spLocks noChangeArrowheads="1"/>
          </p:cNvSpPr>
          <p:nvPr/>
        </p:nvSpPr>
        <p:spPr bwMode="auto">
          <a:xfrm>
            <a:off x="900113" y="1052513"/>
            <a:ext cx="30591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r>
              <a:rPr lang="it-IT" altLang="it-IT" sz="1800" b="1">
                <a:solidFill>
                  <a:srgbClr val="0033CC"/>
                </a:solidFill>
                <a:latin typeface="Verdana" pitchFamily="34" charset="0"/>
              </a:rPr>
              <a:t>Direzione x</a:t>
            </a:r>
          </a:p>
        </p:txBody>
      </p:sp>
      <p:sp>
        <p:nvSpPr>
          <p:cNvPr id="3" name="Rectangle 2"/>
          <p:cNvSpPr>
            <a:spLocks noChangeArrowheads="1"/>
          </p:cNvSpPr>
          <p:nvPr/>
        </p:nvSpPr>
        <p:spPr bwMode="auto">
          <a:xfrm>
            <a:off x="5076825" y="1052513"/>
            <a:ext cx="3779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r>
              <a:rPr lang="it-IT" altLang="it-IT" sz="1800" b="1">
                <a:solidFill>
                  <a:srgbClr val="0033CC"/>
                </a:solidFill>
                <a:latin typeface="Verdana" pitchFamily="34" charset="0"/>
              </a:rPr>
              <a:t>Direzione y</a:t>
            </a:r>
          </a:p>
        </p:txBody>
      </p:sp>
      <p:pic>
        <p:nvPicPr>
          <p:cNvPr id="208909"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2988" y="1628775"/>
            <a:ext cx="3533775"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4221163"/>
            <a:ext cx="3600450"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263" y="1628775"/>
            <a:ext cx="3586162"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2"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4221163"/>
            <a:ext cx="3657600" cy="188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8913" name="Oval 17"/>
          <p:cNvSpPr>
            <a:spLocks noChangeArrowheads="1"/>
          </p:cNvSpPr>
          <p:nvPr/>
        </p:nvSpPr>
        <p:spPr bwMode="auto">
          <a:xfrm>
            <a:off x="2916238" y="2636838"/>
            <a:ext cx="431800" cy="287337"/>
          </a:xfrm>
          <a:prstGeom prst="ellipse">
            <a:avLst/>
          </a:prstGeom>
          <a:solidFill>
            <a:srgbClr val="FF0000">
              <a:alpha val="30000"/>
            </a:srgbClr>
          </a:solidFill>
          <a:ln w="1905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08914" name="Oval 18"/>
          <p:cNvSpPr>
            <a:spLocks noChangeArrowheads="1"/>
          </p:cNvSpPr>
          <p:nvPr/>
        </p:nvSpPr>
        <p:spPr bwMode="auto">
          <a:xfrm>
            <a:off x="2339975" y="3716338"/>
            <a:ext cx="431800" cy="287337"/>
          </a:xfrm>
          <a:prstGeom prst="ellipse">
            <a:avLst/>
          </a:prstGeom>
          <a:solidFill>
            <a:srgbClr val="FF0000">
              <a:alpha val="30000"/>
            </a:srgbClr>
          </a:solidFill>
          <a:ln w="1905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08915" name="Oval 19"/>
          <p:cNvSpPr>
            <a:spLocks noChangeArrowheads="1"/>
          </p:cNvSpPr>
          <p:nvPr/>
        </p:nvSpPr>
        <p:spPr bwMode="auto">
          <a:xfrm>
            <a:off x="6516688" y="3716338"/>
            <a:ext cx="431800" cy="287337"/>
          </a:xfrm>
          <a:prstGeom prst="ellipse">
            <a:avLst/>
          </a:prstGeom>
          <a:solidFill>
            <a:srgbClr val="FF0000">
              <a:alpha val="30000"/>
            </a:srgbClr>
          </a:solidFill>
          <a:ln w="1905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08916" name="Oval 20"/>
          <p:cNvSpPr>
            <a:spLocks noChangeArrowheads="1"/>
          </p:cNvSpPr>
          <p:nvPr/>
        </p:nvSpPr>
        <p:spPr bwMode="auto">
          <a:xfrm>
            <a:off x="2916238" y="5805488"/>
            <a:ext cx="431800" cy="287337"/>
          </a:xfrm>
          <a:prstGeom prst="ellipse">
            <a:avLst/>
          </a:prstGeom>
          <a:solidFill>
            <a:srgbClr val="FF0000">
              <a:alpha val="30000"/>
            </a:srgbClr>
          </a:solidFill>
          <a:ln w="1905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208917" name="Oval 21"/>
          <p:cNvSpPr>
            <a:spLocks noChangeArrowheads="1"/>
          </p:cNvSpPr>
          <p:nvPr/>
        </p:nvSpPr>
        <p:spPr bwMode="auto">
          <a:xfrm>
            <a:off x="6443663" y="5805488"/>
            <a:ext cx="431800" cy="287337"/>
          </a:xfrm>
          <a:prstGeom prst="ellipse">
            <a:avLst/>
          </a:prstGeom>
          <a:solidFill>
            <a:srgbClr val="FF0000">
              <a:alpha val="30000"/>
            </a:srgbClr>
          </a:solidFill>
          <a:ln w="19050"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Tree>
    <p:extLst>
      <p:ext uri="{BB962C8B-B14F-4D97-AF65-F5344CB8AC3E}">
        <p14:creationId xmlns:p14="http://schemas.microsoft.com/office/powerpoint/2010/main" val="9313370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625" y="1214438"/>
            <a:ext cx="5940425"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Analisi Pushover - Risultati</a:t>
            </a:r>
          </a:p>
        </p:txBody>
      </p:sp>
      <p:sp>
        <p:nvSpPr>
          <p:cNvPr id="27" name="Rettangolo 26"/>
          <p:cNvSpPr/>
          <p:nvPr/>
        </p:nvSpPr>
        <p:spPr>
          <a:xfrm>
            <a:off x="5500688" y="1214438"/>
            <a:ext cx="857250" cy="2643187"/>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2109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2060575"/>
            <a:ext cx="708183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7958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downRight)">
                                      <p:cBhvr>
                                        <p:cTn id="7" dur="50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210948"/>
                                        </p:tgtEl>
                                        <p:attrNameLst>
                                          <p:attrName>style.visibility</p:attrName>
                                        </p:attrNameLst>
                                      </p:cBhvr>
                                      <p:to>
                                        <p:strVal val="visible"/>
                                      </p:to>
                                    </p:set>
                                    <p:anim calcmode="lin" valueType="num">
                                      <p:cBhvr>
                                        <p:cTn id="12" dur="500" fill="hold"/>
                                        <p:tgtEl>
                                          <p:spTgt spid="210948"/>
                                        </p:tgtEl>
                                        <p:attrNameLst>
                                          <p:attrName>ppt_w</p:attrName>
                                        </p:attrNameLst>
                                      </p:cBhvr>
                                      <p:tavLst>
                                        <p:tav tm="0">
                                          <p:val>
                                            <p:fltVal val="0"/>
                                          </p:val>
                                        </p:tav>
                                        <p:tav tm="100000">
                                          <p:val>
                                            <p:strVal val="#ppt_w"/>
                                          </p:val>
                                        </p:tav>
                                      </p:tavLst>
                                    </p:anim>
                                    <p:anim calcmode="lin" valueType="num">
                                      <p:cBhvr>
                                        <p:cTn id="13" dur="500" fill="hold"/>
                                        <p:tgtEl>
                                          <p:spTgt spid="2109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5" y="1557338"/>
            <a:ext cx="4298950"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1557338"/>
            <a:ext cx="4321175"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idx="4294967295"/>
          </p:nvPr>
        </p:nvSpPr>
        <p:spPr bwMode="auto">
          <a:xfrm>
            <a:off x="463550" y="115888"/>
            <a:ext cx="8572500" cy="427037"/>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it-IT" altLang="it-IT" sz="2200" b="1">
                <a:solidFill>
                  <a:srgbClr val="0033CC"/>
                </a:solidFill>
                <a:latin typeface="Verdana" pitchFamily="34" charset="0"/>
              </a:rPr>
              <a:t>Confronti</a:t>
            </a:r>
          </a:p>
        </p:txBody>
      </p:sp>
      <p:sp>
        <p:nvSpPr>
          <p:cNvPr id="4098" name="Rectangle 2"/>
          <p:cNvSpPr>
            <a:spLocks noChangeArrowheads="1"/>
          </p:cNvSpPr>
          <p:nvPr/>
        </p:nvSpPr>
        <p:spPr bwMode="auto">
          <a:xfrm>
            <a:off x="900113" y="1052513"/>
            <a:ext cx="30591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r>
              <a:rPr lang="it-IT" altLang="it-IT" sz="1800" b="1">
                <a:solidFill>
                  <a:srgbClr val="0033CC"/>
                </a:solidFill>
                <a:latin typeface="Verdana" pitchFamily="34" charset="0"/>
              </a:rPr>
              <a:t>STATICA LINEARE</a:t>
            </a:r>
          </a:p>
        </p:txBody>
      </p:sp>
      <p:sp>
        <p:nvSpPr>
          <p:cNvPr id="3" name="Rectangle 2"/>
          <p:cNvSpPr>
            <a:spLocks noChangeArrowheads="1"/>
          </p:cNvSpPr>
          <p:nvPr/>
        </p:nvSpPr>
        <p:spPr bwMode="auto">
          <a:xfrm>
            <a:off x="5076825" y="1052513"/>
            <a:ext cx="3779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charset="0"/>
                <a:cs typeface="Arial" charset="0"/>
              </a:defRPr>
            </a:lvl1pPr>
            <a:lvl2pPr algn="ctr">
              <a:defRPr sz="4400">
                <a:solidFill>
                  <a:schemeClr val="tx2"/>
                </a:solidFill>
                <a:latin typeface="Arial" charset="0"/>
                <a:cs typeface="Arial" charset="0"/>
              </a:defRPr>
            </a:lvl2pPr>
            <a:lvl3pPr algn="ctr">
              <a:defRPr sz="4400">
                <a:solidFill>
                  <a:schemeClr val="tx2"/>
                </a:solidFill>
                <a:latin typeface="Arial" charset="0"/>
                <a:cs typeface="Arial" charset="0"/>
              </a:defRPr>
            </a:lvl3pPr>
            <a:lvl4pPr algn="ctr">
              <a:defRPr sz="4400">
                <a:solidFill>
                  <a:schemeClr val="tx2"/>
                </a:solidFill>
                <a:latin typeface="Arial" charset="0"/>
                <a:cs typeface="Arial" charset="0"/>
              </a:defRPr>
            </a:lvl4pPr>
            <a:lvl5pPr algn="ctr">
              <a:defRPr sz="4400">
                <a:solidFill>
                  <a:schemeClr val="tx2"/>
                </a:solidFill>
                <a:latin typeface="Arial" charset="0"/>
                <a:cs typeface="Arial" charset="0"/>
              </a:defRPr>
            </a:lvl5pPr>
            <a:lvl6pPr marL="457200" algn="ctr" fontAlgn="base">
              <a:spcBef>
                <a:spcPct val="0"/>
              </a:spcBef>
              <a:spcAft>
                <a:spcPct val="0"/>
              </a:spcAft>
              <a:defRPr sz="4400">
                <a:solidFill>
                  <a:schemeClr val="tx2"/>
                </a:solidFill>
                <a:latin typeface="Arial" charset="0"/>
                <a:cs typeface="Arial" charset="0"/>
              </a:defRPr>
            </a:lvl6pPr>
            <a:lvl7pPr marL="914400" algn="ctr" fontAlgn="base">
              <a:spcBef>
                <a:spcPct val="0"/>
              </a:spcBef>
              <a:spcAft>
                <a:spcPct val="0"/>
              </a:spcAft>
              <a:defRPr sz="4400">
                <a:solidFill>
                  <a:schemeClr val="tx2"/>
                </a:solidFill>
                <a:latin typeface="Arial" charset="0"/>
                <a:cs typeface="Arial" charset="0"/>
              </a:defRPr>
            </a:lvl7pPr>
            <a:lvl8pPr marL="1371600" algn="ctr" fontAlgn="base">
              <a:spcBef>
                <a:spcPct val="0"/>
              </a:spcBef>
              <a:spcAft>
                <a:spcPct val="0"/>
              </a:spcAft>
              <a:defRPr sz="4400">
                <a:solidFill>
                  <a:schemeClr val="tx2"/>
                </a:solidFill>
                <a:latin typeface="Arial" charset="0"/>
                <a:cs typeface="Arial" charset="0"/>
              </a:defRPr>
            </a:lvl8pPr>
            <a:lvl9pPr marL="1828800" algn="ctr" fontAlgn="base">
              <a:spcBef>
                <a:spcPct val="0"/>
              </a:spcBef>
              <a:spcAft>
                <a:spcPct val="0"/>
              </a:spcAft>
              <a:defRPr sz="4400">
                <a:solidFill>
                  <a:schemeClr val="tx2"/>
                </a:solidFill>
                <a:latin typeface="Arial" charset="0"/>
                <a:cs typeface="Arial" charset="0"/>
              </a:defRPr>
            </a:lvl9pPr>
          </a:lstStyle>
          <a:p>
            <a:r>
              <a:rPr lang="it-IT" altLang="it-IT" sz="1800" b="1">
                <a:solidFill>
                  <a:srgbClr val="0033CC"/>
                </a:solidFill>
                <a:latin typeface="Verdana" pitchFamily="34" charset="0"/>
              </a:rPr>
              <a:t>STATICA NON LINEARE</a:t>
            </a:r>
          </a:p>
        </p:txBody>
      </p:sp>
    </p:spTree>
    <p:extLst>
      <p:ext uri="{BB962C8B-B14F-4D97-AF65-F5344CB8AC3E}">
        <p14:creationId xmlns:p14="http://schemas.microsoft.com/office/powerpoint/2010/main" val="39375764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ctrTitle"/>
          </p:nvPr>
        </p:nvSpPr>
        <p:spPr>
          <a:xfrm>
            <a:off x="611188" y="2922588"/>
            <a:ext cx="7416800" cy="434975"/>
          </a:xfrm>
        </p:spPr>
        <p:txBody>
          <a:bodyPr/>
          <a:lstStyle/>
          <a:p>
            <a:r>
              <a:rPr lang="it-IT" sz="4800" b="1" smtClean="0">
                <a:latin typeface="Comic Sans MS" pitchFamily="66" charset="0"/>
              </a:rPr>
              <a:t>Applicazioni e confronti</a:t>
            </a:r>
          </a:p>
        </p:txBody>
      </p:sp>
      <p:sp>
        <p:nvSpPr>
          <p:cNvPr id="65539" name="Rectangle 3"/>
          <p:cNvSpPr>
            <a:spLocks noChangeArrowheads="1"/>
          </p:cNvSpPr>
          <p:nvPr/>
        </p:nvSpPr>
        <p:spPr bwMode="auto">
          <a:xfrm>
            <a:off x="6011863" y="6584950"/>
            <a:ext cx="649287"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Casi di Studio</a:t>
            </a:r>
          </a:p>
        </p:txBody>
      </p:sp>
      <p:pic>
        <p:nvPicPr>
          <p:cNvPr id="66563"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solidFill>
                  <a:srgbClr val="FF3300"/>
                </a:solidFill>
                <a:latin typeface="Comic Sans MS" pitchFamily="66" charset="0"/>
              </a:rPr>
              <a:t>Re</a:t>
            </a:r>
            <a:r>
              <a:rPr lang="it-IT">
                <a:latin typeface="Comic Sans MS" pitchFamily="66" charset="0"/>
              </a:rPr>
              <a:t>te dei </a:t>
            </a:r>
            <a:r>
              <a:rPr lang="it-IT">
                <a:solidFill>
                  <a:srgbClr val="FF3300"/>
                </a:solidFill>
                <a:latin typeface="Comic Sans MS" pitchFamily="66" charset="0"/>
              </a:rPr>
              <a:t>L</a:t>
            </a:r>
            <a:r>
              <a:rPr lang="it-IT">
                <a:latin typeface="Comic Sans MS" pitchFamily="66" charset="0"/>
              </a:rPr>
              <a:t>aboratori </a:t>
            </a:r>
            <a:r>
              <a:rPr lang="it-IT">
                <a:solidFill>
                  <a:srgbClr val="FF3300"/>
                </a:solidFill>
                <a:latin typeface="Comic Sans MS" pitchFamily="66" charset="0"/>
              </a:rPr>
              <a:t>U</a:t>
            </a:r>
            <a:r>
              <a:rPr lang="it-IT">
                <a:latin typeface="Comic Sans MS" pitchFamily="66" charset="0"/>
              </a:rPr>
              <a:t>niversitari di </a:t>
            </a:r>
            <a:r>
              <a:rPr lang="it-IT">
                <a:solidFill>
                  <a:srgbClr val="FF3300"/>
                </a:solidFill>
                <a:latin typeface="Comic Sans MS" pitchFamily="66" charset="0"/>
              </a:rPr>
              <a:t>I</a:t>
            </a:r>
            <a:r>
              <a:rPr lang="it-IT">
                <a:latin typeface="Comic Sans MS" pitchFamily="66" charset="0"/>
              </a:rPr>
              <a:t>ngegneria </a:t>
            </a:r>
            <a:r>
              <a:rPr lang="it-IT">
                <a:solidFill>
                  <a:srgbClr val="FF3300"/>
                </a:solidFill>
                <a:latin typeface="Comic Sans MS" pitchFamily="66" charset="0"/>
              </a:rPr>
              <a:t>S</a:t>
            </a:r>
            <a:r>
              <a:rPr lang="it-IT">
                <a:latin typeface="Comic Sans MS" pitchFamily="66" charset="0"/>
              </a:rPr>
              <a:t>ismica</a:t>
            </a:r>
          </a:p>
        </p:txBody>
      </p:sp>
      <p:sp>
        <p:nvSpPr>
          <p:cNvPr id="66565"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66567"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8"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66569"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6570" name="Text Box 10"/>
          <p:cNvSpPr txBox="1">
            <a:spLocks noChangeArrowheads="1"/>
          </p:cNvSpPr>
          <p:nvPr/>
        </p:nvSpPr>
        <p:spPr bwMode="auto">
          <a:xfrm>
            <a:off x="222250" y="1341438"/>
            <a:ext cx="4205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b="1">
                <a:latin typeface="Comic Sans MS" pitchFamily="66" charset="0"/>
              </a:rPr>
              <a:t>ANALISI EFFETTUATE</a:t>
            </a:r>
          </a:p>
        </p:txBody>
      </p:sp>
      <p:sp>
        <p:nvSpPr>
          <p:cNvPr id="66571" name="Text Box 11"/>
          <p:cNvSpPr txBox="1">
            <a:spLocks noChangeArrowheads="1"/>
          </p:cNvSpPr>
          <p:nvPr/>
        </p:nvSpPr>
        <p:spPr bwMode="auto">
          <a:xfrm>
            <a:off x="1095375" y="1700213"/>
            <a:ext cx="6362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Modellazione</a:t>
            </a:r>
            <a:r>
              <a:rPr lang="it-IT" sz="2000">
                <a:latin typeface="Comic Sans MS" pitchFamily="66" charset="0"/>
              </a:rPr>
              <a:t>: NLC (non-linearità concentrata)/</a:t>
            </a:r>
            <a:r>
              <a:rPr lang="it-IT" sz="2000">
                <a:solidFill>
                  <a:srgbClr val="0066FF"/>
                </a:solidFill>
                <a:latin typeface="Comic Sans MS" pitchFamily="66" charset="0"/>
              </a:rPr>
              <a:t>NLD</a:t>
            </a:r>
            <a:r>
              <a:rPr lang="it-IT" sz="2000">
                <a:latin typeface="Comic Sans MS" pitchFamily="66" charset="0"/>
              </a:rPr>
              <a:t>;</a:t>
            </a:r>
          </a:p>
        </p:txBody>
      </p:sp>
      <p:sp>
        <p:nvSpPr>
          <p:cNvPr id="66572" name="Text Box 12"/>
          <p:cNvSpPr txBox="1">
            <a:spLocks noChangeArrowheads="1"/>
          </p:cNvSpPr>
          <p:nvPr/>
        </p:nvSpPr>
        <p:spPr bwMode="auto">
          <a:xfrm>
            <a:off x="1116013" y="2203450"/>
            <a:ext cx="64182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Solai</a:t>
            </a:r>
            <a:r>
              <a:rPr lang="it-IT" sz="2000">
                <a:latin typeface="Comic Sans MS" pitchFamily="66" charset="0"/>
              </a:rPr>
              <a:t>: infinitamente rigidi nel loro piano/</a:t>
            </a:r>
            <a:r>
              <a:rPr lang="it-IT" sz="2000">
                <a:solidFill>
                  <a:srgbClr val="0066FF"/>
                </a:solidFill>
                <a:latin typeface="Comic Sans MS" pitchFamily="66" charset="0"/>
              </a:rPr>
              <a:t>deformabili</a:t>
            </a:r>
            <a:r>
              <a:rPr lang="it-IT" sz="2000">
                <a:latin typeface="Comic Sans MS" pitchFamily="66" charset="0"/>
              </a:rPr>
              <a:t>;</a:t>
            </a:r>
          </a:p>
        </p:txBody>
      </p:sp>
      <p:sp>
        <p:nvSpPr>
          <p:cNvPr id="66573" name="Text Box 13"/>
          <p:cNvSpPr txBox="1">
            <a:spLocks noChangeArrowheads="1"/>
          </p:cNvSpPr>
          <p:nvPr/>
        </p:nvSpPr>
        <p:spPr bwMode="auto">
          <a:xfrm>
            <a:off x="1116013" y="2708275"/>
            <a:ext cx="3559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Effetti P-</a:t>
            </a:r>
            <a:r>
              <a:rPr lang="it-IT" sz="2000" b="1">
                <a:latin typeface="Symbol" pitchFamily="18" charset="2"/>
              </a:rPr>
              <a:t>D</a:t>
            </a:r>
            <a:r>
              <a:rPr lang="it-IT" sz="2000">
                <a:latin typeface="Comic Sans MS" pitchFamily="66" charset="0"/>
              </a:rPr>
              <a:t>: non considerati</a:t>
            </a:r>
          </a:p>
        </p:txBody>
      </p:sp>
      <p:sp>
        <p:nvSpPr>
          <p:cNvPr id="66574" name="Text Box 14"/>
          <p:cNvSpPr txBox="1">
            <a:spLocks noChangeArrowheads="1"/>
          </p:cNvSpPr>
          <p:nvPr/>
        </p:nvSpPr>
        <p:spPr bwMode="auto">
          <a:xfrm>
            <a:off x="1116013" y="3176588"/>
            <a:ext cx="5503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Vincolo terreno-struttura</a:t>
            </a:r>
            <a:r>
              <a:rPr lang="it-IT" sz="2000">
                <a:latin typeface="Comic Sans MS" pitchFamily="66" charset="0"/>
              </a:rPr>
              <a:t>: Rigido/</a:t>
            </a:r>
            <a:r>
              <a:rPr lang="it-IT" sz="2000">
                <a:solidFill>
                  <a:srgbClr val="0066FF"/>
                </a:solidFill>
                <a:latin typeface="Comic Sans MS" pitchFamily="66" charset="0"/>
              </a:rPr>
              <a:t>flessibile</a:t>
            </a:r>
            <a:r>
              <a:rPr lang="it-IT" sz="2000">
                <a:latin typeface="Comic Sans MS" pitchFamily="66" charset="0"/>
              </a:rPr>
              <a:t>;</a:t>
            </a:r>
          </a:p>
        </p:txBody>
      </p:sp>
      <p:sp>
        <p:nvSpPr>
          <p:cNvPr id="66575" name="Text Box 15"/>
          <p:cNvSpPr txBox="1">
            <a:spLocks noChangeArrowheads="1"/>
          </p:cNvSpPr>
          <p:nvPr/>
        </p:nvSpPr>
        <p:spPr bwMode="auto">
          <a:xfrm>
            <a:off x="1116013" y="3644900"/>
            <a:ext cx="7535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Analisi</a:t>
            </a:r>
            <a:r>
              <a:rPr lang="it-IT" sz="2000">
                <a:latin typeface="Comic Sans MS" pitchFamily="66" charset="0"/>
              </a:rPr>
              <a:t>: Statiche non-lineari (pushover)/</a:t>
            </a:r>
            <a:r>
              <a:rPr lang="it-IT" sz="2000">
                <a:solidFill>
                  <a:srgbClr val="0066FF"/>
                </a:solidFill>
                <a:latin typeface="Comic Sans MS" pitchFamily="66" charset="0"/>
              </a:rPr>
              <a:t>Dinamiche non-lineari</a:t>
            </a:r>
            <a:r>
              <a:rPr lang="it-IT" sz="2000">
                <a:latin typeface="Comic Sans MS" pitchFamily="66" charset="0"/>
              </a:rPr>
              <a:t>;</a:t>
            </a:r>
          </a:p>
        </p:txBody>
      </p:sp>
      <p:sp>
        <p:nvSpPr>
          <p:cNvPr id="66576" name="Text Box 16"/>
          <p:cNvSpPr txBox="1">
            <a:spLocks noChangeArrowheads="1"/>
          </p:cNvSpPr>
          <p:nvPr/>
        </p:nvSpPr>
        <p:spPr bwMode="auto">
          <a:xfrm>
            <a:off x="1116013" y="4122738"/>
            <a:ext cx="56054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Metodi</a:t>
            </a:r>
            <a:r>
              <a:rPr lang="it-IT" sz="2000">
                <a:latin typeface="Comic Sans MS" pitchFamily="66" charset="0"/>
              </a:rPr>
              <a:t>: N2 (OPCM, EC8), CSM, Modal, </a:t>
            </a:r>
            <a:r>
              <a:rPr lang="it-IT" sz="2000">
                <a:solidFill>
                  <a:srgbClr val="0066FF"/>
                </a:solidFill>
                <a:latin typeface="Comic Sans MS" pitchFamily="66" charset="0"/>
              </a:rPr>
              <a:t>NLTH</a:t>
            </a:r>
            <a:r>
              <a:rPr lang="it-IT" sz="2000">
                <a:latin typeface="Comic Sans MS" pitchFamily="66" charset="0"/>
              </a:rPr>
              <a:t>;</a:t>
            </a:r>
          </a:p>
        </p:txBody>
      </p:sp>
      <p:sp>
        <p:nvSpPr>
          <p:cNvPr id="66577" name="Text Box 17"/>
          <p:cNvSpPr txBox="1">
            <a:spLocks noChangeArrowheads="1"/>
          </p:cNvSpPr>
          <p:nvPr/>
        </p:nvSpPr>
        <p:spPr bwMode="auto">
          <a:xfrm>
            <a:off x="1116013" y="4627563"/>
            <a:ext cx="4930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Software</a:t>
            </a:r>
            <a:r>
              <a:rPr lang="it-IT" sz="2000">
                <a:latin typeface="Comic Sans MS" pitchFamily="66" charset="0"/>
              </a:rPr>
              <a:t>: SAP2000 v10.1.0/</a:t>
            </a:r>
            <a:r>
              <a:rPr lang="it-IT" sz="2000">
                <a:solidFill>
                  <a:srgbClr val="0066FF"/>
                </a:solidFill>
                <a:latin typeface="Comic Sans MS" pitchFamily="66" charset="0"/>
              </a:rPr>
              <a:t>OpenSEES</a:t>
            </a:r>
            <a:r>
              <a:rPr lang="it-IT" sz="2000">
                <a:latin typeface="Comic Sans MS" pitchFamily="66" charset="0"/>
              </a:rPr>
              <a:t>.</a:t>
            </a:r>
          </a:p>
        </p:txBody>
      </p:sp>
      <p:sp>
        <p:nvSpPr>
          <p:cNvPr id="66578" name="Text Box 18"/>
          <p:cNvSpPr txBox="1">
            <a:spLocks noChangeArrowheads="1"/>
          </p:cNvSpPr>
          <p:nvPr/>
        </p:nvSpPr>
        <p:spPr bwMode="auto">
          <a:xfrm>
            <a:off x="222250" y="5157788"/>
            <a:ext cx="5357813" cy="160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b="1">
                <a:latin typeface="Comic Sans MS" pitchFamily="66" charset="0"/>
              </a:rPr>
              <a:t>Distribuzione di forze orizzontali:</a:t>
            </a:r>
          </a:p>
          <a:p>
            <a:pPr algn="just" eaLnBrk="1" hangingPunct="1"/>
            <a:endParaRPr lang="it-IT" sz="900" b="1">
              <a:latin typeface="Comic Sans MS" pitchFamily="66" charset="0"/>
            </a:endParaRPr>
          </a:p>
          <a:p>
            <a:pPr algn="just" eaLnBrk="1" hangingPunct="1">
              <a:buFontTx/>
              <a:buChar char="-"/>
            </a:pPr>
            <a:r>
              <a:rPr lang="it-IT" b="1">
                <a:latin typeface="Comic Sans MS" pitchFamily="66" charset="0"/>
              </a:rPr>
              <a:t> Distribuzione 1: </a:t>
            </a:r>
            <a:r>
              <a:rPr lang="it-IT">
                <a:latin typeface="Comic Sans MS" pitchFamily="66" charset="0"/>
              </a:rPr>
              <a:t>proporzionale al prodotto tra le masse di piano e gli spostamenti modali;</a:t>
            </a:r>
          </a:p>
          <a:p>
            <a:pPr algn="just" eaLnBrk="1" hangingPunct="1">
              <a:buFontTx/>
              <a:buChar char="-"/>
            </a:pPr>
            <a:r>
              <a:rPr lang="it-IT">
                <a:latin typeface="Comic Sans MS" pitchFamily="66" charset="0"/>
              </a:rPr>
              <a:t> </a:t>
            </a:r>
            <a:r>
              <a:rPr lang="it-IT" b="1">
                <a:latin typeface="Comic Sans MS" pitchFamily="66" charset="0"/>
              </a:rPr>
              <a:t>Distribuzione 2: </a:t>
            </a:r>
            <a:r>
              <a:rPr lang="it-IT">
                <a:latin typeface="Comic Sans MS" pitchFamily="66" charset="0"/>
              </a:rPr>
              <a:t>proporzionale alle masse di piano.</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Modellazione</a:t>
            </a:r>
          </a:p>
        </p:txBody>
      </p:sp>
      <p:pic>
        <p:nvPicPr>
          <p:cNvPr id="67587"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67589"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67591"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2"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67593"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7594" name="Text Box 10"/>
          <p:cNvSpPr txBox="1">
            <a:spLocks noChangeArrowheads="1"/>
          </p:cNvSpPr>
          <p:nvPr/>
        </p:nvSpPr>
        <p:spPr bwMode="auto">
          <a:xfrm>
            <a:off x="222250" y="1557338"/>
            <a:ext cx="44211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a:latin typeface="Comic Sans MS" pitchFamily="66" charset="0"/>
              </a:rPr>
              <a:t>Ipotesi: Fondazione rigida;</a:t>
            </a:r>
          </a:p>
          <a:p>
            <a:pPr algn="just" eaLnBrk="1" hangingPunct="1"/>
            <a:r>
              <a:rPr lang="it-IT">
                <a:latin typeface="Comic Sans MS" pitchFamily="66" charset="0"/>
              </a:rPr>
              <a:t>Elementi </a:t>
            </a:r>
            <a:r>
              <a:rPr lang="it-IT" u="sng">
                <a:latin typeface="Comic Sans MS" pitchFamily="66" charset="0"/>
              </a:rPr>
              <a:t>fessurati – Valori di Progetto</a:t>
            </a:r>
            <a:r>
              <a:rPr lang="it-IT">
                <a:latin typeface="Comic Sans MS" pitchFamily="66" charset="0"/>
              </a:rPr>
              <a:t>.</a:t>
            </a:r>
          </a:p>
        </p:txBody>
      </p:sp>
      <p:sp>
        <p:nvSpPr>
          <p:cNvPr id="67595" name="Text Box 11"/>
          <p:cNvSpPr txBox="1">
            <a:spLocks noChangeArrowheads="1"/>
          </p:cNvSpPr>
          <p:nvPr/>
        </p:nvSpPr>
        <p:spPr bwMode="auto">
          <a:xfrm>
            <a:off x="1258888" y="2159000"/>
            <a:ext cx="3149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(f</a:t>
            </a:r>
            <a:r>
              <a:rPr lang="it-IT" baseline="-25000">
                <a:latin typeface="Comic Sans MS" pitchFamily="66" charset="0"/>
              </a:rPr>
              <a:t>cd</a:t>
            </a:r>
            <a:r>
              <a:rPr lang="it-IT">
                <a:latin typeface="Comic Sans MS" pitchFamily="66" charset="0"/>
              </a:rPr>
              <a:t>=21.5 MPa, f</a:t>
            </a:r>
            <a:r>
              <a:rPr lang="it-IT" baseline="-25000">
                <a:latin typeface="Comic Sans MS" pitchFamily="66" charset="0"/>
              </a:rPr>
              <a:t>sd</a:t>
            </a:r>
            <a:r>
              <a:rPr lang="it-IT">
                <a:latin typeface="Comic Sans MS" pitchFamily="66" charset="0"/>
              </a:rPr>
              <a:t>=382 MPa)</a:t>
            </a:r>
          </a:p>
        </p:txBody>
      </p:sp>
      <p:pic>
        <p:nvPicPr>
          <p:cNvPr id="272396" name="Picture 12" descr="Caso01_Fe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00" y="2611438"/>
            <a:ext cx="4427538" cy="372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97" name="Picture 13" descr="Caso01_FessD_Mod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63" y="1363663"/>
            <a:ext cx="4418012" cy="379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98" name="Picture 14" descr="Caso01_FessD_Modo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4413" y="1974850"/>
            <a:ext cx="4140200"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99" name="Picture 15" descr="Caso01_FessD_Modo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4775" y="2611438"/>
            <a:ext cx="3851275"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72396"/>
                                        </p:tgtEl>
                                        <p:attrNameLst>
                                          <p:attrName>style.visibility</p:attrName>
                                        </p:attrNameLst>
                                      </p:cBhvr>
                                      <p:to>
                                        <p:strVal val="visible"/>
                                      </p:to>
                                    </p:set>
                                    <p:animEffect transition="in" filter="dissolve">
                                      <p:cBhvr>
                                        <p:cTn id="7" dur="500"/>
                                        <p:tgtEl>
                                          <p:spTgt spid="272396"/>
                                        </p:tgtEl>
                                      </p:cBhvr>
                                    </p:animEffect>
                                  </p:childTnLst>
                                </p:cTn>
                              </p:par>
                              <p:par>
                                <p:cTn id="8" presetID="10" presetClass="entr" presetSubtype="0" fill="hold" nodeType="withEffect">
                                  <p:stCondLst>
                                    <p:cond delay="0"/>
                                  </p:stCondLst>
                                  <p:childTnLst>
                                    <p:set>
                                      <p:cBhvr>
                                        <p:cTn id="9" dur="1" fill="hold">
                                          <p:stCondLst>
                                            <p:cond delay="0"/>
                                          </p:stCondLst>
                                        </p:cTn>
                                        <p:tgtEl>
                                          <p:spTgt spid="272397"/>
                                        </p:tgtEl>
                                        <p:attrNameLst>
                                          <p:attrName>style.visibility</p:attrName>
                                        </p:attrNameLst>
                                      </p:cBhvr>
                                      <p:to>
                                        <p:strVal val="visible"/>
                                      </p:to>
                                    </p:set>
                                    <p:animEffect transition="in" filter="fade">
                                      <p:cBhvr>
                                        <p:cTn id="10" dur="1000"/>
                                        <p:tgtEl>
                                          <p:spTgt spid="27239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72398"/>
                                        </p:tgtEl>
                                        <p:attrNameLst>
                                          <p:attrName>style.visibility</p:attrName>
                                        </p:attrNameLst>
                                      </p:cBhvr>
                                      <p:to>
                                        <p:strVal val="visible"/>
                                      </p:to>
                                    </p:set>
                                    <p:animEffect transition="in" filter="fade">
                                      <p:cBhvr>
                                        <p:cTn id="15" dur="1000"/>
                                        <p:tgtEl>
                                          <p:spTgt spid="27239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72399"/>
                                        </p:tgtEl>
                                        <p:attrNameLst>
                                          <p:attrName>style.visibility</p:attrName>
                                        </p:attrNameLst>
                                      </p:cBhvr>
                                      <p:to>
                                        <p:strVal val="visible"/>
                                      </p:to>
                                    </p:set>
                                    <p:animEffect transition="in" filter="fade">
                                      <p:cBhvr>
                                        <p:cTn id="20" dur="1000"/>
                                        <p:tgtEl>
                                          <p:spTgt spid="272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ctrTitle"/>
          </p:nvPr>
        </p:nvSpPr>
        <p:spPr>
          <a:xfrm>
            <a:off x="430213" y="765175"/>
            <a:ext cx="8316912" cy="576263"/>
          </a:xfrm>
        </p:spPr>
        <p:txBody>
          <a:bodyPr/>
          <a:lstStyle/>
          <a:p>
            <a:r>
              <a:rPr lang="it-IT" sz="3600" b="1" smtClean="0">
                <a:latin typeface="Comic Sans MS" pitchFamily="66" charset="0"/>
              </a:rPr>
              <a:t>Caso di Studio n.1: Risultati</a:t>
            </a:r>
          </a:p>
        </p:txBody>
      </p:sp>
      <p:pic>
        <p:nvPicPr>
          <p:cNvPr id="68611" name="Picture 3" descr="logo"/>
          <p:cNvPicPr>
            <a:picLocks noChangeAspect="1" noChangeArrowheads="1"/>
          </p:cNvPicPr>
          <p:nvPr/>
        </p:nvPicPr>
        <p:blipFill>
          <a:blip r:embed="rId2">
            <a:extLst>
              <a:ext uri="{28A0092B-C50C-407E-A947-70E740481C1C}">
                <a14:useLocalDpi xmlns:a14="http://schemas.microsoft.com/office/drawing/2010/main" val="0"/>
              </a:ext>
            </a:extLst>
          </a:blip>
          <a:srcRect r="4613"/>
          <a:stretch>
            <a:fillRect/>
          </a:stretch>
        </p:blipFill>
        <p:spPr bwMode="auto">
          <a:xfrm>
            <a:off x="0" y="0"/>
            <a:ext cx="298767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ext Box 4"/>
          <p:cNvSpPr txBox="1">
            <a:spLocks noChangeArrowheads="1"/>
          </p:cNvSpPr>
          <p:nvPr/>
        </p:nvSpPr>
        <p:spPr bwMode="auto">
          <a:xfrm>
            <a:off x="2994025" y="42863"/>
            <a:ext cx="597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Rete dei Laboratori Universitari di Ingegneria Sismica</a:t>
            </a:r>
          </a:p>
        </p:txBody>
      </p:sp>
      <p:sp>
        <p:nvSpPr>
          <p:cNvPr id="68613" name="Line 5"/>
          <p:cNvSpPr>
            <a:spLocks noChangeShapeType="1"/>
          </p:cNvSpPr>
          <p:nvPr/>
        </p:nvSpPr>
        <p:spPr bwMode="auto">
          <a:xfrm>
            <a:off x="0" y="692150"/>
            <a:ext cx="9144000" cy="0"/>
          </a:xfrm>
          <a:prstGeom prst="line">
            <a:avLst/>
          </a:prstGeom>
          <a:noFill/>
          <a:ln w="9525">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pic>
        <p:nvPicPr>
          <p:cNvPr id="68615" name="Picture 7" descr="Logo-Uni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6021388"/>
            <a:ext cx="80962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Text Box 8"/>
          <p:cNvSpPr txBox="1">
            <a:spLocks noChangeArrowheads="1"/>
          </p:cNvSpPr>
          <p:nvPr/>
        </p:nvSpPr>
        <p:spPr bwMode="auto">
          <a:xfrm>
            <a:off x="4932363" y="6151563"/>
            <a:ext cx="33115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400">
                <a:latin typeface="Comic Sans MS" pitchFamily="66" charset="0"/>
              </a:rPr>
              <a:t>Linea 2- Obiettivo IRREG:</a:t>
            </a:r>
          </a:p>
          <a:p>
            <a:pPr algn="r" eaLnBrk="1" hangingPunct="1"/>
            <a:r>
              <a:rPr lang="it-IT" sz="1400">
                <a:latin typeface="Comic Sans MS" pitchFamily="66" charset="0"/>
              </a:rPr>
              <a:t>UR dell’Università di Salerno</a:t>
            </a:r>
          </a:p>
        </p:txBody>
      </p:sp>
      <p:sp>
        <p:nvSpPr>
          <p:cNvPr id="68617" name="Line 9"/>
          <p:cNvSpPr>
            <a:spLocks noChangeShapeType="1"/>
          </p:cNvSpPr>
          <p:nvPr/>
        </p:nvSpPr>
        <p:spPr bwMode="auto">
          <a:xfrm>
            <a:off x="5630863" y="5988050"/>
            <a:ext cx="3419475"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68618" name="Text Box 10"/>
          <p:cNvSpPr txBox="1">
            <a:spLocks noChangeArrowheads="1"/>
          </p:cNvSpPr>
          <p:nvPr/>
        </p:nvSpPr>
        <p:spPr bwMode="auto">
          <a:xfrm>
            <a:off x="179388" y="1322388"/>
            <a:ext cx="8840787"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latin typeface="Comic Sans MS" pitchFamily="66" charset="0"/>
              </a:rPr>
              <a:t>Analisi Pushover: plasticità concentrata – </a:t>
            </a:r>
            <a:r>
              <a:rPr lang="it-IT" u="sng">
                <a:latin typeface="Comic Sans MS" pitchFamily="66" charset="0"/>
              </a:rPr>
              <a:t>Meccanismi duttili (rot. alla corda)</a:t>
            </a:r>
          </a:p>
          <a:p>
            <a:pPr eaLnBrk="1" hangingPunct="1"/>
            <a:r>
              <a:rPr lang="it-IT" sz="1600">
                <a:latin typeface="Comic Sans MS" pitchFamily="66" charset="0"/>
              </a:rPr>
              <a:t>Fondazione rigida – Valori di Progetto</a:t>
            </a:r>
          </a:p>
        </p:txBody>
      </p:sp>
      <p:pic>
        <p:nvPicPr>
          <p:cNvPr id="27341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916113"/>
            <a:ext cx="2665413" cy="85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342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98850"/>
            <a:ext cx="5399088" cy="335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342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9250" y="2636838"/>
            <a:ext cx="5399088"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3422"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4913" y="1641475"/>
            <a:ext cx="5399087" cy="335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3419"/>
                                        </p:tgtEl>
                                        <p:attrNameLst>
                                          <p:attrName>style.visibility</p:attrName>
                                        </p:attrNameLst>
                                      </p:cBhvr>
                                      <p:to>
                                        <p:strVal val="visible"/>
                                      </p:to>
                                    </p:set>
                                    <p:animEffect transition="in" filter="fade">
                                      <p:cBhvr>
                                        <p:cTn id="7" dur="1000"/>
                                        <p:tgtEl>
                                          <p:spTgt spid="2734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73420"/>
                                        </p:tgtEl>
                                        <p:attrNameLst>
                                          <p:attrName>style.visibility</p:attrName>
                                        </p:attrNameLst>
                                      </p:cBhvr>
                                      <p:to>
                                        <p:strVal val="visible"/>
                                      </p:to>
                                    </p:set>
                                    <p:animEffect transition="in" filter="fade">
                                      <p:cBhvr>
                                        <p:cTn id="12" dur="1000"/>
                                        <p:tgtEl>
                                          <p:spTgt spid="2734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73421"/>
                                        </p:tgtEl>
                                        <p:attrNameLst>
                                          <p:attrName>style.visibility</p:attrName>
                                        </p:attrNameLst>
                                      </p:cBhvr>
                                      <p:to>
                                        <p:strVal val="visible"/>
                                      </p:to>
                                    </p:set>
                                    <p:animEffect transition="in" filter="fade">
                                      <p:cBhvr>
                                        <p:cTn id="17" dur="1000"/>
                                        <p:tgtEl>
                                          <p:spTgt spid="2734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73422"/>
                                        </p:tgtEl>
                                        <p:attrNameLst>
                                          <p:attrName>style.visibility</p:attrName>
                                        </p:attrNameLst>
                                      </p:cBhvr>
                                      <p:to>
                                        <p:strVal val="visible"/>
                                      </p:to>
                                    </p:set>
                                    <p:animEffect transition="in" filter="fade">
                                      <p:cBhvr>
                                        <p:cTn id="22" dur="1000"/>
                                        <p:tgtEl>
                                          <p:spTgt spid="273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2101</TotalTime>
  <Words>6055</Words>
  <Application>Microsoft Office PowerPoint</Application>
  <PresentationFormat>Presentazione su schermo (4:3)</PresentationFormat>
  <Paragraphs>685</Paragraphs>
  <Slides>113</Slides>
  <Notes>14</Notes>
  <HiddenSlides>0</HiddenSlides>
  <MMClips>0</MMClips>
  <ScaleCrop>false</ScaleCrop>
  <HeadingPairs>
    <vt:vector size="8" baseType="variant">
      <vt:variant>
        <vt:lpstr>Caratteri utilizzati</vt:lpstr>
      </vt:variant>
      <vt:variant>
        <vt:i4>9</vt:i4>
      </vt:variant>
      <vt:variant>
        <vt:lpstr>Tema</vt:lpstr>
      </vt:variant>
      <vt:variant>
        <vt:i4>1</vt:i4>
      </vt:variant>
      <vt:variant>
        <vt:lpstr>Server OLE incorporati</vt:lpstr>
      </vt:variant>
      <vt:variant>
        <vt:i4>2</vt:i4>
      </vt:variant>
      <vt:variant>
        <vt:lpstr>Titoli diapositive</vt:lpstr>
      </vt:variant>
      <vt:variant>
        <vt:i4>113</vt:i4>
      </vt:variant>
    </vt:vector>
  </HeadingPairs>
  <TitlesOfParts>
    <vt:vector size="125" baseType="lpstr">
      <vt:lpstr>Arial</vt:lpstr>
      <vt:lpstr>Calibri</vt:lpstr>
      <vt:lpstr>Comic Sans MS</vt:lpstr>
      <vt:lpstr>Garamond</vt:lpstr>
      <vt:lpstr>Lucida Sans</vt:lpstr>
      <vt:lpstr>Symbol</vt:lpstr>
      <vt:lpstr>Times New Roman</vt:lpstr>
      <vt:lpstr>Verdana</vt:lpstr>
      <vt:lpstr>Wingdings</vt:lpstr>
      <vt:lpstr>Tema di Office</vt:lpstr>
      <vt:lpstr>Equation</vt:lpstr>
      <vt:lpstr>Grafico</vt:lpstr>
      <vt:lpstr>Presentazione standard di PowerPoint</vt:lpstr>
      <vt:lpstr>Moduli</vt:lpstr>
      <vt:lpstr>Sommario</vt:lpstr>
      <vt:lpstr>Definizioni e concetti di base</vt:lpstr>
      <vt:lpstr>Concetti introduttivi: Azioni Sismiche</vt:lpstr>
      <vt:lpstr>Concetti introduttivi: Azioni Sismiche</vt:lpstr>
      <vt:lpstr>Spettri di Risposta Elastici</vt:lpstr>
      <vt:lpstr>Spettri di Risposta Elastici</vt:lpstr>
      <vt:lpstr>Spettri di Risposta Elastici</vt:lpstr>
      <vt:lpstr>Spettri di Risposta Elastici</vt:lpstr>
      <vt:lpstr>Spettri di Risposta Elastici</vt:lpstr>
      <vt:lpstr>Spettri di Risposta Elastici</vt:lpstr>
      <vt:lpstr>Spettri di Risposta Inelastici</vt:lpstr>
      <vt:lpstr>Spettri di Risposta Inelastici</vt:lpstr>
      <vt:lpstr>Presentazione standard di PowerPoint</vt:lpstr>
      <vt:lpstr>Metodi di analisi sismica delle strutture</vt:lpstr>
      <vt:lpstr>Analisi strutturale</vt:lpstr>
      <vt:lpstr>Analisi strutturale</vt:lpstr>
      <vt:lpstr>Analisi strutturale</vt:lpstr>
      <vt:lpstr>Analisi strutturale</vt:lpstr>
      <vt:lpstr>Analisi strutturale</vt:lpstr>
      <vt:lpstr>Analisi strutturale</vt:lpstr>
      <vt:lpstr>Analisi strutturale</vt:lpstr>
      <vt:lpstr>Analisi strutturale</vt:lpstr>
      <vt:lpstr>Un metodo semplificato di analisi lineare</vt:lpstr>
      <vt:lpstr>Presentazione standard di PowerPoint</vt:lpstr>
      <vt:lpstr>Presentazione standard di PowerPoint</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Un metodo lineare</vt:lpstr>
      <vt:lpstr>Approcci alternativi per l’analisi non-lineare</vt:lpstr>
      <vt:lpstr>Modellazione: non-linearità meccanica</vt:lpstr>
      <vt:lpstr>Modellazione: non-linearità meccanica</vt:lpstr>
      <vt:lpstr>Modellazione: non-linearità meccanica</vt:lpstr>
      <vt:lpstr>Modellazione: non-linearità meccanica</vt:lpstr>
      <vt:lpstr>Presentazione standard di PowerPoint</vt:lpstr>
      <vt:lpstr>Presentazione standard di PowerPoint</vt:lpstr>
      <vt:lpstr>Presentazione standard di PowerPoint</vt:lpstr>
      <vt:lpstr>Modellazione: non-linearità meccanica</vt:lpstr>
      <vt:lpstr>Il metodo N2 ed altre metodologie di Analisi Statica non-Lineare</vt:lpstr>
      <vt:lpstr>Analisi Statica Nonlineare</vt:lpstr>
      <vt:lpstr>Analisi Statica: Pushover Analysis</vt:lpstr>
      <vt:lpstr>Analisi Statica: Pushover Analysis</vt:lpstr>
      <vt:lpstr>Pushover Analysis</vt:lpstr>
      <vt:lpstr>Pushover Analysis</vt:lpstr>
      <vt:lpstr>Pushover Analysis</vt:lpstr>
      <vt:lpstr>Presentazione standard di PowerPoint</vt:lpstr>
      <vt:lpstr>Analisi Statica: Vulnerabilità sismica</vt:lpstr>
      <vt:lpstr>Analisi Statica: Vulnerabilità sismica</vt:lpstr>
      <vt:lpstr>Commenti sui parametri di vulnerabilità</vt:lpstr>
      <vt:lpstr>Analisi Statica: Vulnerabilità sismica</vt:lpstr>
      <vt:lpstr>Analisi Statica: Vulnerabilità sismica</vt:lpstr>
      <vt:lpstr>Analisi Statica: Pushover Analysis</vt:lpstr>
      <vt:lpstr>Analisi Statica: Pushover Analysis</vt:lpstr>
      <vt:lpstr>Analisi Statica: Pushover Analysis</vt:lpstr>
      <vt:lpstr>Analisi Statica: Recenti avanzamenti</vt:lpstr>
      <vt:lpstr>Analisi Statica: Recenti avanzamenti</vt:lpstr>
      <vt:lpstr>Modello a plasticità concentrata: esempio</vt:lpstr>
      <vt:lpstr>Modello a plasticità concentrata - esempio Input</vt:lpstr>
      <vt:lpstr>Presentazione standard di PowerPoint</vt:lpstr>
      <vt:lpstr>DEFINIZIONE CERNIERE PLASTICHE</vt:lpstr>
      <vt:lpstr>COLONNE: Curva momento-rotazioni</vt:lpstr>
      <vt:lpstr>COLONNE: Dominio N-M2-M3</vt:lpstr>
      <vt:lpstr>TRAVI</vt:lpstr>
      <vt:lpstr>ASSEGNAZIONE DELLE CERNIERE</vt:lpstr>
      <vt:lpstr>ANALISI: Applicazione carichi verticali</vt:lpstr>
      <vt:lpstr>ANALISI: Applicazione carichi orizzontali</vt:lpstr>
      <vt:lpstr>RISULTATI</vt:lpstr>
      <vt:lpstr>COLLOCAZIONE DEGLI STATI LIMITE</vt:lpstr>
      <vt:lpstr>CURVA FINALE</vt:lpstr>
      <vt:lpstr>Analisi strutturale</vt:lpstr>
      <vt:lpstr>Analisi strutturale (valutazione della capacità ΔC,DL)</vt:lpstr>
      <vt:lpstr>Analisi strutturale (valutazione della capacità ΔC,DS)</vt:lpstr>
      <vt:lpstr>Analisi strutturale (valutazione della capacità ΔC,CO)</vt:lpstr>
      <vt:lpstr>Valutazione della domanda – Metodo N2</vt:lpstr>
      <vt:lpstr>Valutazione della domanda – Metodo N2</vt:lpstr>
      <vt:lpstr>Valutazione della domanda – Metodo N2</vt:lpstr>
      <vt:lpstr>Valutazione della domanda</vt:lpstr>
      <vt:lpstr>Valutazione della vulnerabilità</vt:lpstr>
      <vt:lpstr>Valutazione della vulnerabilità in termini di PGA</vt:lpstr>
      <vt:lpstr>Analisi Pushover – meccanismi fragili</vt:lpstr>
      <vt:lpstr>Confronti</vt:lpstr>
      <vt:lpstr>Analisi Pushover - Risultati</vt:lpstr>
      <vt:lpstr>Confronti</vt:lpstr>
      <vt:lpstr>Applicazioni e confronti</vt:lpstr>
      <vt:lpstr>Casi di Studio</vt:lpstr>
      <vt:lpstr>Caso di Studio n.1: Modellazione</vt:lpstr>
      <vt:lpstr>Caso di Studio n.1: Risultati</vt:lpstr>
      <vt:lpstr>Caso di Studio n.1: Risultati</vt:lpstr>
      <vt:lpstr>Caso di Studio n.1: Modellazione</vt:lpstr>
      <vt:lpstr>Caso di Studio n.1: Risultati</vt:lpstr>
      <vt:lpstr>Caso di Studio n.1: Risultati</vt:lpstr>
      <vt:lpstr>Caso di Studio n.1: Risultati</vt:lpstr>
      <vt:lpstr>Caso di Studio n.1: Risultati</vt:lpstr>
      <vt:lpstr>Caso di Studio n.1: Risultati</vt:lpstr>
      <vt:lpstr>Caso di Studio n.1: Modellazione</vt:lpstr>
      <vt:lpstr>Caso di Studio n.1: Modellazione</vt:lpstr>
      <vt:lpstr>Caso di Studio n.1: Modellazione</vt:lpstr>
      <vt:lpstr>Caso di Studio n.1: Risultati</vt:lpstr>
      <vt:lpstr>Caso di Studio n.1: Risultati</vt:lpstr>
      <vt:lpstr>Caso di Studio n.1: Risultati</vt:lpstr>
      <vt:lpstr>Homework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Modelli di capacità in strutture esistenti in c.a. e muratura</dc:title>
  <cp:lastModifiedBy>Reviewer</cp:lastModifiedBy>
  <cp:revision>159</cp:revision>
  <dcterms:created xsi:type="dcterms:W3CDTF">2008-03-10T14:08:26Z</dcterms:created>
  <dcterms:modified xsi:type="dcterms:W3CDTF">2016-09-07T12:08:27Z</dcterms:modified>
</cp:coreProperties>
</file>