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0.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3.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4.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6.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7.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8.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19.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0.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1.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2.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3.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24.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25.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26.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27.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32"/>
  </p:notesMasterIdLst>
  <p:sldIdLst>
    <p:sldId id="401" r:id="rId2"/>
    <p:sldId id="402" r:id="rId3"/>
    <p:sldId id="269" r:id="rId4"/>
    <p:sldId id="270" r:id="rId5"/>
    <p:sldId id="390" r:id="rId6"/>
    <p:sldId id="309" r:id="rId7"/>
    <p:sldId id="331" r:id="rId8"/>
    <p:sldId id="388" r:id="rId9"/>
    <p:sldId id="397" r:id="rId10"/>
    <p:sldId id="389" r:id="rId11"/>
    <p:sldId id="336" r:id="rId12"/>
    <p:sldId id="374" r:id="rId13"/>
    <p:sldId id="328" r:id="rId14"/>
    <p:sldId id="327" r:id="rId15"/>
    <p:sldId id="337" r:id="rId16"/>
    <p:sldId id="399" r:id="rId17"/>
    <p:sldId id="391" r:id="rId18"/>
    <p:sldId id="376" r:id="rId19"/>
    <p:sldId id="387" r:id="rId20"/>
    <p:sldId id="393" r:id="rId21"/>
    <p:sldId id="363" r:id="rId22"/>
    <p:sldId id="346" r:id="rId23"/>
    <p:sldId id="354" r:id="rId24"/>
    <p:sldId id="345" r:id="rId25"/>
    <p:sldId id="394" r:id="rId26"/>
    <p:sldId id="395" r:id="rId27"/>
    <p:sldId id="396" r:id="rId28"/>
    <p:sldId id="378" r:id="rId29"/>
    <p:sldId id="400" r:id="rId30"/>
    <p:sldId id="373" r:id="rId3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Stile con tema 1 - Color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Stile con tema 1 - Color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Stile con tema 1 - Colore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Stile con tema 1 - Colore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113A9D2-9D6B-4929-AA2D-F23B5EE8CBE7}" styleName="Stile con tema 2 - Color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Stile con tema 2 - Colore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66" d="100"/>
          <a:sy n="66" d="100"/>
        </p:scale>
        <p:origin x="128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0C82F8-CC70-436C-B448-A29147BC9C17}" type="doc">
      <dgm:prSet loTypeId="urn:microsoft.com/office/officeart/2005/8/layout/vList5" loCatId="list" qsTypeId="urn:microsoft.com/office/officeart/2005/8/quickstyle/3d2" qsCatId="3D" csTypeId="urn:microsoft.com/office/officeart/2005/8/colors/colorful2" csCatId="colorful" phldr="1"/>
      <dgm:spPr/>
      <dgm:t>
        <a:bodyPr/>
        <a:lstStyle/>
        <a:p>
          <a:endParaRPr lang="it-IT"/>
        </a:p>
      </dgm:t>
    </dgm:pt>
    <dgm:pt modelId="{D4FC49DA-8881-4E12-BAE7-FFE8967D867C}">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2100" b="1" i="1" dirty="0" smtClean="0">
              <a:effectLst>
                <a:outerShdw blurRad="38100" dist="38100" dir="2700000" algn="tl">
                  <a:srgbClr val="000000">
                    <a:alpha val="43137"/>
                  </a:srgbClr>
                </a:outerShdw>
              </a:effectLst>
              <a:latin typeface="Calibri" panose="020F0502020204030204" pitchFamily="34" charset="0"/>
            </a:rPr>
            <a:t>Aspetti generali</a:t>
          </a:r>
          <a:endParaRPr lang="it-IT" sz="2100" b="1" i="1" dirty="0">
            <a:effectLst>
              <a:outerShdw blurRad="38100" dist="38100" dir="2700000" algn="tl">
                <a:srgbClr val="000000">
                  <a:alpha val="43137"/>
                </a:srgbClr>
              </a:outerShdw>
            </a:effectLst>
            <a:latin typeface="Calibri" panose="020F0502020204030204" pitchFamily="34" charset="0"/>
          </a:endParaRPr>
        </a:p>
      </dgm:t>
    </dgm:pt>
    <dgm:pt modelId="{4B77AA76-F8E6-4334-9E5E-7F3424356142}" type="parTrans" cxnId="{9D879B67-8CE2-43BC-B55B-2445686D9D9F}">
      <dgm:prSet/>
      <dgm:spPr/>
      <dgm:t>
        <a:bodyPr/>
        <a:lstStyle/>
        <a:p>
          <a:endParaRPr lang="it-IT">
            <a:latin typeface="+mj-lt"/>
          </a:endParaRPr>
        </a:p>
      </dgm:t>
    </dgm:pt>
    <dgm:pt modelId="{6F2B3900-6E3F-4C5F-909B-09F4BB226981}" type="sibTrans" cxnId="{9D879B67-8CE2-43BC-B55B-2445686D9D9F}">
      <dgm:prSet/>
      <dgm:spPr/>
      <dgm:t>
        <a:bodyPr/>
        <a:lstStyle/>
        <a:p>
          <a:endParaRPr lang="it-IT">
            <a:latin typeface="+mj-lt"/>
          </a:endParaRPr>
        </a:p>
      </dgm:t>
    </dgm:pt>
    <dgm:pt modelId="{89F88E4E-D028-4D9A-A08D-3A3984E21F30}">
      <dgm:prSet phldrT="[Testo]" custT="1">
        <dgm:style>
          <a:lnRef idx="1">
            <a:schemeClr val="accent2"/>
          </a:lnRef>
          <a:fillRef idx="2">
            <a:schemeClr val="accent2"/>
          </a:fillRef>
          <a:effectRef idx="1">
            <a:schemeClr val="accent2"/>
          </a:effectRef>
          <a:fontRef idx="minor">
            <a:schemeClr val="dk1"/>
          </a:fontRef>
        </dgm:style>
      </dgm:prSet>
      <dgm:spPr/>
      <dgm:t>
        <a:bodyPr/>
        <a:lstStyle/>
        <a:p>
          <a:r>
            <a:rPr lang="it-IT" sz="1700" i="0" dirty="0" smtClean="0">
              <a:latin typeface="Calibri" panose="020F0502020204030204" pitchFamily="34" charset="0"/>
            </a:rPr>
            <a:t>Inquadramento problematica sismica</a:t>
          </a:r>
          <a:endParaRPr lang="it-IT" sz="1700" i="0" baseline="-25000" dirty="0">
            <a:latin typeface="Calibri" panose="020F0502020204030204" pitchFamily="34" charset="0"/>
          </a:endParaRPr>
        </a:p>
      </dgm:t>
    </dgm:pt>
    <dgm:pt modelId="{81433473-431E-49D8-ADAB-257E6E6DC08D}" type="parTrans" cxnId="{B13ECB27-F738-4C49-9D6F-679CC2D33F54}">
      <dgm:prSet/>
      <dgm:spPr/>
      <dgm:t>
        <a:bodyPr/>
        <a:lstStyle/>
        <a:p>
          <a:endParaRPr lang="it-IT">
            <a:latin typeface="+mj-lt"/>
          </a:endParaRPr>
        </a:p>
      </dgm:t>
    </dgm:pt>
    <dgm:pt modelId="{A0680B5D-5DE8-476D-BC34-B65190AA9F5E}" type="sibTrans" cxnId="{B13ECB27-F738-4C49-9D6F-679CC2D33F54}">
      <dgm:prSet/>
      <dgm:spPr/>
      <dgm:t>
        <a:bodyPr/>
        <a:lstStyle/>
        <a:p>
          <a:endParaRPr lang="it-IT">
            <a:latin typeface="+mj-lt"/>
          </a:endParaRPr>
        </a:p>
      </dgm:t>
    </dgm:pt>
    <dgm:pt modelId="{584CFFE1-CC30-4361-96C7-790EC36BDDD8}">
      <dgm:prSet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2100" b="1" i="1" dirty="0" smtClean="0">
              <a:effectLst>
                <a:outerShdw blurRad="38100" dist="38100" dir="2700000" algn="tl">
                  <a:srgbClr val="000000">
                    <a:alpha val="43137"/>
                  </a:srgbClr>
                </a:outerShdw>
              </a:effectLst>
              <a:latin typeface="Calibri" panose="020F0502020204030204" pitchFamily="34" charset="0"/>
            </a:rPr>
            <a:t>CNR-DT 212/2013</a:t>
          </a:r>
          <a:endParaRPr lang="it-IT" sz="2100" b="1" i="1" u="none" dirty="0" smtClean="0">
            <a:effectLst>
              <a:outerShdw blurRad="38100" dist="38100" dir="2700000" algn="tl">
                <a:srgbClr val="000000">
                  <a:alpha val="43137"/>
                </a:srgbClr>
              </a:outerShdw>
            </a:effectLst>
            <a:latin typeface="Calibri" panose="020F0502020204030204" pitchFamily="34" charset="0"/>
          </a:endParaRPr>
        </a:p>
      </dgm:t>
    </dgm:pt>
    <dgm:pt modelId="{0C44A81A-F17F-4B98-8392-730001AA1048}" type="parTrans" cxnId="{73AA736F-AA04-4C50-A9DC-9ADFAD6D2169}">
      <dgm:prSet/>
      <dgm:spPr/>
      <dgm:t>
        <a:bodyPr/>
        <a:lstStyle/>
        <a:p>
          <a:endParaRPr lang="it-IT">
            <a:latin typeface="+mj-lt"/>
          </a:endParaRPr>
        </a:p>
      </dgm:t>
    </dgm:pt>
    <dgm:pt modelId="{9FEBE1BE-0C4F-4001-A4AB-955D5C852446}" type="sibTrans" cxnId="{73AA736F-AA04-4C50-A9DC-9ADFAD6D2169}">
      <dgm:prSet/>
      <dgm:spPr/>
      <dgm:t>
        <a:bodyPr/>
        <a:lstStyle/>
        <a:p>
          <a:endParaRPr lang="it-IT">
            <a:latin typeface="+mj-lt"/>
          </a:endParaRPr>
        </a:p>
      </dgm:t>
    </dgm:pt>
    <dgm:pt modelId="{5E0AE190-49B8-4CC7-B4D7-95E64682228E}">
      <dgm:prSet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2100" b="1" i="1" dirty="0" smtClean="0">
              <a:effectLst>
                <a:outerShdw blurRad="38100" dist="38100" dir="2700000" algn="tl">
                  <a:srgbClr val="000000">
                    <a:alpha val="43137"/>
                  </a:srgbClr>
                </a:outerShdw>
              </a:effectLst>
              <a:latin typeface="Calibri" panose="020F0502020204030204" pitchFamily="34" charset="0"/>
            </a:rPr>
            <a:t>Procedura automatizzata</a:t>
          </a:r>
        </a:p>
      </dgm:t>
    </dgm:pt>
    <dgm:pt modelId="{9F67898C-53E4-4679-854D-C227BA31F01D}" type="parTrans" cxnId="{9186C669-C60A-4903-9A56-D2560A58D888}">
      <dgm:prSet/>
      <dgm:spPr/>
      <dgm:t>
        <a:bodyPr/>
        <a:lstStyle/>
        <a:p>
          <a:endParaRPr lang="it-IT">
            <a:latin typeface="+mj-lt"/>
          </a:endParaRPr>
        </a:p>
      </dgm:t>
    </dgm:pt>
    <dgm:pt modelId="{03E27858-E499-40D4-9911-7050AE6ADC51}" type="sibTrans" cxnId="{9186C669-C60A-4903-9A56-D2560A58D888}">
      <dgm:prSet/>
      <dgm:spPr/>
      <dgm:t>
        <a:bodyPr/>
        <a:lstStyle/>
        <a:p>
          <a:endParaRPr lang="it-IT">
            <a:latin typeface="+mj-lt"/>
          </a:endParaRPr>
        </a:p>
      </dgm:t>
    </dgm:pt>
    <dgm:pt modelId="{C4F5BB87-B1E9-49B2-A2F0-A1F149EEB605}">
      <dgm:prSet custT="1">
        <dgm:style>
          <a:lnRef idx="1">
            <a:schemeClr val="accent3"/>
          </a:lnRef>
          <a:fillRef idx="2">
            <a:schemeClr val="accent3"/>
          </a:fillRef>
          <a:effectRef idx="1">
            <a:schemeClr val="accent3"/>
          </a:effectRef>
          <a:fontRef idx="minor">
            <a:schemeClr val="dk1"/>
          </a:fontRef>
        </dgm:style>
      </dgm:prSet>
      <dgm:spPr>
        <a:scene3d>
          <a:camera prst="orthographicFront"/>
          <a:lightRig rig="threePt" dir="t">
            <a:rot lat="0" lon="0" rev="7500000"/>
          </a:lightRig>
        </a:scene3d>
        <a:sp3d>
          <a:bevelT prst="angle"/>
        </a:sp3d>
      </dgm:spPr>
      <dgm:t>
        <a:bodyPr/>
        <a:lstStyle/>
        <a:p>
          <a:r>
            <a:rPr lang="it-IT" sz="2100" b="1" i="1" dirty="0" smtClean="0">
              <a:effectLst>
                <a:outerShdw blurRad="38100" dist="38100" dir="2700000" algn="tl">
                  <a:srgbClr val="000000">
                    <a:alpha val="43137"/>
                  </a:srgbClr>
                </a:outerShdw>
              </a:effectLst>
              <a:latin typeface="Calibri" panose="020F0502020204030204" pitchFamily="34" charset="0"/>
            </a:rPr>
            <a:t>Conclusioni</a:t>
          </a:r>
        </a:p>
      </dgm:t>
    </dgm:pt>
    <dgm:pt modelId="{30932B58-4A6D-417B-820B-832B1F97599D}" type="parTrans" cxnId="{9EB67248-38D0-49DE-A1E8-3E017A670353}">
      <dgm:prSet/>
      <dgm:spPr/>
      <dgm:t>
        <a:bodyPr/>
        <a:lstStyle/>
        <a:p>
          <a:endParaRPr lang="it-IT">
            <a:latin typeface="+mj-lt"/>
          </a:endParaRPr>
        </a:p>
      </dgm:t>
    </dgm:pt>
    <dgm:pt modelId="{AE7DF4C4-9F8A-4239-A8AC-79C5C14C1960}" type="sibTrans" cxnId="{9EB67248-38D0-49DE-A1E8-3E017A670353}">
      <dgm:prSet/>
      <dgm:spPr/>
      <dgm:t>
        <a:bodyPr/>
        <a:lstStyle/>
        <a:p>
          <a:endParaRPr lang="it-IT">
            <a:latin typeface="+mj-lt"/>
          </a:endParaRPr>
        </a:p>
      </dgm:t>
    </dgm:pt>
    <dgm:pt modelId="{FEC51B0B-4226-469B-861C-9D8FF976656A}">
      <dgm:prSet custT="1">
        <dgm:style>
          <a:lnRef idx="1">
            <a:schemeClr val="accent6"/>
          </a:lnRef>
          <a:fillRef idx="2">
            <a:schemeClr val="accent6"/>
          </a:fillRef>
          <a:effectRef idx="1">
            <a:schemeClr val="accent6"/>
          </a:effectRef>
          <a:fontRef idx="minor">
            <a:schemeClr val="dk1"/>
          </a:fontRef>
        </dgm:style>
      </dgm:prSet>
      <dgm:spPr/>
      <dgm:t>
        <a:bodyPr/>
        <a:lstStyle/>
        <a:p>
          <a:r>
            <a:rPr lang="it-IT" sz="1700" i="0" dirty="0" smtClean="0">
              <a:latin typeface="Calibri" panose="020F0502020204030204" pitchFamily="34" charset="0"/>
            </a:rPr>
            <a:t>Metodologie di analisi</a:t>
          </a:r>
        </a:p>
      </dgm:t>
    </dgm:pt>
    <dgm:pt modelId="{4B013807-6817-4864-AD2C-6937C7258F44}" type="parTrans" cxnId="{3E540250-A312-447A-825F-8A91B2CA7EB8}">
      <dgm:prSet/>
      <dgm:spPr/>
      <dgm:t>
        <a:bodyPr/>
        <a:lstStyle/>
        <a:p>
          <a:endParaRPr lang="it-IT"/>
        </a:p>
      </dgm:t>
    </dgm:pt>
    <dgm:pt modelId="{F824E32E-52BA-4637-8897-519F3F5B7DB4}" type="sibTrans" cxnId="{3E540250-A312-447A-825F-8A91B2CA7EB8}">
      <dgm:prSet/>
      <dgm:spPr/>
      <dgm:t>
        <a:bodyPr/>
        <a:lstStyle/>
        <a:p>
          <a:endParaRPr lang="it-IT"/>
        </a:p>
      </dgm:t>
    </dgm:pt>
    <dgm:pt modelId="{05C9623A-B3E3-487B-B650-B90A66BD2DCB}">
      <dgm:prSet custT="1">
        <dgm:style>
          <a:lnRef idx="1">
            <a:schemeClr val="accent5"/>
          </a:lnRef>
          <a:fillRef idx="2">
            <a:schemeClr val="accent5"/>
          </a:fillRef>
          <a:effectRef idx="1">
            <a:schemeClr val="accent5"/>
          </a:effectRef>
          <a:fontRef idx="minor">
            <a:schemeClr val="dk1"/>
          </a:fontRef>
        </dgm:style>
      </dgm:prSet>
      <dgm:spPr/>
      <dgm:t>
        <a:bodyPr/>
        <a:lstStyle/>
        <a:p>
          <a:r>
            <a:rPr lang="it-IT" sz="1700" i="0" dirty="0" smtClean="0">
              <a:latin typeface="Calibri" panose="020F0502020204030204" pitchFamily="34" charset="0"/>
            </a:rPr>
            <a:t>Presentazione software </a:t>
          </a:r>
          <a:r>
            <a:rPr lang="it-IT" sz="1700" i="0" dirty="0" err="1" smtClean="0">
              <a:latin typeface="Calibri" panose="020F0502020204030204" pitchFamily="34" charset="0"/>
            </a:rPr>
            <a:t>OpenSees</a:t>
          </a:r>
          <a:endParaRPr lang="it-IT" sz="1700" i="0" dirty="0" smtClean="0">
            <a:latin typeface="Calibri" panose="020F0502020204030204" pitchFamily="34" charset="0"/>
          </a:endParaRPr>
        </a:p>
      </dgm:t>
    </dgm:pt>
    <dgm:pt modelId="{400CDF9C-3F60-4592-B298-FC1DCB33FC9E}" type="parTrans" cxnId="{3168F11F-633D-4957-A567-D7A49BDD75C7}">
      <dgm:prSet/>
      <dgm:spPr/>
      <dgm:t>
        <a:bodyPr/>
        <a:lstStyle/>
        <a:p>
          <a:endParaRPr lang="it-IT"/>
        </a:p>
      </dgm:t>
    </dgm:pt>
    <dgm:pt modelId="{CB86E8F8-B82F-4C30-A0D9-1D2C76AE42A0}" type="sibTrans" cxnId="{3168F11F-633D-4957-A567-D7A49BDD75C7}">
      <dgm:prSet/>
      <dgm:spPr/>
      <dgm:t>
        <a:bodyPr/>
        <a:lstStyle/>
        <a:p>
          <a:endParaRPr lang="it-IT"/>
        </a:p>
      </dgm:t>
    </dgm:pt>
    <dgm:pt modelId="{1E44A03F-72E1-4EE5-830B-7EE881FB3314}">
      <dgm:prSet custT="1">
        <dgm:style>
          <a:lnRef idx="1">
            <a:schemeClr val="accent5"/>
          </a:lnRef>
          <a:fillRef idx="2">
            <a:schemeClr val="accent5"/>
          </a:fillRef>
          <a:effectRef idx="1">
            <a:schemeClr val="accent5"/>
          </a:effectRef>
          <a:fontRef idx="minor">
            <a:schemeClr val="dk1"/>
          </a:fontRef>
        </dgm:style>
      </dgm:prSet>
      <dgm:spPr/>
      <dgm:t>
        <a:bodyPr/>
        <a:lstStyle/>
        <a:p>
          <a:r>
            <a:rPr lang="it-IT" sz="1700" i="0" dirty="0" smtClean="0">
              <a:latin typeface="Calibri" panose="020F0502020204030204" pitchFamily="34" charset="0"/>
            </a:rPr>
            <a:t>Presentazione processo</a:t>
          </a:r>
        </a:p>
      </dgm:t>
    </dgm:pt>
    <dgm:pt modelId="{62CAE85B-F1F2-4EAF-BF33-B277194242B1}" type="parTrans" cxnId="{CE7D57A1-7072-41C0-B76B-5C0F65F9F074}">
      <dgm:prSet/>
      <dgm:spPr/>
      <dgm:t>
        <a:bodyPr/>
        <a:lstStyle/>
        <a:p>
          <a:endParaRPr lang="it-IT"/>
        </a:p>
      </dgm:t>
    </dgm:pt>
    <dgm:pt modelId="{6375B253-8892-4A60-894C-0317A50DF275}" type="sibTrans" cxnId="{CE7D57A1-7072-41C0-B76B-5C0F65F9F074}">
      <dgm:prSet/>
      <dgm:spPr/>
      <dgm:t>
        <a:bodyPr/>
        <a:lstStyle/>
        <a:p>
          <a:endParaRPr lang="it-IT"/>
        </a:p>
      </dgm:t>
    </dgm:pt>
    <dgm:pt modelId="{DF29EAB8-F578-4657-ABAB-3C51895B1A01}">
      <dgm:prSet custT="1">
        <dgm:style>
          <a:lnRef idx="1">
            <a:schemeClr val="accent3"/>
          </a:lnRef>
          <a:fillRef idx="2">
            <a:schemeClr val="accent3"/>
          </a:fillRef>
          <a:effectRef idx="1">
            <a:schemeClr val="accent3"/>
          </a:effectRef>
          <a:fontRef idx="minor">
            <a:schemeClr val="dk1"/>
          </a:fontRef>
        </dgm:style>
      </dgm:prSet>
      <dgm:spPr/>
      <dgm:t>
        <a:bodyPr/>
        <a:lstStyle/>
        <a:p>
          <a:r>
            <a:rPr lang="it-IT" sz="1700" i="0" dirty="0" smtClean="0">
              <a:latin typeface="Calibri" panose="020F0502020204030204" pitchFamily="34" charset="0"/>
            </a:rPr>
            <a:t>Confronto tra le metodologie proposte dalla CNR</a:t>
          </a:r>
        </a:p>
      </dgm:t>
    </dgm:pt>
    <dgm:pt modelId="{25092956-9583-440F-94D0-DEAFB1F93C0D}" type="parTrans" cxnId="{B4C720C2-746D-4374-BF4B-F171E6E1C075}">
      <dgm:prSet/>
      <dgm:spPr/>
      <dgm:t>
        <a:bodyPr/>
        <a:lstStyle/>
        <a:p>
          <a:endParaRPr lang="it-IT"/>
        </a:p>
      </dgm:t>
    </dgm:pt>
    <dgm:pt modelId="{553C3759-4043-467F-806A-656BA189C119}" type="sibTrans" cxnId="{B4C720C2-746D-4374-BF4B-F171E6E1C075}">
      <dgm:prSet/>
      <dgm:spPr/>
      <dgm:t>
        <a:bodyPr/>
        <a:lstStyle/>
        <a:p>
          <a:endParaRPr lang="it-IT"/>
        </a:p>
      </dgm:t>
    </dgm:pt>
    <dgm:pt modelId="{4AEEF5BC-0A38-45E2-AB09-E310BCEC7527}">
      <dgm:prSet custT="1">
        <dgm:style>
          <a:lnRef idx="1">
            <a:schemeClr val="accent6"/>
          </a:lnRef>
          <a:fillRef idx="2">
            <a:schemeClr val="accent6"/>
          </a:fillRef>
          <a:effectRef idx="1">
            <a:schemeClr val="accent6"/>
          </a:effectRef>
          <a:fontRef idx="minor">
            <a:schemeClr val="dk1"/>
          </a:fontRef>
        </dgm:style>
      </dgm:prSet>
      <dgm:spPr/>
      <dgm:t>
        <a:bodyPr/>
        <a:lstStyle/>
        <a:p>
          <a:r>
            <a:rPr lang="it-IT" sz="1700" i="0" dirty="0" smtClean="0">
              <a:latin typeface="Calibri" panose="020F0502020204030204" pitchFamily="34" charset="0"/>
            </a:rPr>
            <a:t>Stati Limite di riferimento</a:t>
          </a:r>
        </a:p>
      </dgm:t>
    </dgm:pt>
    <dgm:pt modelId="{0C428588-584F-4A90-9579-C1BC58CC0E4E}" type="parTrans" cxnId="{47A0571A-FB4D-4414-BB2D-B6A868B2D2CE}">
      <dgm:prSet/>
      <dgm:spPr/>
      <dgm:t>
        <a:bodyPr/>
        <a:lstStyle/>
        <a:p>
          <a:endParaRPr lang="it-IT"/>
        </a:p>
      </dgm:t>
    </dgm:pt>
    <dgm:pt modelId="{4CCFDD7B-D566-4BFD-BD5D-A9D80F87D1D7}" type="sibTrans" cxnId="{47A0571A-FB4D-4414-BB2D-B6A868B2D2CE}">
      <dgm:prSet/>
      <dgm:spPr/>
      <dgm:t>
        <a:bodyPr/>
        <a:lstStyle/>
        <a:p>
          <a:endParaRPr lang="it-IT"/>
        </a:p>
      </dgm:t>
    </dgm:pt>
    <dgm:pt modelId="{81C23E34-B13B-4513-B841-013934C58AE3}">
      <dgm:prSet custT="1">
        <dgm:style>
          <a:lnRef idx="1">
            <a:schemeClr val="accent5"/>
          </a:lnRef>
          <a:fillRef idx="2">
            <a:schemeClr val="accent5"/>
          </a:fillRef>
          <a:effectRef idx="1">
            <a:schemeClr val="accent5"/>
          </a:effectRef>
          <a:fontRef idx="minor">
            <a:schemeClr val="dk1"/>
          </a:fontRef>
        </dgm:style>
      </dgm:prSet>
      <dgm:spPr/>
      <dgm:t>
        <a:bodyPr/>
        <a:lstStyle/>
        <a:p>
          <a:r>
            <a:rPr lang="it-IT" sz="1700" i="0" dirty="0" smtClean="0">
              <a:latin typeface="Calibri" panose="020F0502020204030204" pitchFamily="34" charset="0"/>
            </a:rPr>
            <a:t>Applicazione ad un caso studio</a:t>
          </a:r>
        </a:p>
      </dgm:t>
    </dgm:pt>
    <dgm:pt modelId="{75D35867-20C0-4D55-9C09-1C5E1B37FF79}" type="parTrans" cxnId="{59C96207-4033-4C19-B67D-1782CC618B08}">
      <dgm:prSet/>
      <dgm:spPr/>
      <dgm:t>
        <a:bodyPr/>
        <a:lstStyle/>
        <a:p>
          <a:endParaRPr lang="it-IT"/>
        </a:p>
      </dgm:t>
    </dgm:pt>
    <dgm:pt modelId="{E75A9F53-8BC5-4A7C-B2DE-0E1EF062F1BB}" type="sibTrans" cxnId="{59C96207-4033-4C19-B67D-1782CC618B08}">
      <dgm:prSet/>
      <dgm:spPr/>
      <dgm:t>
        <a:bodyPr/>
        <a:lstStyle/>
        <a:p>
          <a:endParaRPr lang="it-IT"/>
        </a:p>
      </dgm:t>
    </dgm:pt>
    <dgm:pt modelId="{4C12413E-50CE-406C-B9DF-38EB3C8BD7C4}">
      <dgm:prSet phldrT="[Testo]" custT="1">
        <dgm:style>
          <a:lnRef idx="1">
            <a:schemeClr val="accent2"/>
          </a:lnRef>
          <a:fillRef idx="2">
            <a:schemeClr val="accent2"/>
          </a:fillRef>
          <a:effectRef idx="1">
            <a:schemeClr val="accent2"/>
          </a:effectRef>
          <a:fontRef idx="minor">
            <a:schemeClr val="dk1"/>
          </a:fontRef>
        </dgm:style>
      </dgm:prSet>
      <dgm:spPr/>
      <dgm:t>
        <a:bodyPr/>
        <a:lstStyle/>
        <a:p>
          <a:r>
            <a:rPr lang="it-IT" sz="1700" i="0" dirty="0" smtClean="0">
              <a:latin typeface="Calibri" panose="020F0502020204030204" pitchFamily="34" charset="0"/>
            </a:rPr>
            <a:t>Cenni di affidabilità sismica </a:t>
          </a:r>
          <a:endParaRPr lang="it-IT" sz="1700" i="0" baseline="-25000" dirty="0">
            <a:latin typeface="Calibri" panose="020F0502020204030204" pitchFamily="34" charset="0"/>
          </a:endParaRPr>
        </a:p>
      </dgm:t>
    </dgm:pt>
    <dgm:pt modelId="{F6B65285-73AF-4FD3-BCAE-BCD5654CA90D}" type="parTrans" cxnId="{0609290E-28D2-46CC-921F-C4E1D5808EBC}">
      <dgm:prSet/>
      <dgm:spPr/>
      <dgm:t>
        <a:bodyPr/>
        <a:lstStyle/>
        <a:p>
          <a:endParaRPr lang="it-IT"/>
        </a:p>
      </dgm:t>
    </dgm:pt>
    <dgm:pt modelId="{788868E3-40D3-4EE2-A868-61E06B8AFA97}" type="sibTrans" cxnId="{0609290E-28D2-46CC-921F-C4E1D5808EBC}">
      <dgm:prSet/>
      <dgm:spPr/>
      <dgm:t>
        <a:bodyPr/>
        <a:lstStyle/>
        <a:p>
          <a:endParaRPr lang="it-IT"/>
        </a:p>
      </dgm:t>
    </dgm:pt>
    <dgm:pt modelId="{C652DA15-A27D-4583-B72C-679C97C11C4F}" type="pres">
      <dgm:prSet presAssocID="{050C82F8-CC70-436C-B448-A29147BC9C17}" presName="Name0" presStyleCnt="0">
        <dgm:presLayoutVars>
          <dgm:dir/>
          <dgm:animLvl val="lvl"/>
          <dgm:resizeHandles val="exact"/>
        </dgm:presLayoutVars>
      </dgm:prSet>
      <dgm:spPr/>
      <dgm:t>
        <a:bodyPr/>
        <a:lstStyle/>
        <a:p>
          <a:endParaRPr lang="it-IT"/>
        </a:p>
      </dgm:t>
    </dgm:pt>
    <dgm:pt modelId="{07B880E2-2766-4EF3-86FE-F9ABE53D3237}" type="pres">
      <dgm:prSet presAssocID="{D4FC49DA-8881-4E12-BAE7-FFE8967D867C}" presName="linNode" presStyleCnt="0"/>
      <dgm:spPr/>
      <dgm:t>
        <a:bodyPr/>
        <a:lstStyle/>
        <a:p>
          <a:endParaRPr lang="it-IT"/>
        </a:p>
      </dgm:t>
    </dgm:pt>
    <dgm:pt modelId="{D3D203C3-9F27-4FA0-A751-9C3B106D9293}" type="pres">
      <dgm:prSet presAssocID="{D4FC49DA-8881-4E12-BAE7-FFE8967D867C}" presName="parentText" presStyleLbl="node1" presStyleIdx="0" presStyleCnt="4" custScaleY="79625" custLinFactNeighborY="-5909">
        <dgm:presLayoutVars>
          <dgm:chMax val="1"/>
          <dgm:bulletEnabled val="1"/>
        </dgm:presLayoutVars>
      </dgm:prSet>
      <dgm:spPr/>
      <dgm:t>
        <a:bodyPr/>
        <a:lstStyle/>
        <a:p>
          <a:endParaRPr lang="it-IT"/>
        </a:p>
      </dgm:t>
    </dgm:pt>
    <dgm:pt modelId="{A7FCE260-5F7A-4E5A-B601-7B60871F441C}" type="pres">
      <dgm:prSet presAssocID="{D4FC49DA-8881-4E12-BAE7-FFE8967D867C}" presName="descendantText" presStyleLbl="alignAccFollowNode1" presStyleIdx="0" presStyleCnt="4" custScaleY="70771">
        <dgm:presLayoutVars>
          <dgm:bulletEnabled val="1"/>
        </dgm:presLayoutVars>
      </dgm:prSet>
      <dgm:spPr/>
      <dgm:t>
        <a:bodyPr/>
        <a:lstStyle/>
        <a:p>
          <a:endParaRPr lang="it-IT"/>
        </a:p>
      </dgm:t>
    </dgm:pt>
    <dgm:pt modelId="{89D64826-3795-42AC-9378-13D695406FD4}" type="pres">
      <dgm:prSet presAssocID="{6F2B3900-6E3F-4C5F-909B-09F4BB226981}" presName="sp" presStyleCnt="0"/>
      <dgm:spPr/>
      <dgm:t>
        <a:bodyPr/>
        <a:lstStyle/>
        <a:p>
          <a:endParaRPr lang="it-IT"/>
        </a:p>
      </dgm:t>
    </dgm:pt>
    <dgm:pt modelId="{FC1FDA64-7779-456C-AB66-CA84D2569770}" type="pres">
      <dgm:prSet presAssocID="{584CFFE1-CC30-4361-96C7-790EC36BDDD8}" presName="linNode" presStyleCnt="0"/>
      <dgm:spPr/>
      <dgm:t>
        <a:bodyPr/>
        <a:lstStyle/>
        <a:p>
          <a:endParaRPr lang="it-IT"/>
        </a:p>
      </dgm:t>
    </dgm:pt>
    <dgm:pt modelId="{14F91DAC-EABF-46BC-93DD-1B8FB76C6CFF}" type="pres">
      <dgm:prSet presAssocID="{584CFFE1-CC30-4361-96C7-790EC36BDDD8}" presName="parentText" presStyleLbl="node1" presStyleIdx="1" presStyleCnt="4" custScaleY="79625">
        <dgm:presLayoutVars>
          <dgm:chMax val="1"/>
          <dgm:bulletEnabled val="1"/>
        </dgm:presLayoutVars>
      </dgm:prSet>
      <dgm:spPr/>
      <dgm:t>
        <a:bodyPr/>
        <a:lstStyle/>
        <a:p>
          <a:endParaRPr lang="it-IT"/>
        </a:p>
      </dgm:t>
    </dgm:pt>
    <dgm:pt modelId="{692B6AA3-6046-4C28-92A9-7EA6A69BE6EF}" type="pres">
      <dgm:prSet presAssocID="{584CFFE1-CC30-4361-96C7-790EC36BDDD8}" presName="descendantText" presStyleLbl="alignAccFollowNode1" presStyleIdx="1" presStyleCnt="4" custScaleY="72534">
        <dgm:presLayoutVars>
          <dgm:bulletEnabled val="1"/>
        </dgm:presLayoutVars>
      </dgm:prSet>
      <dgm:spPr/>
      <dgm:t>
        <a:bodyPr/>
        <a:lstStyle/>
        <a:p>
          <a:endParaRPr lang="it-IT"/>
        </a:p>
      </dgm:t>
    </dgm:pt>
    <dgm:pt modelId="{488D6757-7CF7-4FA7-9F31-BC8E5E1688E2}" type="pres">
      <dgm:prSet presAssocID="{9FEBE1BE-0C4F-4001-A4AB-955D5C852446}" presName="sp" presStyleCnt="0"/>
      <dgm:spPr/>
      <dgm:t>
        <a:bodyPr/>
        <a:lstStyle/>
        <a:p>
          <a:endParaRPr lang="it-IT"/>
        </a:p>
      </dgm:t>
    </dgm:pt>
    <dgm:pt modelId="{9FB52ED5-4C0F-4047-AA6E-9ED96578355B}" type="pres">
      <dgm:prSet presAssocID="{5E0AE190-49B8-4CC7-B4D7-95E64682228E}" presName="linNode" presStyleCnt="0"/>
      <dgm:spPr/>
      <dgm:t>
        <a:bodyPr/>
        <a:lstStyle/>
        <a:p>
          <a:endParaRPr lang="it-IT"/>
        </a:p>
      </dgm:t>
    </dgm:pt>
    <dgm:pt modelId="{067393DC-3F62-466A-BBAC-324D70BE47B6}" type="pres">
      <dgm:prSet presAssocID="{5E0AE190-49B8-4CC7-B4D7-95E64682228E}" presName="parentText" presStyleLbl="node1" presStyleIdx="2" presStyleCnt="4" custScaleY="98828">
        <dgm:presLayoutVars>
          <dgm:chMax val="1"/>
          <dgm:bulletEnabled val="1"/>
        </dgm:presLayoutVars>
      </dgm:prSet>
      <dgm:spPr/>
      <dgm:t>
        <a:bodyPr/>
        <a:lstStyle/>
        <a:p>
          <a:endParaRPr lang="it-IT"/>
        </a:p>
      </dgm:t>
    </dgm:pt>
    <dgm:pt modelId="{B0236BB4-2A71-4E88-89BE-C20ECB4147E1}" type="pres">
      <dgm:prSet presAssocID="{5E0AE190-49B8-4CC7-B4D7-95E64682228E}" presName="descendantText" presStyleLbl="alignAccFollowNode1" presStyleIdx="2" presStyleCnt="4" custScaleY="90275">
        <dgm:presLayoutVars>
          <dgm:bulletEnabled val="1"/>
        </dgm:presLayoutVars>
      </dgm:prSet>
      <dgm:spPr/>
      <dgm:t>
        <a:bodyPr/>
        <a:lstStyle/>
        <a:p>
          <a:endParaRPr lang="it-IT"/>
        </a:p>
      </dgm:t>
    </dgm:pt>
    <dgm:pt modelId="{0960E224-67A3-4BF7-9CB1-CFD4BBC9E47C}" type="pres">
      <dgm:prSet presAssocID="{03E27858-E499-40D4-9911-7050AE6ADC51}" presName="sp" presStyleCnt="0"/>
      <dgm:spPr/>
      <dgm:t>
        <a:bodyPr/>
        <a:lstStyle/>
        <a:p>
          <a:endParaRPr lang="it-IT"/>
        </a:p>
      </dgm:t>
    </dgm:pt>
    <dgm:pt modelId="{8580B070-2082-4E75-8643-4D6FE9676675}" type="pres">
      <dgm:prSet presAssocID="{C4F5BB87-B1E9-49B2-A2F0-A1F149EEB605}" presName="linNode" presStyleCnt="0"/>
      <dgm:spPr/>
      <dgm:t>
        <a:bodyPr/>
        <a:lstStyle/>
        <a:p>
          <a:endParaRPr lang="it-IT"/>
        </a:p>
      </dgm:t>
    </dgm:pt>
    <dgm:pt modelId="{4BF6F957-7FAE-42CD-B5CB-911F910F47E6}" type="pres">
      <dgm:prSet presAssocID="{C4F5BB87-B1E9-49B2-A2F0-A1F149EEB605}" presName="parentText" presStyleLbl="node1" presStyleIdx="3" presStyleCnt="4" custScaleY="65091">
        <dgm:presLayoutVars>
          <dgm:chMax val="1"/>
          <dgm:bulletEnabled val="1"/>
        </dgm:presLayoutVars>
      </dgm:prSet>
      <dgm:spPr/>
      <dgm:t>
        <a:bodyPr/>
        <a:lstStyle/>
        <a:p>
          <a:endParaRPr lang="it-IT"/>
        </a:p>
      </dgm:t>
    </dgm:pt>
    <dgm:pt modelId="{30E164E6-DA1E-48F0-AC10-A0655D8F103A}" type="pres">
      <dgm:prSet presAssocID="{C4F5BB87-B1E9-49B2-A2F0-A1F149EEB605}" presName="descendantText" presStyleLbl="alignAccFollowNode1" presStyleIdx="3" presStyleCnt="4" custScaleY="62371">
        <dgm:presLayoutVars>
          <dgm:bulletEnabled val="1"/>
        </dgm:presLayoutVars>
      </dgm:prSet>
      <dgm:spPr/>
      <dgm:t>
        <a:bodyPr/>
        <a:lstStyle/>
        <a:p>
          <a:endParaRPr lang="it-IT"/>
        </a:p>
      </dgm:t>
    </dgm:pt>
  </dgm:ptLst>
  <dgm:cxnLst>
    <dgm:cxn modelId="{CE7D57A1-7072-41C0-B76B-5C0F65F9F074}" srcId="{5E0AE190-49B8-4CC7-B4D7-95E64682228E}" destId="{1E44A03F-72E1-4EE5-830B-7EE881FB3314}" srcOrd="1" destOrd="0" parTransId="{62CAE85B-F1F2-4EAF-BF33-B277194242B1}" sibTransId="{6375B253-8892-4A60-894C-0317A50DF275}"/>
    <dgm:cxn modelId="{129F5A4C-906C-461D-BF06-46EECA108364}" type="presOf" srcId="{89F88E4E-D028-4D9A-A08D-3A3984E21F30}" destId="{A7FCE260-5F7A-4E5A-B601-7B60871F441C}" srcOrd="0" destOrd="0" presId="urn:microsoft.com/office/officeart/2005/8/layout/vList5"/>
    <dgm:cxn modelId="{3E540250-A312-447A-825F-8A91B2CA7EB8}" srcId="{584CFFE1-CC30-4361-96C7-790EC36BDDD8}" destId="{FEC51B0B-4226-469B-861C-9D8FF976656A}" srcOrd="0" destOrd="0" parTransId="{4B013807-6817-4864-AD2C-6937C7258F44}" sibTransId="{F824E32E-52BA-4637-8897-519F3F5B7DB4}"/>
    <dgm:cxn modelId="{B4C720C2-746D-4374-BF4B-F171E6E1C075}" srcId="{C4F5BB87-B1E9-49B2-A2F0-A1F149EEB605}" destId="{DF29EAB8-F578-4657-ABAB-3C51895B1A01}" srcOrd="0" destOrd="0" parTransId="{25092956-9583-440F-94D0-DEAFB1F93C0D}" sibTransId="{553C3759-4043-467F-806A-656BA189C119}"/>
    <dgm:cxn modelId="{3168F11F-633D-4957-A567-D7A49BDD75C7}" srcId="{5E0AE190-49B8-4CC7-B4D7-95E64682228E}" destId="{05C9623A-B3E3-487B-B650-B90A66BD2DCB}" srcOrd="0" destOrd="0" parTransId="{400CDF9C-3F60-4592-B298-FC1DCB33FC9E}" sibTransId="{CB86E8F8-B82F-4C30-A0D9-1D2C76AE42A0}"/>
    <dgm:cxn modelId="{0609290E-28D2-46CC-921F-C4E1D5808EBC}" srcId="{D4FC49DA-8881-4E12-BAE7-FFE8967D867C}" destId="{4C12413E-50CE-406C-B9DF-38EB3C8BD7C4}" srcOrd="1" destOrd="0" parTransId="{F6B65285-73AF-4FD3-BCAE-BCD5654CA90D}" sibTransId="{788868E3-40D3-4EE2-A868-61E06B8AFA97}"/>
    <dgm:cxn modelId="{BD9306AB-087E-460E-8474-2AD86F43DF74}" type="presOf" srcId="{FEC51B0B-4226-469B-861C-9D8FF976656A}" destId="{692B6AA3-6046-4C28-92A9-7EA6A69BE6EF}" srcOrd="0" destOrd="0" presId="urn:microsoft.com/office/officeart/2005/8/layout/vList5"/>
    <dgm:cxn modelId="{3297FBDE-0F5B-4EFD-9044-F1A89DA98017}" type="presOf" srcId="{DF29EAB8-F578-4657-ABAB-3C51895B1A01}" destId="{30E164E6-DA1E-48F0-AC10-A0655D8F103A}" srcOrd="0" destOrd="0" presId="urn:microsoft.com/office/officeart/2005/8/layout/vList5"/>
    <dgm:cxn modelId="{47A0571A-FB4D-4414-BB2D-B6A868B2D2CE}" srcId="{584CFFE1-CC30-4361-96C7-790EC36BDDD8}" destId="{4AEEF5BC-0A38-45E2-AB09-E310BCEC7527}" srcOrd="1" destOrd="0" parTransId="{0C428588-584F-4A90-9579-C1BC58CC0E4E}" sibTransId="{4CCFDD7B-D566-4BFD-BD5D-A9D80F87D1D7}"/>
    <dgm:cxn modelId="{97F8A351-3E1B-4DAA-B496-D0FFF82F9A62}" type="presOf" srcId="{D4FC49DA-8881-4E12-BAE7-FFE8967D867C}" destId="{D3D203C3-9F27-4FA0-A751-9C3B106D9293}" srcOrd="0" destOrd="0" presId="urn:microsoft.com/office/officeart/2005/8/layout/vList5"/>
    <dgm:cxn modelId="{B13ECB27-F738-4C49-9D6F-679CC2D33F54}" srcId="{D4FC49DA-8881-4E12-BAE7-FFE8967D867C}" destId="{89F88E4E-D028-4D9A-A08D-3A3984E21F30}" srcOrd="0" destOrd="0" parTransId="{81433473-431E-49D8-ADAB-257E6E6DC08D}" sibTransId="{A0680B5D-5DE8-476D-BC34-B65190AA9F5E}"/>
    <dgm:cxn modelId="{14104B5C-1BBA-4DD1-9B37-08AE95E3D2BA}" type="presOf" srcId="{1E44A03F-72E1-4EE5-830B-7EE881FB3314}" destId="{B0236BB4-2A71-4E88-89BE-C20ECB4147E1}" srcOrd="0" destOrd="1" presId="urn:microsoft.com/office/officeart/2005/8/layout/vList5"/>
    <dgm:cxn modelId="{B754DC7C-A06A-4139-B30F-5DAB6ED207F4}" type="presOf" srcId="{81C23E34-B13B-4513-B841-013934C58AE3}" destId="{B0236BB4-2A71-4E88-89BE-C20ECB4147E1}" srcOrd="0" destOrd="2" presId="urn:microsoft.com/office/officeart/2005/8/layout/vList5"/>
    <dgm:cxn modelId="{DE1414D3-A036-46BA-AECE-F3794C165C6B}" type="presOf" srcId="{4C12413E-50CE-406C-B9DF-38EB3C8BD7C4}" destId="{A7FCE260-5F7A-4E5A-B601-7B60871F441C}" srcOrd="0" destOrd="1" presId="urn:microsoft.com/office/officeart/2005/8/layout/vList5"/>
    <dgm:cxn modelId="{9D879B67-8CE2-43BC-B55B-2445686D9D9F}" srcId="{050C82F8-CC70-436C-B448-A29147BC9C17}" destId="{D4FC49DA-8881-4E12-BAE7-FFE8967D867C}" srcOrd="0" destOrd="0" parTransId="{4B77AA76-F8E6-4334-9E5E-7F3424356142}" sibTransId="{6F2B3900-6E3F-4C5F-909B-09F4BB226981}"/>
    <dgm:cxn modelId="{268EC23E-47B3-41C5-96C9-E0CE844C10AF}" type="presOf" srcId="{584CFFE1-CC30-4361-96C7-790EC36BDDD8}" destId="{14F91DAC-EABF-46BC-93DD-1B8FB76C6CFF}" srcOrd="0" destOrd="0" presId="urn:microsoft.com/office/officeart/2005/8/layout/vList5"/>
    <dgm:cxn modelId="{451A7B75-3309-45C7-BB01-77885C909AAF}" type="presOf" srcId="{4AEEF5BC-0A38-45E2-AB09-E310BCEC7527}" destId="{692B6AA3-6046-4C28-92A9-7EA6A69BE6EF}" srcOrd="0" destOrd="1" presId="urn:microsoft.com/office/officeart/2005/8/layout/vList5"/>
    <dgm:cxn modelId="{C3139583-0FFB-4220-ADA2-2457EAD436A1}" type="presOf" srcId="{05C9623A-B3E3-487B-B650-B90A66BD2DCB}" destId="{B0236BB4-2A71-4E88-89BE-C20ECB4147E1}" srcOrd="0" destOrd="0" presId="urn:microsoft.com/office/officeart/2005/8/layout/vList5"/>
    <dgm:cxn modelId="{73AA736F-AA04-4C50-A9DC-9ADFAD6D2169}" srcId="{050C82F8-CC70-436C-B448-A29147BC9C17}" destId="{584CFFE1-CC30-4361-96C7-790EC36BDDD8}" srcOrd="1" destOrd="0" parTransId="{0C44A81A-F17F-4B98-8392-730001AA1048}" sibTransId="{9FEBE1BE-0C4F-4001-A4AB-955D5C852446}"/>
    <dgm:cxn modelId="{F5E5AF86-0CB3-4312-8879-9A87738D37D7}" type="presOf" srcId="{5E0AE190-49B8-4CC7-B4D7-95E64682228E}" destId="{067393DC-3F62-466A-BBAC-324D70BE47B6}" srcOrd="0" destOrd="0" presId="urn:microsoft.com/office/officeart/2005/8/layout/vList5"/>
    <dgm:cxn modelId="{9186C669-C60A-4903-9A56-D2560A58D888}" srcId="{050C82F8-CC70-436C-B448-A29147BC9C17}" destId="{5E0AE190-49B8-4CC7-B4D7-95E64682228E}" srcOrd="2" destOrd="0" parTransId="{9F67898C-53E4-4679-854D-C227BA31F01D}" sibTransId="{03E27858-E499-40D4-9911-7050AE6ADC51}"/>
    <dgm:cxn modelId="{59C96207-4033-4C19-B67D-1782CC618B08}" srcId="{5E0AE190-49B8-4CC7-B4D7-95E64682228E}" destId="{81C23E34-B13B-4513-B841-013934C58AE3}" srcOrd="2" destOrd="0" parTransId="{75D35867-20C0-4D55-9C09-1C5E1B37FF79}" sibTransId="{E75A9F53-8BC5-4A7C-B2DE-0E1EF062F1BB}"/>
    <dgm:cxn modelId="{D2F0406B-0BBD-46C2-8AF1-B58DD5614823}" type="presOf" srcId="{050C82F8-CC70-436C-B448-A29147BC9C17}" destId="{C652DA15-A27D-4583-B72C-679C97C11C4F}" srcOrd="0" destOrd="0" presId="urn:microsoft.com/office/officeart/2005/8/layout/vList5"/>
    <dgm:cxn modelId="{5641DDAE-D8D8-4193-91AF-7FC2BAB4E47F}" type="presOf" srcId="{C4F5BB87-B1E9-49B2-A2F0-A1F149EEB605}" destId="{4BF6F957-7FAE-42CD-B5CB-911F910F47E6}" srcOrd="0" destOrd="0" presId="urn:microsoft.com/office/officeart/2005/8/layout/vList5"/>
    <dgm:cxn modelId="{9EB67248-38D0-49DE-A1E8-3E017A670353}" srcId="{050C82F8-CC70-436C-B448-A29147BC9C17}" destId="{C4F5BB87-B1E9-49B2-A2F0-A1F149EEB605}" srcOrd="3" destOrd="0" parTransId="{30932B58-4A6D-417B-820B-832B1F97599D}" sibTransId="{AE7DF4C4-9F8A-4239-A8AC-79C5C14C1960}"/>
    <dgm:cxn modelId="{3531FF3D-DF88-40C7-8E52-59EA673109AA}" type="presParOf" srcId="{C652DA15-A27D-4583-B72C-679C97C11C4F}" destId="{07B880E2-2766-4EF3-86FE-F9ABE53D3237}" srcOrd="0" destOrd="0" presId="urn:microsoft.com/office/officeart/2005/8/layout/vList5"/>
    <dgm:cxn modelId="{2DFF6A10-087E-4657-8456-6590252BDFB9}" type="presParOf" srcId="{07B880E2-2766-4EF3-86FE-F9ABE53D3237}" destId="{D3D203C3-9F27-4FA0-A751-9C3B106D9293}" srcOrd="0" destOrd="0" presId="urn:microsoft.com/office/officeart/2005/8/layout/vList5"/>
    <dgm:cxn modelId="{D2F7ED15-250C-45AE-A068-A1A92C347994}" type="presParOf" srcId="{07B880E2-2766-4EF3-86FE-F9ABE53D3237}" destId="{A7FCE260-5F7A-4E5A-B601-7B60871F441C}" srcOrd="1" destOrd="0" presId="urn:microsoft.com/office/officeart/2005/8/layout/vList5"/>
    <dgm:cxn modelId="{D0A2C42A-3BFD-4DB4-ACFA-84CE81B04FDA}" type="presParOf" srcId="{C652DA15-A27D-4583-B72C-679C97C11C4F}" destId="{89D64826-3795-42AC-9378-13D695406FD4}" srcOrd="1" destOrd="0" presId="urn:microsoft.com/office/officeart/2005/8/layout/vList5"/>
    <dgm:cxn modelId="{85197714-0BDF-4FAF-BCE4-95FFE11CABDF}" type="presParOf" srcId="{C652DA15-A27D-4583-B72C-679C97C11C4F}" destId="{FC1FDA64-7779-456C-AB66-CA84D2569770}" srcOrd="2" destOrd="0" presId="urn:microsoft.com/office/officeart/2005/8/layout/vList5"/>
    <dgm:cxn modelId="{7CFD1CE1-01BB-410F-868A-DDB0BCEFAE3A}" type="presParOf" srcId="{FC1FDA64-7779-456C-AB66-CA84D2569770}" destId="{14F91DAC-EABF-46BC-93DD-1B8FB76C6CFF}" srcOrd="0" destOrd="0" presId="urn:microsoft.com/office/officeart/2005/8/layout/vList5"/>
    <dgm:cxn modelId="{6A0DC46D-B4DC-4090-9488-FDC8B213627B}" type="presParOf" srcId="{FC1FDA64-7779-456C-AB66-CA84D2569770}" destId="{692B6AA3-6046-4C28-92A9-7EA6A69BE6EF}" srcOrd="1" destOrd="0" presId="urn:microsoft.com/office/officeart/2005/8/layout/vList5"/>
    <dgm:cxn modelId="{DB2D7687-2AF7-403D-8679-2DCA9E13955E}" type="presParOf" srcId="{C652DA15-A27D-4583-B72C-679C97C11C4F}" destId="{488D6757-7CF7-4FA7-9F31-BC8E5E1688E2}" srcOrd="3" destOrd="0" presId="urn:microsoft.com/office/officeart/2005/8/layout/vList5"/>
    <dgm:cxn modelId="{BA0049BB-9EC5-4DC0-B3E7-3D6F0D8E81F6}" type="presParOf" srcId="{C652DA15-A27D-4583-B72C-679C97C11C4F}" destId="{9FB52ED5-4C0F-4047-AA6E-9ED96578355B}" srcOrd="4" destOrd="0" presId="urn:microsoft.com/office/officeart/2005/8/layout/vList5"/>
    <dgm:cxn modelId="{086D2D51-EFF4-440F-B2D5-C7A3B4D1D3E7}" type="presParOf" srcId="{9FB52ED5-4C0F-4047-AA6E-9ED96578355B}" destId="{067393DC-3F62-466A-BBAC-324D70BE47B6}" srcOrd="0" destOrd="0" presId="urn:microsoft.com/office/officeart/2005/8/layout/vList5"/>
    <dgm:cxn modelId="{BA7D5761-1A91-4BA0-8382-7CD626FC49C9}" type="presParOf" srcId="{9FB52ED5-4C0F-4047-AA6E-9ED96578355B}" destId="{B0236BB4-2A71-4E88-89BE-C20ECB4147E1}" srcOrd="1" destOrd="0" presId="urn:microsoft.com/office/officeart/2005/8/layout/vList5"/>
    <dgm:cxn modelId="{391E7167-7BAC-4262-8692-ABC8EB9F6D03}" type="presParOf" srcId="{C652DA15-A27D-4583-B72C-679C97C11C4F}" destId="{0960E224-67A3-4BF7-9CB1-CFD4BBC9E47C}" srcOrd="5" destOrd="0" presId="urn:microsoft.com/office/officeart/2005/8/layout/vList5"/>
    <dgm:cxn modelId="{8CCBC534-50C9-4753-BA5F-B5C66E85276F}" type="presParOf" srcId="{C652DA15-A27D-4583-B72C-679C97C11C4F}" destId="{8580B070-2082-4E75-8643-4D6FE9676675}" srcOrd="6" destOrd="0" presId="urn:microsoft.com/office/officeart/2005/8/layout/vList5"/>
    <dgm:cxn modelId="{0A9E99D3-0CEE-45E5-A0EF-F4D0912FF6CA}" type="presParOf" srcId="{8580B070-2082-4E75-8643-4D6FE9676675}" destId="{4BF6F957-7FAE-42CD-B5CB-911F910F47E6}" srcOrd="0" destOrd="0" presId="urn:microsoft.com/office/officeart/2005/8/layout/vList5"/>
    <dgm:cxn modelId="{23EED1EC-3366-40DB-A1E9-4F20B8EA54B2}" type="presParOf" srcId="{8580B070-2082-4E75-8643-4D6FE9676675}" destId="{30E164E6-DA1E-48F0-AC10-A0655D8F103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800" b="1" i="1" dirty="0" smtClean="0">
              <a:effectLst/>
              <a:latin typeface="Calibri" panose="020F0502020204030204" pitchFamily="34" charset="0"/>
            </a:rPr>
            <a:t>CNR-DT 212/2013</a:t>
          </a:r>
          <a:endParaRPr lang="it-IT" sz="1800" b="1"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smtClean="0">
              <a:latin typeface="Calibri" panose="020F0502020204030204" pitchFamily="34" charset="0"/>
            </a:rPr>
            <a:t>Procedura automatizzata</a:t>
          </a:r>
          <a:endParaRPr lang="it-IT" sz="1400" b="0"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20179" custLinFactNeighborX="-50402">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13116"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1E78CDBA-B6CC-4D12-986C-55CE1D642DE9}" type="presOf" srcId="{5F8F885F-77D0-42DC-8F2F-6C48C1A17491}" destId="{EE6660DC-1C91-4076-AFEA-E3C1DD6C82EC}"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2002CF9A-0489-4355-8EA1-10981280BC48}" type="presOf" srcId="{C67440F3-7C19-4A19-AF8A-0E245B0C3D33}" destId="{CCEBBCF8-32A8-44E1-9F99-7CB9F71B9829}" srcOrd="0" destOrd="0" presId="urn:microsoft.com/office/officeart/2005/8/layout/chevron1"/>
    <dgm:cxn modelId="{7C5835EE-6BBF-46D4-95C9-8732F449B5EE}" srcId="{D388DC69-7B82-4B2B-999E-8F2ACE51AC83}" destId="{5F8F885F-77D0-42DC-8F2F-6C48C1A17491}" srcOrd="1" destOrd="0" parTransId="{0A5FAEBC-5625-4008-A4F7-50BF5FF08B18}" sibTransId="{86C531F9-59E1-47C9-80BD-2005F60B1618}"/>
    <dgm:cxn modelId="{566727F1-708C-4545-A027-6A508CC7955E}" type="presOf" srcId="{D388DC69-7B82-4B2B-999E-8F2ACE51AC83}" destId="{34CD6164-7352-4087-A4F5-6D9521362100}" srcOrd="0" destOrd="0" presId="urn:microsoft.com/office/officeart/2005/8/layout/chevron1"/>
    <dgm:cxn modelId="{085CA50A-1CCD-42B0-9640-029751E0A282}" type="presOf" srcId="{C9F5E320-586F-4C62-87B7-B45BAF170810}" destId="{E558C9FE-ED41-439D-BDF6-A2A15CE03A86}" srcOrd="0" destOrd="0" presId="urn:microsoft.com/office/officeart/2005/8/layout/chevron1"/>
    <dgm:cxn modelId="{EDE54DEF-00A7-4C72-A20B-F76698B664CD}" type="presOf" srcId="{8B0BE6CD-69D6-45FD-9290-967E19F0A679}" destId="{44A196A0-6E82-400C-B31A-ABC02DC7D87F}"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2FAFBAF9-8B20-4540-A423-394F32048393}" type="presParOf" srcId="{34CD6164-7352-4087-A4F5-6D9521362100}" destId="{CCEBBCF8-32A8-44E1-9F99-7CB9F71B9829}" srcOrd="0" destOrd="0" presId="urn:microsoft.com/office/officeart/2005/8/layout/chevron1"/>
    <dgm:cxn modelId="{2B6172BE-083D-40E4-9C08-84C0E874F3AD}" type="presParOf" srcId="{34CD6164-7352-4087-A4F5-6D9521362100}" destId="{839AF9D5-81EC-4004-ADF1-E909A8F98285}" srcOrd="1" destOrd="0" presId="urn:microsoft.com/office/officeart/2005/8/layout/chevron1"/>
    <dgm:cxn modelId="{6449A301-E43D-441A-9739-E1404C9F0164}" type="presParOf" srcId="{34CD6164-7352-4087-A4F5-6D9521362100}" destId="{EE6660DC-1C91-4076-AFEA-E3C1DD6C82EC}" srcOrd="2" destOrd="0" presId="urn:microsoft.com/office/officeart/2005/8/layout/chevron1"/>
    <dgm:cxn modelId="{EAB15AB8-90E3-4F6A-AAC5-ECE2557AD43A}" type="presParOf" srcId="{34CD6164-7352-4087-A4F5-6D9521362100}" destId="{6277513C-5247-474C-940C-6261263ADE24}" srcOrd="3" destOrd="0" presId="urn:microsoft.com/office/officeart/2005/8/layout/chevron1"/>
    <dgm:cxn modelId="{78C4B8D0-126B-4B7E-8A8B-3BD10EF903C7}" type="presParOf" srcId="{34CD6164-7352-4087-A4F5-6D9521362100}" destId="{E558C9FE-ED41-439D-BDF6-A2A15CE03A86}" srcOrd="4" destOrd="0" presId="urn:microsoft.com/office/officeart/2005/8/layout/chevron1"/>
    <dgm:cxn modelId="{DB44E16C-A75E-4DA4-9B96-7B6E1BFB407D}" type="presParOf" srcId="{34CD6164-7352-4087-A4F5-6D9521362100}" destId="{32A53D76-B62D-44C7-AA6B-7F190A15F9CE}" srcOrd="5" destOrd="0" presId="urn:microsoft.com/office/officeart/2005/8/layout/chevron1"/>
    <dgm:cxn modelId="{E9F816BB-FC75-4A3C-8BCC-6E3E43D88DC8}"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012A2581-761B-48CC-9073-0C9FC86B91B5}" srcId="{D388DC69-7B82-4B2B-999E-8F2ACE51AC83}" destId="{C9F5E320-586F-4C62-87B7-B45BAF170810}" srcOrd="2" destOrd="0" parTransId="{C9565E08-56A4-4285-9A7A-AC1184A0BDEC}" sibTransId="{D66E3892-0E80-4325-B553-015B66678B11}"/>
    <dgm:cxn modelId="{7C5835EE-6BBF-46D4-95C9-8732F449B5EE}" srcId="{D388DC69-7B82-4B2B-999E-8F2ACE51AC83}" destId="{5F8F885F-77D0-42DC-8F2F-6C48C1A17491}" srcOrd="1" destOrd="0" parTransId="{0A5FAEBC-5625-4008-A4F7-50BF5FF08B18}" sibTransId="{86C531F9-59E1-47C9-80BD-2005F60B1618}"/>
    <dgm:cxn modelId="{0603D1D0-0A5D-463A-8DEC-A6F216E9B888}" srcId="{D388DC69-7B82-4B2B-999E-8F2ACE51AC83}" destId="{C67440F3-7C19-4A19-AF8A-0E245B0C3D33}" srcOrd="0" destOrd="0" parTransId="{BA76F857-C8E1-4C86-95FC-9226A7302FF2}" sibTransId="{8472E493-E4E2-4A75-BF47-31EFF14F30F3}"/>
    <dgm:cxn modelId="{6C7C254E-D70C-46AA-8898-4169C3A4ADF8}" type="presOf" srcId="{5F8F885F-77D0-42DC-8F2F-6C48C1A17491}" destId="{EE6660DC-1C91-4076-AFEA-E3C1DD6C82EC}" srcOrd="0" destOrd="0" presId="urn:microsoft.com/office/officeart/2005/8/layout/chevron1"/>
    <dgm:cxn modelId="{9493E380-ACBF-48FA-8EC5-112A9C831332}" type="presOf" srcId="{D388DC69-7B82-4B2B-999E-8F2ACE51AC83}" destId="{34CD6164-7352-4087-A4F5-6D9521362100}" srcOrd="0" destOrd="0" presId="urn:microsoft.com/office/officeart/2005/8/layout/chevron1"/>
    <dgm:cxn modelId="{23D7EB63-E27C-42A6-BAD1-8196C4B39102}" type="presOf" srcId="{C9F5E320-586F-4C62-87B7-B45BAF170810}" destId="{E558C9FE-ED41-439D-BDF6-A2A15CE03A86}" srcOrd="0" destOrd="0" presId="urn:microsoft.com/office/officeart/2005/8/layout/chevron1"/>
    <dgm:cxn modelId="{08D95029-876F-4228-BA86-4F259EF8FD48}" type="presOf" srcId="{C67440F3-7C19-4A19-AF8A-0E245B0C3D33}" destId="{CCEBBCF8-32A8-44E1-9F99-7CB9F71B9829}"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8D66FD6B-ED4D-4FF9-908A-EA73F5F40245}" type="presOf" srcId="{8B0BE6CD-69D6-45FD-9290-967E19F0A679}" destId="{44A196A0-6E82-400C-B31A-ABC02DC7D87F}" srcOrd="0" destOrd="0" presId="urn:microsoft.com/office/officeart/2005/8/layout/chevron1"/>
    <dgm:cxn modelId="{E10D8745-64DD-46F1-A904-203E14AF61EF}" type="presParOf" srcId="{34CD6164-7352-4087-A4F5-6D9521362100}" destId="{CCEBBCF8-32A8-44E1-9F99-7CB9F71B9829}" srcOrd="0" destOrd="0" presId="urn:microsoft.com/office/officeart/2005/8/layout/chevron1"/>
    <dgm:cxn modelId="{01167947-E04F-4FAD-9170-679EAF34AFAB}" type="presParOf" srcId="{34CD6164-7352-4087-A4F5-6D9521362100}" destId="{839AF9D5-81EC-4004-ADF1-E909A8F98285}" srcOrd="1" destOrd="0" presId="urn:microsoft.com/office/officeart/2005/8/layout/chevron1"/>
    <dgm:cxn modelId="{3116317E-6B5C-4C89-802B-8A38D44B7D19}" type="presParOf" srcId="{34CD6164-7352-4087-A4F5-6D9521362100}" destId="{EE6660DC-1C91-4076-AFEA-E3C1DD6C82EC}" srcOrd="2" destOrd="0" presId="urn:microsoft.com/office/officeart/2005/8/layout/chevron1"/>
    <dgm:cxn modelId="{F4CA3270-C5C4-429F-A2FE-FABB461171DB}" type="presParOf" srcId="{34CD6164-7352-4087-A4F5-6D9521362100}" destId="{6277513C-5247-474C-940C-6261263ADE24}" srcOrd="3" destOrd="0" presId="urn:microsoft.com/office/officeart/2005/8/layout/chevron1"/>
    <dgm:cxn modelId="{7323619B-FBF0-4C9E-96DE-4B11563F8F40}" type="presParOf" srcId="{34CD6164-7352-4087-A4F5-6D9521362100}" destId="{E558C9FE-ED41-439D-BDF6-A2A15CE03A86}" srcOrd="4" destOrd="0" presId="urn:microsoft.com/office/officeart/2005/8/layout/chevron1"/>
    <dgm:cxn modelId="{B049C900-0C0F-44A7-AF17-E46D85B310F2}" type="presParOf" srcId="{34CD6164-7352-4087-A4F5-6D9521362100}" destId="{32A53D76-B62D-44C7-AA6B-7F190A15F9CE}" srcOrd="5" destOrd="0" presId="urn:microsoft.com/office/officeart/2005/8/layout/chevron1"/>
    <dgm:cxn modelId="{A4AC3648-972F-4098-99D0-06C6A3FF2434}"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4BDD84E4-5C29-4774-8197-6AD100D3C835}" type="presOf" srcId="{5F8F885F-77D0-42DC-8F2F-6C48C1A17491}" destId="{EE6660DC-1C91-4076-AFEA-E3C1DD6C82EC}"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87644810-F30F-472A-95B4-08B6F6002EFC}" type="presOf" srcId="{C67440F3-7C19-4A19-AF8A-0E245B0C3D33}" destId="{CCEBBCF8-32A8-44E1-9F99-7CB9F71B9829}" srcOrd="0" destOrd="0" presId="urn:microsoft.com/office/officeart/2005/8/layout/chevron1"/>
    <dgm:cxn modelId="{814E7015-98EA-450D-A196-A4CDF861A994}" type="presOf" srcId="{C9F5E320-586F-4C62-87B7-B45BAF170810}" destId="{E558C9FE-ED41-439D-BDF6-A2A15CE03A86}" srcOrd="0" destOrd="0" presId="urn:microsoft.com/office/officeart/2005/8/layout/chevron1"/>
    <dgm:cxn modelId="{01E71B9F-1BFF-4E43-8EE9-0F8105D1B938}" type="presOf" srcId="{D388DC69-7B82-4B2B-999E-8F2ACE51AC83}" destId="{34CD6164-7352-4087-A4F5-6D9521362100}" srcOrd="0" destOrd="0" presId="urn:microsoft.com/office/officeart/2005/8/layout/chevron1"/>
    <dgm:cxn modelId="{B6A30B85-30F2-49A6-A998-7E815DFFBA7D}" type="presOf" srcId="{8B0BE6CD-69D6-45FD-9290-967E19F0A679}" destId="{44A196A0-6E82-400C-B31A-ABC02DC7D87F}"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0057CE33-FCEF-4155-A70A-1426D0DAE492}" type="presParOf" srcId="{34CD6164-7352-4087-A4F5-6D9521362100}" destId="{CCEBBCF8-32A8-44E1-9F99-7CB9F71B9829}" srcOrd="0" destOrd="0" presId="urn:microsoft.com/office/officeart/2005/8/layout/chevron1"/>
    <dgm:cxn modelId="{3087B14B-A5DB-45E9-9A76-6C48CF98C5C4}" type="presParOf" srcId="{34CD6164-7352-4087-A4F5-6D9521362100}" destId="{839AF9D5-81EC-4004-ADF1-E909A8F98285}" srcOrd="1" destOrd="0" presId="urn:microsoft.com/office/officeart/2005/8/layout/chevron1"/>
    <dgm:cxn modelId="{269E491A-799B-440C-8151-2D3AF03AB46B}" type="presParOf" srcId="{34CD6164-7352-4087-A4F5-6D9521362100}" destId="{EE6660DC-1C91-4076-AFEA-E3C1DD6C82EC}" srcOrd="2" destOrd="0" presId="urn:microsoft.com/office/officeart/2005/8/layout/chevron1"/>
    <dgm:cxn modelId="{A4DE4B2D-8141-4D44-BBFA-DB32A59D0C4F}" type="presParOf" srcId="{34CD6164-7352-4087-A4F5-6D9521362100}" destId="{6277513C-5247-474C-940C-6261263ADE24}" srcOrd="3" destOrd="0" presId="urn:microsoft.com/office/officeart/2005/8/layout/chevron1"/>
    <dgm:cxn modelId="{7AF8DBAF-C324-4982-8873-9B7D344C82F6}" type="presParOf" srcId="{34CD6164-7352-4087-A4F5-6D9521362100}" destId="{E558C9FE-ED41-439D-BDF6-A2A15CE03A86}" srcOrd="4" destOrd="0" presId="urn:microsoft.com/office/officeart/2005/8/layout/chevron1"/>
    <dgm:cxn modelId="{1E3F7EFD-301B-493B-B54C-293C79C2E983}" type="presParOf" srcId="{34CD6164-7352-4087-A4F5-6D9521362100}" destId="{32A53D76-B62D-44C7-AA6B-7F190A15F9CE}" srcOrd="5" destOrd="0" presId="urn:microsoft.com/office/officeart/2005/8/layout/chevron1"/>
    <dgm:cxn modelId="{E79EC631-EC74-40F9-8336-9FB0CB8A0AC3}"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89BBE555-11EA-4F2E-9F21-60A4CFA2B9ED}" type="presOf" srcId="{8B0BE6CD-69D6-45FD-9290-967E19F0A679}" destId="{44A196A0-6E82-400C-B31A-ABC02DC7D87F}" srcOrd="0" destOrd="0" presId="urn:microsoft.com/office/officeart/2005/8/layout/chevron1"/>
    <dgm:cxn modelId="{2BA2CD3F-49D4-43C8-A5DA-DDDB96B5B383}" type="presOf" srcId="{5F8F885F-77D0-42DC-8F2F-6C48C1A17491}" destId="{EE6660DC-1C91-4076-AFEA-E3C1DD6C82EC}" srcOrd="0" destOrd="0" presId="urn:microsoft.com/office/officeart/2005/8/layout/chevron1"/>
    <dgm:cxn modelId="{677BF583-FD1F-4CA8-98BF-0455164AB515}" type="presOf" srcId="{D388DC69-7B82-4B2B-999E-8F2ACE51AC83}" destId="{34CD6164-7352-4087-A4F5-6D9521362100}"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371F154A-DFF8-4E2C-A55A-2F4C79666258}" type="presOf" srcId="{C67440F3-7C19-4A19-AF8A-0E245B0C3D33}" destId="{CCEBBCF8-32A8-44E1-9F99-7CB9F71B9829}" srcOrd="0" destOrd="0" presId="urn:microsoft.com/office/officeart/2005/8/layout/chevron1"/>
    <dgm:cxn modelId="{997A35B4-D2B0-42F4-A755-3BCD0B65D7F2}" type="presOf" srcId="{C9F5E320-586F-4C62-87B7-B45BAF170810}" destId="{E558C9FE-ED41-439D-BDF6-A2A15CE03A86}"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74274E3F-186A-4B44-94A0-9E260FA8067F}" type="presParOf" srcId="{34CD6164-7352-4087-A4F5-6D9521362100}" destId="{CCEBBCF8-32A8-44E1-9F99-7CB9F71B9829}" srcOrd="0" destOrd="0" presId="urn:microsoft.com/office/officeart/2005/8/layout/chevron1"/>
    <dgm:cxn modelId="{9C96697E-15CD-4A92-B10D-8E544E652145}" type="presParOf" srcId="{34CD6164-7352-4087-A4F5-6D9521362100}" destId="{839AF9D5-81EC-4004-ADF1-E909A8F98285}" srcOrd="1" destOrd="0" presId="urn:microsoft.com/office/officeart/2005/8/layout/chevron1"/>
    <dgm:cxn modelId="{24862A4F-4671-4E6A-82CE-F49059ACDADE}" type="presParOf" srcId="{34CD6164-7352-4087-A4F5-6D9521362100}" destId="{EE6660DC-1C91-4076-AFEA-E3C1DD6C82EC}" srcOrd="2" destOrd="0" presId="urn:microsoft.com/office/officeart/2005/8/layout/chevron1"/>
    <dgm:cxn modelId="{141EB542-C584-4B20-95B7-42F3F6450D98}" type="presParOf" srcId="{34CD6164-7352-4087-A4F5-6D9521362100}" destId="{6277513C-5247-474C-940C-6261263ADE24}" srcOrd="3" destOrd="0" presId="urn:microsoft.com/office/officeart/2005/8/layout/chevron1"/>
    <dgm:cxn modelId="{74B92AEC-16AD-4144-8A17-97A0976E117E}" type="presParOf" srcId="{34CD6164-7352-4087-A4F5-6D9521362100}" destId="{E558C9FE-ED41-439D-BDF6-A2A15CE03A86}" srcOrd="4" destOrd="0" presId="urn:microsoft.com/office/officeart/2005/8/layout/chevron1"/>
    <dgm:cxn modelId="{C8E6CA0E-AB18-4367-8E09-F7D195AFE502}" type="presParOf" srcId="{34CD6164-7352-4087-A4F5-6D9521362100}" destId="{32A53D76-B62D-44C7-AA6B-7F190A15F9CE}" srcOrd="5" destOrd="0" presId="urn:microsoft.com/office/officeart/2005/8/layout/chevron1"/>
    <dgm:cxn modelId="{FECAE251-C67B-4D96-9F84-6E610D0DC519}"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012A2581-761B-48CC-9073-0C9FC86B91B5}" srcId="{D388DC69-7B82-4B2B-999E-8F2ACE51AC83}" destId="{C9F5E320-586F-4C62-87B7-B45BAF170810}" srcOrd="2" destOrd="0" parTransId="{C9565E08-56A4-4285-9A7A-AC1184A0BDEC}" sibTransId="{D66E3892-0E80-4325-B553-015B66678B11}"/>
    <dgm:cxn modelId="{7C5835EE-6BBF-46D4-95C9-8732F449B5EE}" srcId="{D388DC69-7B82-4B2B-999E-8F2ACE51AC83}" destId="{5F8F885F-77D0-42DC-8F2F-6C48C1A17491}" srcOrd="1" destOrd="0" parTransId="{0A5FAEBC-5625-4008-A4F7-50BF5FF08B18}" sibTransId="{86C531F9-59E1-47C9-80BD-2005F60B1618}"/>
    <dgm:cxn modelId="{0603D1D0-0A5D-463A-8DEC-A6F216E9B888}" srcId="{D388DC69-7B82-4B2B-999E-8F2ACE51AC83}" destId="{C67440F3-7C19-4A19-AF8A-0E245B0C3D33}" srcOrd="0" destOrd="0" parTransId="{BA76F857-C8E1-4C86-95FC-9226A7302FF2}" sibTransId="{8472E493-E4E2-4A75-BF47-31EFF14F30F3}"/>
    <dgm:cxn modelId="{8995C893-EF71-4895-BF3F-A67565755FAE}" type="presOf" srcId="{8B0BE6CD-69D6-45FD-9290-967E19F0A679}" destId="{44A196A0-6E82-400C-B31A-ABC02DC7D87F}" srcOrd="0" destOrd="0" presId="urn:microsoft.com/office/officeart/2005/8/layout/chevron1"/>
    <dgm:cxn modelId="{37F7FF7D-39F7-4B4F-86D4-5EDC7BAEB51F}" type="presOf" srcId="{D388DC69-7B82-4B2B-999E-8F2ACE51AC83}" destId="{34CD6164-7352-4087-A4F5-6D9521362100}" srcOrd="0" destOrd="0" presId="urn:microsoft.com/office/officeart/2005/8/layout/chevron1"/>
    <dgm:cxn modelId="{561E435F-28E4-4D1A-8BB2-E9D7E1EA0EB6}" type="presOf" srcId="{5F8F885F-77D0-42DC-8F2F-6C48C1A17491}" destId="{EE6660DC-1C91-4076-AFEA-E3C1DD6C82EC}" srcOrd="0" destOrd="0" presId="urn:microsoft.com/office/officeart/2005/8/layout/chevron1"/>
    <dgm:cxn modelId="{E3A73D93-1B99-462C-A746-9490DBA618C3}" type="presOf" srcId="{C67440F3-7C19-4A19-AF8A-0E245B0C3D33}" destId="{CCEBBCF8-32A8-44E1-9F99-7CB9F71B9829}" srcOrd="0" destOrd="0" presId="urn:microsoft.com/office/officeart/2005/8/layout/chevron1"/>
    <dgm:cxn modelId="{6D33884C-E8DA-4CFC-A2A1-27B26CA2B228}" type="presOf" srcId="{C9F5E320-586F-4C62-87B7-B45BAF170810}" destId="{E558C9FE-ED41-439D-BDF6-A2A15CE03A86}"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F3D34F85-8F45-4CEC-9C8B-2DB00E86010D}" type="presParOf" srcId="{34CD6164-7352-4087-A4F5-6D9521362100}" destId="{CCEBBCF8-32A8-44E1-9F99-7CB9F71B9829}" srcOrd="0" destOrd="0" presId="urn:microsoft.com/office/officeart/2005/8/layout/chevron1"/>
    <dgm:cxn modelId="{711A38EB-C376-4D9B-A778-E327329D9C42}" type="presParOf" srcId="{34CD6164-7352-4087-A4F5-6D9521362100}" destId="{839AF9D5-81EC-4004-ADF1-E909A8F98285}" srcOrd="1" destOrd="0" presId="urn:microsoft.com/office/officeart/2005/8/layout/chevron1"/>
    <dgm:cxn modelId="{D1188E31-79BB-46E2-A722-8D876E63C011}" type="presParOf" srcId="{34CD6164-7352-4087-A4F5-6D9521362100}" destId="{EE6660DC-1C91-4076-AFEA-E3C1DD6C82EC}" srcOrd="2" destOrd="0" presId="urn:microsoft.com/office/officeart/2005/8/layout/chevron1"/>
    <dgm:cxn modelId="{3D420B5F-27E9-4007-B690-FA72D177C635}" type="presParOf" srcId="{34CD6164-7352-4087-A4F5-6D9521362100}" destId="{6277513C-5247-474C-940C-6261263ADE24}" srcOrd="3" destOrd="0" presId="urn:microsoft.com/office/officeart/2005/8/layout/chevron1"/>
    <dgm:cxn modelId="{238D0C79-23BB-4AE7-9C9B-159DC8F84C70}" type="presParOf" srcId="{34CD6164-7352-4087-A4F5-6D9521362100}" destId="{E558C9FE-ED41-439D-BDF6-A2A15CE03A86}" srcOrd="4" destOrd="0" presId="urn:microsoft.com/office/officeart/2005/8/layout/chevron1"/>
    <dgm:cxn modelId="{606EB91F-4137-40F1-B622-FBC501EAF409}" type="presParOf" srcId="{34CD6164-7352-4087-A4F5-6D9521362100}" destId="{32A53D76-B62D-44C7-AA6B-7F190A15F9CE}" srcOrd="5" destOrd="0" presId="urn:microsoft.com/office/officeart/2005/8/layout/chevron1"/>
    <dgm:cxn modelId="{3BAAE6FE-1FE4-444C-AD8A-17E61FB89AE6}"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012A2581-761B-48CC-9073-0C9FC86B91B5}" srcId="{D388DC69-7B82-4B2B-999E-8F2ACE51AC83}" destId="{C9F5E320-586F-4C62-87B7-B45BAF170810}" srcOrd="2" destOrd="0" parTransId="{C9565E08-56A4-4285-9A7A-AC1184A0BDEC}" sibTransId="{D66E3892-0E80-4325-B553-015B66678B11}"/>
    <dgm:cxn modelId="{F630D9E9-5443-4CBE-BB94-793AE1BA1811}" type="presOf" srcId="{D388DC69-7B82-4B2B-999E-8F2ACE51AC83}" destId="{34CD6164-7352-4087-A4F5-6D9521362100}" srcOrd="0" destOrd="0" presId="urn:microsoft.com/office/officeart/2005/8/layout/chevron1"/>
    <dgm:cxn modelId="{0C4CC311-E061-44BA-B29A-CB5DE9B0703F}" type="presOf" srcId="{C67440F3-7C19-4A19-AF8A-0E245B0C3D33}" destId="{CCEBBCF8-32A8-44E1-9F99-7CB9F71B9829}" srcOrd="0" destOrd="0" presId="urn:microsoft.com/office/officeart/2005/8/layout/chevron1"/>
    <dgm:cxn modelId="{7C5835EE-6BBF-46D4-95C9-8732F449B5EE}" srcId="{D388DC69-7B82-4B2B-999E-8F2ACE51AC83}" destId="{5F8F885F-77D0-42DC-8F2F-6C48C1A17491}" srcOrd="1" destOrd="0" parTransId="{0A5FAEBC-5625-4008-A4F7-50BF5FF08B18}" sibTransId="{86C531F9-59E1-47C9-80BD-2005F60B1618}"/>
    <dgm:cxn modelId="{0603D1D0-0A5D-463A-8DEC-A6F216E9B888}" srcId="{D388DC69-7B82-4B2B-999E-8F2ACE51AC83}" destId="{C67440F3-7C19-4A19-AF8A-0E245B0C3D33}" srcOrd="0" destOrd="0" parTransId="{BA76F857-C8E1-4C86-95FC-9226A7302FF2}" sibTransId="{8472E493-E4E2-4A75-BF47-31EFF14F30F3}"/>
    <dgm:cxn modelId="{A5998988-B094-4114-A72E-45A2E77B45F9}" type="presOf" srcId="{C9F5E320-586F-4C62-87B7-B45BAF170810}" destId="{E558C9FE-ED41-439D-BDF6-A2A15CE03A86}" srcOrd="0" destOrd="0" presId="urn:microsoft.com/office/officeart/2005/8/layout/chevron1"/>
    <dgm:cxn modelId="{E1C94B2E-8490-41E8-A835-9BD819F249A5}" type="presOf" srcId="{5F8F885F-77D0-42DC-8F2F-6C48C1A17491}" destId="{EE6660DC-1C91-4076-AFEA-E3C1DD6C82EC}" srcOrd="0" destOrd="0" presId="urn:microsoft.com/office/officeart/2005/8/layout/chevron1"/>
    <dgm:cxn modelId="{CE34870D-1D3D-4AEE-ACD1-CC7175ED4C98}" type="presOf" srcId="{8B0BE6CD-69D6-45FD-9290-967E19F0A679}" destId="{44A196A0-6E82-400C-B31A-ABC02DC7D87F}"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B6BF302F-86DE-421A-B1C9-069C0DBAB732}" type="presParOf" srcId="{34CD6164-7352-4087-A4F5-6D9521362100}" destId="{CCEBBCF8-32A8-44E1-9F99-7CB9F71B9829}" srcOrd="0" destOrd="0" presId="urn:microsoft.com/office/officeart/2005/8/layout/chevron1"/>
    <dgm:cxn modelId="{0B2F2984-D6C1-483F-955E-04455F3DCEEA}" type="presParOf" srcId="{34CD6164-7352-4087-A4F5-6D9521362100}" destId="{839AF9D5-81EC-4004-ADF1-E909A8F98285}" srcOrd="1" destOrd="0" presId="urn:microsoft.com/office/officeart/2005/8/layout/chevron1"/>
    <dgm:cxn modelId="{FBC24F6A-311E-4046-9F9C-DEFBAE6C2A01}" type="presParOf" srcId="{34CD6164-7352-4087-A4F5-6D9521362100}" destId="{EE6660DC-1C91-4076-AFEA-E3C1DD6C82EC}" srcOrd="2" destOrd="0" presId="urn:microsoft.com/office/officeart/2005/8/layout/chevron1"/>
    <dgm:cxn modelId="{677445A8-38FF-4AE6-B52E-809D87615FF7}" type="presParOf" srcId="{34CD6164-7352-4087-A4F5-6D9521362100}" destId="{6277513C-5247-474C-940C-6261263ADE24}" srcOrd="3" destOrd="0" presId="urn:microsoft.com/office/officeart/2005/8/layout/chevron1"/>
    <dgm:cxn modelId="{93EC3289-7B15-4D4A-A349-66450C1E3CDF}" type="presParOf" srcId="{34CD6164-7352-4087-A4F5-6D9521362100}" destId="{E558C9FE-ED41-439D-BDF6-A2A15CE03A86}" srcOrd="4" destOrd="0" presId="urn:microsoft.com/office/officeart/2005/8/layout/chevron1"/>
    <dgm:cxn modelId="{B2AC4F83-4768-454B-8A25-F65EBB1F10DD}" type="presParOf" srcId="{34CD6164-7352-4087-A4F5-6D9521362100}" destId="{32A53D76-B62D-44C7-AA6B-7F190A15F9CE}" srcOrd="5" destOrd="0" presId="urn:microsoft.com/office/officeart/2005/8/layout/chevron1"/>
    <dgm:cxn modelId="{97A07CC9-1E7A-4495-9904-93ECC82F278B}"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58F8F947-06A1-4563-84A8-D8A28099ACA9}" type="presOf" srcId="{D388DC69-7B82-4B2B-999E-8F2ACE51AC83}" destId="{34CD6164-7352-4087-A4F5-6D9521362100}" srcOrd="0" destOrd="0" presId="urn:microsoft.com/office/officeart/2005/8/layout/chevron1"/>
    <dgm:cxn modelId="{2B373E54-9FEB-483A-A725-3EF9B5593239}" type="presOf" srcId="{C9F5E320-586F-4C62-87B7-B45BAF170810}" destId="{E558C9FE-ED41-439D-BDF6-A2A15CE03A86}"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D3E44F02-6F51-49FF-A344-D9CCACB5D873}" type="presOf" srcId="{5F8F885F-77D0-42DC-8F2F-6C48C1A17491}" destId="{EE6660DC-1C91-4076-AFEA-E3C1DD6C82EC}" srcOrd="0" destOrd="0" presId="urn:microsoft.com/office/officeart/2005/8/layout/chevron1"/>
    <dgm:cxn modelId="{066E406D-F546-46FB-8C71-FEAC374523E2}" type="presOf" srcId="{8B0BE6CD-69D6-45FD-9290-967E19F0A679}" destId="{44A196A0-6E82-400C-B31A-ABC02DC7D87F}"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FDC82B2A-776F-4643-8360-3A3D371B184D}" type="presOf" srcId="{C67440F3-7C19-4A19-AF8A-0E245B0C3D33}" destId="{CCEBBCF8-32A8-44E1-9F99-7CB9F71B9829}" srcOrd="0" destOrd="0" presId="urn:microsoft.com/office/officeart/2005/8/layout/chevron1"/>
    <dgm:cxn modelId="{012A2581-761B-48CC-9073-0C9FC86B91B5}" srcId="{D388DC69-7B82-4B2B-999E-8F2ACE51AC83}" destId="{C9F5E320-586F-4C62-87B7-B45BAF170810}" srcOrd="2" destOrd="0" parTransId="{C9565E08-56A4-4285-9A7A-AC1184A0BDEC}" sibTransId="{D66E3892-0E80-4325-B553-015B66678B11}"/>
    <dgm:cxn modelId="{1EECD847-1238-496E-AD27-140379983F01}" type="presParOf" srcId="{34CD6164-7352-4087-A4F5-6D9521362100}" destId="{CCEBBCF8-32A8-44E1-9F99-7CB9F71B9829}" srcOrd="0" destOrd="0" presId="urn:microsoft.com/office/officeart/2005/8/layout/chevron1"/>
    <dgm:cxn modelId="{C5F9FFC0-F5B7-4AF0-843E-876D45B0032C}" type="presParOf" srcId="{34CD6164-7352-4087-A4F5-6D9521362100}" destId="{839AF9D5-81EC-4004-ADF1-E909A8F98285}" srcOrd="1" destOrd="0" presId="urn:microsoft.com/office/officeart/2005/8/layout/chevron1"/>
    <dgm:cxn modelId="{A63E8325-8FE0-4644-8128-6DE0ADE4F736}" type="presParOf" srcId="{34CD6164-7352-4087-A4F5-6D9521362100}" destId="{EE6660DC-1C91-4076-AFEA-E3C1DD6C82EC}" srcOrd="2" destOrd="0" presId="urn:microsoft.com/office/officeart/2005/8/layout/chevron1"/>
    <dgm:cxn modelId="{B21FE842-2267-4826-B2A7-00B54C155BA3}" type="presParOf" srcId="{34CD6164-7352-4087-A4F5-6D9521362100}" destId="{6277513C-5247-474C-940C-6261263ADE24}" srcOrd="3" destOrd="0" presId="urn:microsoft.com/office/officeart/2005/8/layout/chevron1"/>
    <dgm:cxn modelId="{99697691-74B3-4FBB-AFF4-509A1258BBD3}" type="presParOf" srcId="{34CD6164-7352-4087-A4F5-6D9521362100}" destId="{E558C9FE-ED41-439D-BDF6-A2A15CE03A86}" srcOrd="4" destOrd="0" presId="urn:microsoft.com/office/officeart/2005/8/layout/chevron1"/>
    <dgm:cxn modelId="{F988CF65-D3F1-4B42-8048-D1A3FEEFAC97}" type="presParOf" srcId="{34CD6164-7352-4087-A4F5-6D9521362100}" destId="{32A53D76-B62D-44C7-AA6B-7F190A15F9CE}" srcOrd="5" destOrd="0" presId="urn:microsoft.com/office/officeart/2005/8/layout/chevron1"/>
    <dgm:cxn modelId="{E2F50501-F148-4463-B8E1-85D8D2888E04}"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2EAB5153-3CFD-441F-BFA0-4711B4AFA10C}" type="presOf" srcId="{C9F5E320-586F-4C62-87B7-B45BAF170810}" destId="{E558C9FE-ED41-439D-BDF6-A2A15CE03A86}" srcOrd="0" destOrd="0" presId="urn:microsoft.com/office/officeart/2005/8/layout/chevron1"/>
    <dgm:cxn modelId="{B194265D-856C-4FF0-889F-E4B383528AE0}" type="presOf" srcId="{8B0BE6CD-69D6-45FD-9290-967E19F0A679}" destId="{44A196A0-6E82-400C-B31A-ABC02DC7D87F}" srcOrd="0" destOrd="0" presId="urn:microsoft.com/office/officeart/2005/8/layout/chevron1"/>
    <dgm:cxn modelId="{E33A6B5E-AEB3-4D7F-89BC-51D301B40254}" type="presOf" srcId="{C67440F3-7C19-4A19-AF8A-0E245B0C3D33}" destId="{CCEBBCF8-32A8-44E1-9F99-7CB9F71B9829}"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26FB6B2C-A263-4CDB-B1A4-AD2C2B959A30}" type="presOf" srcId="{D388DC69-7B82-4B2B-999E-8F2ACE51AC83}" destId="{34CD6164-7352-4087-A4F5-6D9521362100}" srcOrd="0" destOrd="0" presId="urn:microsoft.com/office/officeart/2005/8/layout/chevron1"/>
    <dgm:cxn modelId="{AEF0F3E1-3496-46D4-878F-7BFB3423898A}" type="presOf" srcId="{5F8F885F-77D0-42DC-8F2F-6C48C1A17491}" destId="{EE6660DC-1C91-4076-AFEA-E3C1DD6C82EC}"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AA959A63-AD22-48D4-8BED-0682EB131036}" type="presParOf" srcId="{34CD6164-7352-4087-A4F5-6D9521362100}" destId="{CCEBBCF8-32A8-44E1-9F99-7CB9F71B9829}" srcOrd="0" destOrd="0" presId="urn:microsoft.com/office/officeart/2005/8/layout/chevron1"/>
    <dgm:cxn modelId="{2E9C29EE-5A14-4270-94B0-1DD4AD2C0980}" type="presParOf" srcId="{34CD6164-7352-4087-A4F5-6D9521362100}" destId="{839AF9D5-81EC-4004-ADF1-E909A8F98285}" srcOrd="1" destOrd="0" presId="urn:microsoft.com/office/officeart/2005/8/layout/chevron1"/>
    <dgm:cxn modelId="{8B077F98-7123-4084-87D9-76D87876A3E3}" type="presParOf" srcId="{34CD6164-7352-4087-A4F5-6D9521362100}" destId="{EE6660DC-1C91-4076-AFEA-E3C1DD6C82EC}" srcOrd="2" destOrd="0" presId="urn:microsoft.com/office/officeart/2005/8/layout/chevron1"/>
    <dgm:cxn modelId="{6E6C5ADD-6F92-4CC0-A3BA-9561FDA40C25}" type="presParOf" srcId="{34CD6164-7352-4087-A4F5-6D9521362100}" destId="{6277513C-5247-474C-940C-6261263ADE24}" srcOrd="3" destOrd="0" presId="urn:microsoft.com/office/officeart/2005/8/layout/chevron1"/>
    <dgm:cxn modelId="{555A7422-8951-4451-A8E9-5258AE1BDBF9}" type="presParOf" srcId="{34CD6164-7352-4087-A4F5-6D9521362100}" destId="{E558C9FE-ED41-439D-BDF6-A2A15CE03A86}" srcOrd="4" destOrd="0" presId="urn:microsoft.com/office/officeart/2005/8/layout/chevron1"/>
    <dgm:cxn modelId="{479BC0E0-1571-4759-8E3A-40E473EB1745}" type="presParOf" srcId="{34CD6164-7352-4087-A4F5-6D9521362100}" destId="{32A53D76-B62D-44C7-AA6B-7F190A15F9CE}" srcOrd="5" destOrd="0" presId="urn:microsoft.com/office/officeart/2005/8/layout/chevron1"/>
    <dgm:cxn modelId="{8CEFADD3-3281-4A2E-9312-810C7F27EABA}"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7C39A431-2053-44FC-9A30-935AD0567734}" type="presOf" srcId="{D388DC69-7B82-4B2B-999E-8F2ACE51AC83}" destId="{34CD6164-7352-4087-A4F5-6D9521362100}"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43EE853D-8D86-4FDC-A723-222107A21C83}" type="presOf" srcId="{C9F5E320-586F-4C62-87B7-B45BAF170810}" destId="{E558C9FE-ED41-439D-BDF6-A2A15CE03A86}" srcOrd="0" destOrd="0" presId="urn:microsoft.com/office/officeart/2005/8/layout/chevron1"/>
    <dgm:cxn modelId="{7C5A464F-27F7-4660-8D62-9DF423750BCF}" type="presOf" srcId="{5F8F885F-77D0-42DC-8F2F-6C48C1A17491}" destId="{EE6660DC-1C91-4076-AFEA-E3C1DD6C82EC}"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3A62E741-CC88-45C6-8FE2-0BA406694D80}" type="presOf" srcId="{8B0BE6CD-69D6-45FD-9290-967E19F0A679}" destId="{44A196A0-6E82-400C-B31A-ABC02DC7D87F}" srcOrd="0" destOrd="0" presId="urn:microsoft.com/office/officeart/2005/8/layout/chevron1"/>
    <dgm:cxn modelId="{98F1098F-844B-4B6D-BBC1-B09A95D13CEC}" type="presOf" srcId="{C67440F3-7C19-4A19-AF8A-0E245B0C3D33}" destId="{CCEBBCF8-32A8-44E1-9F99-7CB9F71B9829}" srcOrd="0" destOrd="0" presId="urn:microsoft.com/office/officeart/2005/8/layout/chevron1"/>
    <dgm:cxn modelId="{012A2581-761B-48CC-9073-0C9FC86B91B5}" srcId="{D388DC69-7B82-4B2B-999E-8F2ACE51AC83}" destId="{C9F5E320-586F-4C62-87B7-B45BAF170810}" srcOrd="2" destOrd="0" parTransId="{C9565E08-56A4-4285-9A7A-AC1184A0BDEC}" sibTransId="{D66E3892-0E80-4325-B553-015B66678B11}"/>
    <dgm:cxn modelId="{C89A4594-A95E-47FA-B344-491DFBCB4D6C}" type="presParOf" srcId="{34CD6164-7352-4087-A4F5-6D9521362100}" destId="{CCEBBCF8-32A8-44E1-9F99-7CB9F71B9829}" srcOrd="0" destOrd="0" presId="urn:microsoft.com/office/officeart/2005/8/layout/chevron1"/>
    <dgm:cxn modelId="{1BA80D94-CDD6-4D85-9311-909ECB085924}" type="presParOf" srcId="{34CD6164-7352-4087-A4F5-6D9521362100}" destId="{839AF9D5-81EC-4004-ADF1-E909A8F98285}" srcOrd="1" destOrd="0" presId="urn:microsoft.com/office/officeart/2005/8/layout/chevron1"/>
    <dgm:cxn modelId="{400C4D0E-02EA-48E9-BA0C-7C65ABC544FD}" type="presParOf" srcId="{34CD6164-7352-4087-A4F5-6D9521362100}" destId="{EE6660DC-1C91-4076-AFEA-E3C1DD6C82EC}" srcOrd="2" destOrd="0" presId="urn:microsoft.com/office/officeart/2005/8/layout/chevron1"/>
    <dgm:cxn modelId="{05CD5B51-A85F-45BD-AE4E-30AA8EA48637}" type="presParOf" srcId="{34CD6164-7352-4087-A4F5-6D9521362100}" destId="{6277513C-5247-474C-940C-6261263ADE24}" srcOrd="3" destOrd="0" presId="urn:microsoft.com/office/officeart/2005/8/layout/chevron1"/>
    <dgm:cxn modelId="{52B50EE4-6386-4CA1-9B67-1DFD38237992}" type="presParOf" srcId="{34CD6164-7352-4087-A4F5-6D9521362100}" destId="{E558C9FE-ED41-439D-BDF6-A2A15CE03A86}" srcOrd="4" destOrd="0" presId="urn:microsoft.com/office/officeart/2005/8/layout/chevron1"/>
    <dgm:cxn modelId="{0D373335-B783-4365-B89C-66F824979ADD}" type="presParOf" srcId="{34CD6164-7352-4087-A4F5-6D9521362100}" destId="{32A53D76-B62D-44C7-AA6B-7F190A15F9CE}" srcOrd="5" destOrd="0" presId="urn:microsoft.com/office/officeart/2005/8/layout/chevron1"/>
    <dgm:cxn modelId="{EC1E4FF3-2AC9-4B41-A3A3-A1AA004A2F10}"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38750E38-9359-4A1E-87EA-741642E8E797}" type="presOf" srcId="{5F8F885F-77D0-42DC-8F2F-6C48C1A17491}" destId="{EE6660DC-1C91-4076-AFEA-E3C1DD6C82EC}" srcOrd="0" destOrd="0" presId="urn:microsoft.com/office/officeart/2005/8/layout/chevron1"/>
    <dgm:cxn modelId="{ECE76FB8-9792-4066-B1BF-21703E44F64A}" type="presOf" srcId="{8B0BE6CD-69D6-45FD-9290-967E19F0A679}" destId="{44A196A0-6E82-400C-B31A-ABC02DC7D87F}" srcOrd="0" destOrd="0" presId="urn:microsoft.com/office/officeart/2005/8/layout/chevron1"/>
    <dgm:cxn modelId="{AF9DE23C-6B81-44F8-9EBA-D685487AB55E}" type="presOf" srcId="{C67440F3-7C19-4A19-AF8A-0E245B0C3D33}" destId="{CCEBBCF8-32A8-44E1-9F99-7CB9F71B9829}" srcOrd="0" destOrd="0" presId="urn:microsoft.com/office/officeart/2005/8/layout/chevron1"/>
    <dgm:cxn modelId="{E650FFE0-5A21-40B4-9F3A-1486F04D00DC}" type="presOf" srcId="{D388DC69-7B82-4B2B-999E-8F2ACE51AC83}" destId="{34CD6164-7352-4087-A4F5-6D9521362100}"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0603D1D0-0A5D-463A-8DEC-A6F216E9B888}" srcId="{D388DC69-7B82-4B2B-999E-8F2ACE51AC83}" destId="{C67440F3-7C19-4A19-AF8A-0E245B0C3D33}" srcOrd="0" destOrd="0" parTransId="{BA76F857-C8E1-4C86-95FC-9226A7302FF2}" sibTransId="{8472E493-E4E2-4A75-BF47-31EFF14F30F3}"/>
    <dgm:cxn modelId="{C40D5BEE-6220-4AC0-9FFD-60B377BDE229}" type="presOf" srcId="{C9F5E320-586F-4C62-87B7-B45BAF170810}" destId="{E558C9FE-ED41-439D-BDF6-A2A15CE03A86}" srcOrd="0" destOrd="0" presId="urn:microsoft.com/office/officeart/2005/8/layout/chevron1"/>
    <dgm:cxn modelId="{012A2581-761B-48CC-9073-0C9FC86B91B5}" srcId="{D388DC69-7B82-4B2B-999E-8F2ACE51AC83}" destId="{C9F5E320-586F-4C62-87B7-B45BAF170810}" srcOrd="2" destOrd="0" parTransId="{C9565E08-56A4-4285-9A7A-AC1184A0BDEC}" sibTransId="{D66E3892-0E80-4325-B553-015B66678B11}"/>
    <dgm:cxn modelId="{FD7099F3-C1E4-45A5-B1F6-757800913F05}" type="presParOf" srcId="{34CD6164-7352-4087-A4F5-6D9521362100}" destId="{CCEBBCF8-32A8-44E1-9F99-7CB9F71B9829}" srcOrd="0" destOrd="0" presId="urn:microsoft.com/office/officeart/2005/8/layout/chevron1"/>
    <dgm:cxn modelId="{508CB93E-0DC7-4088-9988-BF168345BB72}" type="presParOf" srcId="{34CD6164-7352-4087-A4F5-6D9521362100}" destId="{839AF9D5-81EC-4004-ADF1-E909A8F98285}" srcOrd="1" destOrd="0" presId="urn:microsoft.com/office/officeart/2005/8/layout/chevron1"/>
    <dgm:cxn modelId="{0B32B7BA-DE5E-4FE8-A63D-6918D2EA4215}" type="presParOf" srcId="{34CD6164-7352-4087-A4F5-6D9521362100}" destId="{EE6660DC-1C91-4076-AFEA-E3C1DD6C82EC}" srcOrd="2" destOrd="0" presId="urn:microsoft.com/office/officeart/2005/8/layout/chevron1"/>
    <dgm:cxn modelId="{CC8E6EEE-7661-4865-9CAF-8ECA2619F11D}" type="presParOf" srcId="{34CD6164-7352-4087-A4F5-6D9521362100}" destId="{6277513C-5247-474C-940C-6261263ADE24}" srcOrd="3" destOrd="0" presId="urn:microsoft.com/office/officeart/2005/8/layout/chevron1"/>
    <dgm:cxn modelId="{0E783D9B-B1CB-4F7D-AEED-44866ADEB64E}" type="presParOf" srcId="{34CD6164-7352-4087-A4F5-6D9521362100}" destId="{E558C9FE-ED41-439D-BDF6-A2A15CE03A86}" srcOrd="4" destOrd="0" presId="urn:microsoft.com/office/officeart/2005/8/layout/chevron1"/>
    <dgm:cxn modelId="{44DD23E5-5475-41D1-B4A3-8B42EEF56F22}" type="presParOf" srcId="{34CD6164-7352-4087-A4F5-6D9521362100}" destId="{32A53D76-B62D-44C7-AA6B-7F190A15F9CE}" srcOrd="5" destOrd="0" presId="urn:microsoft.com/office/officeart/2005/8/layout/chevron1"/>
    <dgm:cxn modelId="{02808C4C-23D5-4131-9EB0-DD32C9AE7EAD}"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800" b="1" i="1" dirty="0" smtClean="0">
              <a:latin typeface="Calibri" panose="020F0502020204030204" pitchFamily="34" charset="0"/>
            </a:rPr>
            <a:t>Aspetti generali</a:t>
          </a:r>
          <a:endParaRPr lang="it-IT" sz="1800" b="1"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Procedura automatizzata</a:t>
          </a:r>
          <a:endParaRPr lang="it-IT" sz="1400" b="0"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610" custScaleY="20161"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5804" custScaleY="13116" custLinFactNeighborX="-41986">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5804" custScaleY="13116" custLinFactNeighborX="43899">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5804" custScaleY="13116" custLinFactX="4600" custLinFactNeighborX="100000">
        <dgm:presLayoutVars>
          <dgm:chMax val="0"/>
          <dgm:chPref val="0"/>
          <dgm:bulletEnabled val="1"/>
        </dgm:presLayoutVars>
      </dgm:prSet>
      <dgm:spPr/>
      <dgm:t>
        <a:bodyPr/>
        <a:lstStyle/>
        <a:p>
          <a:endParaRPr lang="it-IT"/>
        </a:p>
      </dgm:t>
    </dgm:pt>
  </dgm:ptLst>
  <dgm:cxnLst>
    <dgm:cxn modelId="{0D1FBEB2-35A0-488C-8ED0-34CB3A9CC1CC}" type="presOf" srcId="{C67440F3-7C19-4A19-AF8A-0E245B0C3D33}" destId="{CCEBBCF8-32A8-44E1-9F99-7CB9F71B9829}" srcOrd="0" destOrd="0" presId="urn:microsoft.com/office/officeart/2005/8/layout/chevron1"/>
    <dgm:cxn modelId="{6701DAE2-D3C0-470D-8F63-EA729E884E9C}" type="presOf" srcId="{5F8F885F-77D0-42DC-8F2F-6C48C1A17491}" destId="{EE6660DC-1C91-4076-AFEA-E3C1DD6C82EC}" srcOrd="0" destOrd="0" presId="urn:microsoft.com/office/officeart/2005/8/layout/chevron1"/>
    <dgm:cxn modelId="{A493FE77-AF5A-48A2-BEDC-279046F01CB6}" type="presOf" srcId="{8B0BE6CD-69D6-45FD-9290-967E19F0A679}" destId="{44A196A0-6E82-400C-B31A-ABC02DC7D87F}" srcOrd="0" destOrd="0" presId="urn:microsoft.com/office/officeart/2005/8/layout/chevron1"/>
    <dgm:cxn modelId="{DD817158-8E04-4DCF-9EA5-BD93A561991A}" type="presOf" srcId="{D388DC69-7B82-4B2B-999E-8F2ACE51AC83}" destId="{34CD6164-7352-4087-A4F5-6D9521362100}"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C4255C48-F533-4341-83A5-13FA31DF5E2E}" type="presOf" srcId="{C9F5E320-586F-4C62-87B7-B45BAF170810}" destId="{E558C9FE-ED41-439D-BDF6-A2A15CE03A86}"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2C7FD684-7881-4A22-87DE-A8CA0D5018AA}" type="presParOf" srcId="{34CD6164-7352-4087-A4F5-6D9521362100}" destId="{CCEBBCF8-32A8-44E1-9F99-7CB9F71B9829}" srcOrd="0" destOrd="0" presId="urn:microsoft.com/office/officeart/2005/8/layout/chevron1"/>
    <dgm:cxn modelId="{30659B8B-39EF-48E9-A3C2-28BFC33AD6F1}" type="presParOf" srcId="{34CD6164-7352-4087-A4F5-6D9521362100}" destId="{839AF9D5-81EC-4004-ADF1-E909A8F98285}" srcOrd="1" destOrd="0" presId="urn:microsoft.com/office/officeart/2005/8/layout/chevron1"/>
    <dgm:cxn modelId="{A8D7D60A-4AFF-4F42-9BEF-247133E00305}" type="presParOf" srcId="{34CD6164-7352-4087-A4F5-6D9521362100}" destId="{EE6660DC-1C91-4076-AFEA-E3C1DD6C82EC}" srcOrd="2" destOrd="0" presId="urn:microsoft.com/office/officeart/2005/8/layout/chevron1"/>
    <dgm:cxn modelId="{E86893F6-D4B2-4895-A6B2-042166843484}" type="presParOf" srcId="{34CD6164-7352-4087-A4F5-6D9521362100}" destId="{6277513C-5247-474C-940C-6261263ADE24}" srcOrd="3" destOrd="0" presId="urn:microsoft.com/office/officeart/2005/8/layout/chevron1"/>
    <dgm:cxn modelId="{F135249B-2D35-421A-AE45-F1D9D711DA32}" type="presParOf" srcId="{34CD6164-7352-4087-A4F5-6D9521362100}" destId="{E558C9FE-ED41-439D-BDF6-A2A15CE03A86}" srcOrd="4" destOrd="0" presId="urn:microsoft.com/office/officeart/2005/8/layout/chevron1"/>
    <dgm:cxn modelId="{0982D935-4290-40E2-95C1-442553823601}" type="presParOf" srcId="{34CD6164-7352-4087-A4F5-6D9521362100}" destId="{32A53D76-B62D-44C7-AA6B-7F190A15F9CE}" srcOrd="5" destOrd="0" presId="urn:microsoft.com/office/officeart/2005/8/layout/chevron1"/>
    <dgm:cxn modelId="{F53D9C75-6D85-413B-A9E8-E8043A543BC1}"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03026A84-9EA7-4FC9-97D0-6B7639242F7A}" type="presOf" srcId="{8B0BE6CD-69D6-45FD-9290-967E19F0A679}" destId="{44A196A0-6E82-400C-B31A-ABC02DC7D87F}" srcOrd="0" destOrd="0" presId="urn:microsoft.com/office/officeart/2005/8/layout/chevron1"/>
    <dgm:cxn modelId="{ABBB592E-7752-477D-BBF7-DF20C61DE673}" type="presOf" srcId="{C67440F3-7C19-4A19-AF8A-0E245B0C3D33}" destId="{CCEBBCF8-32A8-44E1-9F99-7CB9F71B9829}"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F8F5A52F-B536-47A2-AD0F-E390DE94E1D3}" type="presOf" srcId="{C9F5E320-586F-4C62-87B7-B45BAF170810}" destId="{E558C9FE-ED41-439D-BDF6-A2A15CE03A86}" srcOrd="0" destOrd="0" presId="urn:microsoft.com/office/officeart/2005/8/layout/chevron1"/>
    <dgm:cxn modelId="{7C5835EE-6BBF-46D4-95C9-8732F449B5EE}" srcId="{D388DC69-7B82-4B2B-999E-8F2ACE51AC83}" destId="{5F8F885F-77D0-42DC-8F2F-6C48C1A17491}" srcOrd="1" destOrd="0" parTransId="{0A5FAEBC-5625-4008-A4F7-50BF5FF08B18}" sibTransId="{86C531F9-59E1-47C9-80BD-2005F60B1618}"/>
    <dgm:cxn modelId="{0603D1D0-0A5D-463A-8DEC-A6F216E9B888}" srcId="{D388DC69-7B82-4B2B-999E-8F2ACE51AC83}" destId="{C67440F3-7C19-4A19-AF8A-0E245B0C3D33}" srcOrd="0" destOrd="0" parTransId="{BA76F857-C8E1-4C86-95FC-9226A7302FF2}" sibTransId="{8472E493-E4E2-4A75-BF47-31EFF14F30F3}"/>
    <dgm:cxn modelId="{38E8CE8D-1D83-4BA3-A05A-1B73535DF067}" type="presOf" srcId="{5F8F885F-77D0-42DC-8F2F-6C48C1A17491}" destId="{EE6660DC-1C91-4076-AFEA-E3C1DD6C82EC}" srcOrd="0" destOrd="0" presId="urn:microsoft.com/office/officeart/2005/8/layout/chevron1"/>
    <dgm:cxn modelId="{012A2581-761B-48CC-9073-0C9FC86B91B5}" srcId="{D388DC69-7B82-4B2B-999E-8F2ACE51AC83}" destId="{C9F5E320-586F-4C62-87B7-B45BAF170810}" srcOrd="2" destOrd="0" parTransId="{C9565E08-56A4-4285-9A7A-AC1184A0BDEC}" sibTransId="{D66E3892-0E80-4325-B553-015B66678B11}"/>
    <dgm:cxn modelId="{6F0B93D3-2FF5-4045-A8D1-33E1634774EB}" type="presOf" srcId="{D388DC69-7B82-4B2B-999E-8F2ACE51AC83}" destId="{34CD6164-7352-4087-A4F5-6D9521362100}" srcOrd="0" destOrd="0" presId="urn:microsoft.com/office/officeart/2005/8/layout/chevron1"/>
    <dgm:cxn modelId="{F8749CD6-05A5-42E7-AB76-7ACC79948ED8}" type="presParOf" srcId="{34CD6164-7352-4087-A4F5-6D9521362100}" destId="{CCEBBCF8-32A8-44E1-9F99-7CB9F71B9829}" srcOrd="0" destOrd="0" presId="urn:microsoft.com/office/officeart/2005/8/layout/chevron1"/>
    <dgm:cxn modelId="{DE9BA839-FC55-4284-AD01-C41604636973}" type="presParOf" srcId="{34CD6164-7352-4087-A4F5-6D9521362100}" destId="{839AF9D5-81EC-4004-ADF1-E909A8F98285}" srcOrd="1" destOrd="0" presId="urn:microsoft.com/office/officeart/2005/8/layout/chevron1"/>
    <dgm:cxn modelId="{8CD81245-9462-414A-BFB3-6721158949EC}" type="presParOf" srcId="{34CD6164-7352-4087-A4F5-6D9521362100}" destId="{EE6660DC-1C91-4076-AFEA-E3C1DD6C82EC}" srcOrd="2" destOrd="0" presId="urn:microsoft.com/office/officeart/2005/8/layout/chevron1"/>
    <dgm:cxn modelId="{4B9BC99A-10A2-4315-B1A6-0B628217A5CF}" type="presParOf" srcId="{34CD6164-7352-4087-A4F5-6D9521362100}" destId="{6277513C-5247-474C-940C-6261263ADE24}" srcOrd="3" destOrd="0" presId="urn:microsoft.com/office/officeart/2005/8/layout/chevron1"/>
    <dgm:cxn modelId="{95746A39-72B9-4E63-A6F6-C3AEAEB9D7F3}" type="presParOf" srcId="{34CD6164-7352-4087-A4F5-6D9521362100}" destId="{E558C9FE-ED41-439D-BDF6-A2A15CE03A86}" srcOrd="4" destOrd="0" presId="urn:microsoft.com/office/officeart/2005/8/layout/chevron1"/>
    <dgm:cxn modelId="{9479B0F7-F180-4C40-9F5B-AFDE750756B6}" type="presParOf" srcId="{34CD6164-7352-4087-A4F5-6D9521362100}" destId="{32A53D76-B62D-44C7-AA6B-7F190A15F9CE}" srcOrd="5" destOrd="0" presId="urn:microsoft.com/office/officeart/2005/8/layout/chevron1"/>
    <dgm:cxn modelId="{3D0E523F-12B0-4B74-8D4B-93005584ECD0}"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C809E1F2-1887-4C49-9DC9-D69D3B06108A}" type="presOf" srcId="{C9F5E320-586F-4C62-87B7-B45BAF170810}" destId="{E558C9FE-ED41-439D-BDF6-A2A15CE03A86}" srcOrd="0" destOrd="0" presId="urn:microsoft.com/office/officeart/2005/8/layout/chevron1"/>
    <dgm:cxn modelId="{D5EDF1F9-8218-4137-9692-63167DADAB6A}" type="presOf" srcId="{D388DC69-7B82-4B2B-999E-8F2ACE51AC83}" destId="{34CD6164-7352-4087-A4F5-6D9521362100}"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A48302CA-F643-494A-8684-24BF3846F174}" type="presOf" srcId="{5F8F885F-77D0-42DC-8F2F-6C48C1A17491}" destId="{EE6660DC-1C91-4076-AFEA-E3C1DD6C82EC}" srcOrd="0" destOrd="0" presId="urn:microsoft.com/office/officeart/2005/8/layout/chevron1"/>
    <dgm:cxn modelId="{EC045026-E5BC-468D-BE0F-7384FE5D893D}" type="presOf" srcId="{8B0BE6CD-69D6-45FD-9290-967E19F0A679}" destId="{44A196A0-6E82-400C-B31A-ABC02DC7D87F}"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B42C1A6-753E-4FEC-A5B3-A72194FCCF22}" type="presOf" srcId="{C67440F3-7C19-4A19-AF8A-0E245B0C3D33}" destId="{CCEBBCF8-32A8-44E1-9F99-7CB9F71B9829}" srcOrd="0" destOrd="0" presId="urn:microsoft.com/office/officeart/2005/8/layout/chevron1"/>
    <dgm:cxn modelId="{012A2581-761B-48CC-9073-0C9FC86B91B5}" srcId="{D388DC69-7B82-4B2B-999E-8F2ACE51AC83}" destId="{C9F5E320-586F-4C62-87B7-B45BAF170810}" srcOrd="2" destOrd="0" parTransId="{C9565E08-56A4-4285-9A7A-AC1184A0BDEC}" sibTransId="{D66E3892-0E80-4325-B553-015B66678B11}"/>
    <dgm:cxn modelId="{61506944-74D1-4EC8-A66A-0902D1031BA1}" type="presParOf" srcId="{34CD6164-7352-4087-A4F5-6D9521362100}" destId="{CCEBBCF8-32A8-44E1-9F99-7CB9F71B9829}" srcOrd="0" destOrd="0" presId="urn:microsoft.com/office/officeart/2005/8/layout/chevron1"/>
    <dgm:cxn modelId="{74323B53-5075-45AC-AB09-BDE3D5C0D10C}" type="presParOf" srcId="{34CD6164-7352-4087-A4F5-6D9521362100}" destId="{839AF9D5-81EC-4004-ADF1-E909A8F98285}" srcOrd="1" destOrd="0" presId="urn:microsoft.com/office/officeart/2005/8/layout/chevron1"/>
    <dgm:cxn modelId="{E46A51C6-4C15-4842-B641-0F7A15FB24EA}" type="presParOf" srcId="{34CD6164-7352-4087-A4F5-6D9521362100}" destId="{EE6660DC-1C91-4076-AFEA-E3C1DD6C82EC}" srcOrd="2" destOrd="0" presId="urn:microsoft.com/office/officeart/2005/8/layout/chevron1"/>
    <dgm:cxn modelId="{4E7EB4D5-4077-4E7A-B22E-A016A118B980}" type="presParOf" srcId="{34CD6164-7352-4087-A4F5-6D9521362100}" destId="{6277513C-5247-474C-940C-6261263ADE24}" srcOrd="3" destOrd="0" presId="urn:microsoft.com/office/officeart/2005/8/layout/chevron1"/>
    <dgm:cxn modelId="{E6FD957C-807F-4279-B3E7-E4DE137579C9}" type="presParOf" srcId="{34CD6164-7352-4087-A4F5-6D9521362100}" destId="{E558C9FE-ED41-439D-BDF6-A2A15CE03A86}" srcOrd="4" destOrd="0" presId="urn:microsoft.com/office/officeart/2005/8/layout/chevron1"/>
    <dgm:cxn modelId="{0B05CFB4-025F-43E0-938A-5B7137603CB5}" type="presParOf" srcId="{34CD6164-7352-4087-A4F5-6D9521362100}" destId="{32A53D76-B62D-44C7-AA6B-7F190A15F9CE}" srcOrd="5" destOrd="0" presId="urn:microsoft.com/office/officeart/2005/8/layout/chevron1"/>
    <dgm:cxn modelId="{4D706B6F-35D9-4373-8D60-5F8EF80E83D8}"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FFB8327C-C5CD-42D2-9BCA-265688987C89}" type="presOf" srcId="{C67440F3-7C19-4A19-AF8A-0E245B0C3D33}" destId="{CCEBBCF8-32A8-44E1-9F99-7CB9F71B9829}" srcOrd="0" destOrd="0" presId="urn:microsoft.com/office/officeart/2005/8/layout/chevron1"/>
    <dgm:cxn modelId="{C51D7A9E-DD00-48E8-B496-EB2FFE2CB102}" type="presOf" srcId="{8B0BE6CD-69D6-45FD-9290-967E19F0A679}" destId="{44A196A0-6E82-400C-B31A-ABC02DC7D87F}"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4F0C6339-24FE-4156-8D92-38639E0C7AC8}" type="presOf" srcId="{D388DC69-7B82-4B2B-999E-8F2ACE51AC83}" destId="{34CD6164-7352-4087-A4F5-6D9521362100}" srcOrd="0" destOrd="0" presId="urn:microsoft.com/office/officeart/2005/8/layout/chevron1"/>
    <dgm:cxn modelId="{940F4BE0-260E-4E10-8772-D0BE1358C045}" type="presOf" srcId="{5F8F885F-77D0-42DC-8F2F-6C48C1A17491}" destId="{EE6660DC-1C91-4076-AFEA-E3C1DD6C82EC}"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C03ACEE9-9A7B-4DDD-B894-80073293AD2A}" type="presOf" srcId="{C9F5E320-586F-4C62-87B7-B45BAF170810}" destId="{E558C9FE-ED41-439D-BDF6-A2A15CE03A86}" srcOrd="0" destOrd="0" presId="urn:microsoft.com/office/officeart/2005/8/layout/chevron1"/>
    <dgm:cxn modelId="{012A2581-761B-48CC-9073-0C9FC86B91B5}" srcId="{D388DC69-7B82-4B2B-999E-8F2ACE51AC83}" destId="{C9F5E320-586F-4C62-87B7-B45BAF170810}" srcOrd="2" destOrd="0" parTransId="{C9565E08-56A4-4285-9A7A-AC1184A0BDEC}" sibTransId="{D66E3892-0E80-4325-B553-015B66678B11}"/>
    <dgm:cxn modelId="{B25634A4-A06C-4C3B-A970-E1FE6B4EFE21}" type="presParOf" srcId="{34CD6164-7352-4087-A4F5-6D9521362100}" destId="{CCEBBCF8-32A8-44E1-9F99-7CB9F71B9829}" srcOrd="0" destOrd="0" presId="urn:microsoft.com/office/officeart/2005/8/layout/chevron1"/>
    <dgm:cxn modelId="{8A04B910-F2D7-4A08-80EA-77B67225AAD4}" type="presParOf" srcId="{34CD6164-7352-4087-A4F5-6D9521362100}" destId="{839AF9D5-81EC-4004-ADF1-E909A8F98285}" srcOrd="1" destOrd="0" presId="urn:microsoft.com/office/officeart/2005/8/layout/chevron1"/>
    <dgm:cxn modelId="{DA36874B-F39A-42A5-A2FF-FFC4F5A4AD13}" type="presParOf" srcId="{34CD6164-7352-4087-A4F5-6D9521362100}" destId="{EE6660DC-1C91-4076-AFEA-E3C1DD6C82EC}" srcOrd="2" destOrd="0" presId="urn:microsoft.com/office/officeart/2005/8/layout/chevron1"/>
    <dgm:cxn modelId="{6775CF9A-C7B7-4FFC-BC54-3BC9F3C890D2}" type="presParOf" srcId="{34CD6164-7352-4087-A4F5-6D9521362100}" destId="{6277513C-5247-474C-940C-6261263ADE24}" srcOrd="3" destOrd="0" presId="urn:microsoft.com/office/officeart/2005/8/layout/chevron1"/>
    <dgm:cxn modelId="{3C1248E6-F477-417A-A015-4310D4B3082F}" type="presParOf" srcId="{34CD6164-7352-4087-A4F5-6D9521362100}" destId="{E558C9FE-ED41-439D-BDF6-A2A15CE03A86}" srcOrd="4" destOrd="0" presId="urn:microsoft.com/office/officeart/2005/8/layout/chevron1"/>
    <dgm:cxn modelId="{84C5A585-1BA3-4BAD-B053-E351C3A28D42}" type="presParOf" srcId="{34CD6164-7352-4087-A4F5-6D9521362100}" destId="{32A53D76-B62D-44C7-AA6B-7F190A15F9CE}" srcOrd="5" destOrd="0" presId="urn:microsoft.com/office/officeart/2005/8/layout/chevron1"/>
    <dgm:cxn modelId="{B4A52AF7-5081-40B1-BAE6-E05396915807}"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B5123A52-5871-4810-8051-9E3D6A395F55}" type="presOf" srcId="{C67440F3-7C19-4A19-AF8A-0E245B0C3D33}" destId="{CCEBBCF8-32A8-44E1-9F99-7CB9F71B9829}"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EE55EB2E-F3F2-4CD6-8EA9-1397F204F537}" type="presOf" srcId="{D388DC69-7B82-4B2B-999E-8F2ACE51AC83}" destId="{34CD6164-7352-4087-A4F5-6D9521362100}" srcOrd="0" destOrd="0" presId="urn:microsoft.com/office/officeart/2005/8/layout/chevron1"/>
    <dgm:cxn modelId="{1D28E6C1-C681-4E4D-951A-B2F3C2EC11AD}" type="presOf" srcId="{C9F5E320-586F-4C62-87B7-B45BAF170810}" destId="{E558C9FE-ED41-439D-BDF6-A2A15CE03A86}" srcOrd="0" destOrd="0" presId="urn:microsoft.com/office/officeart/2005/8/layout/chevron1"/>
    <dgm:cxn modelId="{2372C9FE-39CC-456D-80E9-81D2C59E9500}" type="presOf" srcId="{8B0BE6CD-69D6-45FD-9290-967E19F0A679}" destId="{44A196A0-6E82-400C-B31A-ABC02DC7D87F}" srcOrd="0" destOrd="0" presId="urn:microsoft.com/office/officeart/2005/8/layout/chevron1"/>
    <dgm:cxn modelId="{B52A6660-5D74-4946-BE2E-2AEE20453EE4}" type="presOf" srcId="{5F8F885F-77D0-42DC-8F2F-6C48C1A17491}" destId="{EE6660DC-1C91-4076-AFEA-E3C1DD6C82EC}"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7DBC3057-985D-482E-B7C4-3BA797454245}" type="presParOf" srcId="{34CD6164-7352-4087-A4F5-6D9521362100}" destId="{CCEBBCF8-32A8-44E1-9F99-7CB9F71B9829}" srcOrd="0" destOrd="0" presId="urn:microsoft.com/office/officeart/2005/8/layout/chevron1"/>
    <dgm:cxn modelId="{405CC662-B5E3-446E-89AE-CF9678170190}" type="presParOf" srcId="{34CD6164-7352-4087-A4F5-6D9521362100}" destId="{839AF9D5-81EC-4004-ADF1-E909A8F98285}" srcOrd="1" destOrd="0" presId="urn:microsoft.com/office/officeart/2005/8/layout/chevron1"/>
    <dgm:cxn modelId="{E42602F6-F6F5-4B14-A464-04466BBBC661}" type="presParOf" srcId="{34CD6164-7352-4087-A4F5-6D9521362100}" destId="{EE6660DC-1C91-4076-AFEA-E3C1DD6C82EC}" srcOrd="2" destOrd="0" presId="urn:microsoft.com/office/officeart/2005/8/layout/chevron1"/>
    <dgm:cxn modelId="{8FE81DC6-8C78-45A8-A0CD-F206155E6C2D}" type="presParOf" srcId="{34CD6164-7352-4087-A4F5-6D9521362100}" destId="{6277513C-5247-474C-940C-6261263ADE24}" srcOrd="3" destOrd="0" presId="urn:microsoft.com/office/officeart/2005/8/layout/chevron1"/>
    <dgm:cxn modelId="{355DA3AA-7877-4661-88EB-46E603D4417F}" type="presParOf" srcId="{34CD6164-7352-4087-A4F5-6D9521362100}" destId="{E558C9FE-ED41-439D-BDF6-A2A15CE03A86}" srcOrd="4" destOrd="0" presId="urn:microsoft.com/office/officeart/2005/8/layout/chevron1"/>
    <dgm:cxn modelId="{AB4002EC-2264-4704-94E5-E6107AE518FA}" type="presParOf" srcId="{34CD6164-7352-4087-A4F5-6D9521362100}" destId="{32A53D76-B62D-44C7-AA6B-7F190A15F9CE}" srcOrd="5" destOrd="0" presId="urn:microsoft.com/office/officeart/2005/8/layout/chevron1"/>
    <dgm:cxn modelId="{78D81390-5C74-4431-A493-110E45B690BC}"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012A2581-761B-48CC-9073-0C9FC86B91B5}" srcId="{D388DC69-7B82-4B2B-999E-8F2ACE51AC83}" destId="{C9F5E320-586F-4C62-87B7-B45BAF170810}" srcOrd="2" destOrd="0" parTransId="{C9565E08-56A4-4285-9A7A-AC1184A0BDEC}" sibTransId="{D66E3892-0E80-4325-B553-015B66678B11}"/>
    <dgm:cxn modelId="{BD26BD6B-E728-4A49-BC75-0A008E380FD6}" type="presOf" srcId="{5F8F885F-77D0-42DC-8F2F-6C48C1A17491}" destId="{EE6660DC-1C91-4076-AFEA-E3C1DD6C82EC}" srcOrd="0" destOrd="0" presId="urn:microsoft.com/office/officeart/2005/8/layout/chevron1"/>
    <dgm:cxn modelId="{7C5835EE-6BBF-46D4-95C9-8732F449B5EE}" srcId="{D388DC69-7B82-4B2B-999E-8F2ACE51AC83}" destId="{5F8F885F-77D0-42DC-8F2F-6C48C1A17491}" srcOrd="1" destOrd="0" parTransId="{0A5FAEBC-5625-4008-A4F7-50BF5FF08B18}" sibTransId="{86C531F9-59E1-47C9-80BD-2005F60B1618}"/>
    <dgm:cxn modelId="{0603D1D0-0A5D-463A-8DEC-A6F216E9B888}" srcId="{D388DC69-7B82-4B2B-999E-8F2ACE51AC83}" destId="{C67440F3-7C19-4A19-AF8A-0E245B0C3D33}" srcOrd="0" destOrd="0" parTransId="{BA76F857-C8E1-4C86-95FC-9226A7302FF2}" sibTransId="{8472E493-E4E2-4A75-BF47-31EFF14F30F3}"/>
    <dgm:cxn modelId="{53E00838-2CD3-4F29-9B22-3BDDA77A3811}" type="presOf" srcId="{D388DC69-7B82-4B2B-999E-8F2ACE51AC83}" destId="{34CD6164-7352-4087-A4F5-6D9521362100}" srcOrd="0" destOrd="0" presId="urn:microsoft.com/office/officeart/2005/8/layout/chevron1"/>
    <dgm:cxn modelId="{915E55EF-9961-4ED8-AF96-F43C54591A9B}" type="presOf" srcId="{C9F5E320-586F-4C62-87B7-B45BAF170810}" destId="{E558C9FE-ED41-439D-BDF6-A2A15CE03A86}" srcOrd="0" destOrd="0" presId="urn:microsoft.com/office/officeart/2005/8/layout/chevron1"/>
    <dgm:cxn modelId="{D20CB349-A923-4117-88B2-FA4AFE0BA6C8}" type="presOf" srcId="{C67440F3-7C19-4A19-AF8A-0E245B0C3D33}" destId="{CCEBBCF8-32A8-44E1-9F99-7CB9F71B9829}"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83F1FE49-AC8F-4290-A120-EDA012E5F062}" type="presOf" srcId="{8B0BE6CD-69D6-45FD-9290-967E19F0A679}" destId="{44A196A0-6E82-400C-B31A-ABC02DC7D87F}" srcOrd="0" destOrd="0" presId="urn:microsoft.com/office/officeart/2005/8/layout/chevron1"/>
    <dgm:cxn modelId="{0C97A5D7-8268-4393-A157-2991B95D0008}" type="presParOf" srcId="{34CD6164-7352-4087-A4F5-6D9521362100}" destId="{CCEBBCF8-32A8-44E1-9F99-7CB9F71B9829}" srcOrd="0" destOrd="0" presId="urn:microsoft.com/office/officeart/2005/8/layout/chevron1"/>
    <dgm:cxn modelId="{1B53AB41-08F9-430C-9FF4-742B6F58561D}" type="presParOf" srcId="{34CD6164-7352-4087-A4F5-6D9521362100}" destId="{839AF9D5-81EC-4004-ADF1-E909A8F98285}" srcOrd="1" destOrd="0" presId="urn:microsoft.com/office/officeart/2005/8/layout/chevron1"/>
    <dgm:cxn modelId="{5AC53E2F-92B1-4D5F-A5C4-BBB2B0D15E79}" type="presParOf" srcId="{34CD6164-7352-4087-A4F5-6D9521362100}" destId="{EE6660DC-1C91-4076-AFEA-E3C1DD6C82EC}" srcOrd="2" destOrd="0" presId="urn:microsoft.com/office/officeart/2005/8/layout/chevron1"/>
    <dgm:cxn modelId="{864DCC5F-93A0-420B-9BDB-B8940D639913}" type="presParOf" srcId="{34CD6164-7352-4087-A4F5-6D9521362100}" destId="{6277513C-5247-474C-940C-6261263ADE24}" srcOrd="3" destOrd="0" presId="urn:microsoft.com/office/officeart/2005/8/layout/chevron1"/>
    <dgm:cxn modelId="{2A51193B-A24B-47C8-A6DD-F5EF33D053E1}" type="presParOf" srcId="{34CD6164-7352-4087-A4F5-6D9521362100}" destId="{E558C9FE-ED41-439D-BDF6-A2A15CE03A86}" srcOrd="4" destOrd="0" presId="urn:microsoft.com/office/officeart/2005/8/layout/chevron1"/>
    <dgm:cxn modelId="{32ED16EE-A7FC-4EE1-AFEF-85B3AD05A023}" type="presParOf" srcId="{34CD6164-7352-4087-A4F5-6D9521362100}" destId="{32A53D76-B62D-44C7-AA6B-7F190A15F9CE}" srcOrd="5" destOrd="0" presId="urn:microsoft.com/office/officeart/2005/8/layout/chevron1"/>
    <dgm:cxn modelId="{7AB7520C-1C9E-431D-8441-D35F87ABC371}"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012A2581-761B-48CC-9073-0C9FC86B91B5}" srcId="{D388DC69-7B82-4B2B-999E-8F2ACE51AC83}" destId="{C9F5E320-586F-4C62-87B7-B45BAF170810}" srcOrd="2" destOrd="0" parTransId="{C9565E08-56A4-4285-9A7A-AC1184A0BDEC}" sibTransId="{D66E3892-0E80-4325-B553-015B66678B11}"/>
    <dgm:cxn modelId="{7C5835EE-6BBF-46D4-95C9-8732F449B5EE}" srcId="{D388DC69-7B82-4B2B-999E-8F2ACE51AC83}" destId="{5F8F885F-77D0-42DC-8F2F-6C48C1A17491}" srcOrd="1" destOrd="0" parTransId="{0A5FAEBC-5625-4008-A4F7-50BF5FF08B18}" sibTransId="{86C531F9-59E1-47C9-80BD-2005F60B1618}"/>
    <dgm:cxn modelId="{2F1F58B4-EB6B-4B98-801E-29D46B5A71F6}" type="presOf" srcId="{D388DC69-7B82-4B2B-999E-8F2ACE51AC83}" destId="{34CD6164-7352-4087-A4F5-6D9521362100}" srcOrd="0" destOrd="0" presId="urn:microsoft.com/office/officeart/2005/8/layout/chevron1"/>
    <dgm:cxn modelId="{30A65D2F-3F22-409A-AE49-8886FEA38B2E}" type="presOf" srcId="{C67440F3-7C19-4A19-AF8A-0E245B0C3D33}" destId="{CCEBBCF8-32A8-44E1-9F99-7CB9F71B9829}"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69BF7B78-508B-49AD-AED8-687A726E70BD}" type="presOf" srcId="{5F8F885F-77D0-42DC-8F2F-6C48C1A17491}" destId="{EE6660DC-1C91-4076-AFEA-E3C1DD6C82EC}" srcOrd="0" destOrd="0" presId="urn:microsoft.com/office/officeart/2005/8/layout/chevron1"/>
    <dgm:cxn modelId="{4FE9E7C7-D510-4642-BE07-6148D5DF7AC2}" type="presOf" srcId="{C9F5E320-586F-4C62-87B7-B45BAF170810}" destId="{E558C9FE-ED41-439D-BDF6-A2A15CE03A86}"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C4E40B1F-A548-4698-B15E-8E9B57DF8740}" type="presOf" srcId="{8B0BE6CD-69D6-45FD-9290-967E19F0A679}" destId="{44A196A0-6E82-400C-B31A-ABC02DC7D87F}" srcOrd="0" destOrd="0" presId="urn:microsoft.com/office/officeart/2005/8/layout/chevron1"/>
    <dgm:cxn modelId="{E272C4E8-29DC-4188-8990-BBAD53D16FCE}" type="presParOf" srcId="{34CD6164-7352-4087-A4F5-6D9521362100}" destId="{CCEBBCF8-32A8-44E1-9F99-7CB9F71B9829}" srcOrd="0" destOrd="0" presId="urn:microsoft.com/office/officeart/2005/8/layout/chevron1"/>
    <dgm:cxn modelId="{8A6A0794-168A-4064-BCEA-AA5D1F92D02C}" type="presParOf" srcId="{34CD6164-7352-4087-A4F5-6D9521362100}" destId="{839AF9D5-81EC-4004-ADF1-E909A8F98285}" srcOrd="1" destOrd="0" presId="urn:microsoft.com/office/officeart/2005/8/layout/chevron1"/>
    <dgm:cxn modelId="{AB60F56A-66A9-48AB-BD7F-9A44EDBB6C69}" type="presParOf" srcId="{34CD6164-7352-4087-A4F5-6D9521362100}" destId="{EE6660DC-1C91-4076-AFEA-E3C1DD6C82EC}" srcOrd="2" destOrd="0" presId="urn:microsoft.com/office/officeart/2005/8/layout/chevron1"/>
    <dgm:cxn modelId="{2AA1C81A-5906-4EAE-9626-C8BD06C9ACAB}" type="presParOf" srcId="{34CD6164-7352-4087-A4F5-6D9521362100}" destId="{6277513C-5247-474C-940C-6261263ADE24}" srcOrd="3" destOrd="0" presId="urn:microsoft.com/office/officeart/2005/8/layout/chevron1"/>
    <dgm:cxn modelId="{68E2269D-9356-4740-874C-BDF2C5C30458}" type="presParOf" srcId="{34CD6164-7352-4087-A4F5-6D9521362100}" destId="{E558C9FE-ED41-439D-BDF6-A2A15CE03A86}" srcOrd="4" destOrd="0" presId="urn:microsoft.com/office/officeart/2005/8/layout/chevron1"/>
    <dgm:cxn modelId="{33E40D55-1B75-42F7-8471-E6F717A01663}" type="presParOf" srcId="{34CD6164-7352-4087-A4F5-6D9521362100}" destId="{32A53D76-B62D-44C7-AA6B-7F190A15F9CE}" srcOrd="5" destOrd="0" presId="urn:microsoft.com/office/officeart/2005/8/layout/chevron1"/>
    <dgm:cxn modelId="{3F77F88D-6609-492E-8658-7BCB809FBCEB}"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CFB57428-878A-4368-A670-70C7C36838EC}" type="presOf" srcId="{D388DC69-7B82-4B2B-999E-8F2ACE51AC83}" destId="{34CD6164-7352-4087-A4F5-6D9521362100}" srcOrd="0" destOrd="0" presId="urn:microsoft.com/office/officeart/2005/8/layout/chevron1"/>
    <dgm:cxn modelId="{80D065EA-8739-4287-BB8F-E1CC5889C03E}" type="presOf" srcId="{8B0BE6CD-69D6-45FD-9290-967E19F0A679}" destId="{44A196A0-6E82-400C-B31A-ABC02DC7D87F}"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CA5E443E-8ED5-4551-97AE-5FEF4BB44FB0}" type="presOf" srcId="{5F8F885F-77D0-42DC-8F2F-6C48C1A17491}" destId="{EE6660DC-1C91-4076-AFEA-E3C1DD6C82EC}" srcOrd="0" destOrd="0" presId="urn:microsoft.com/office/officeart/2005/8/layout/chevron1"/>
    <dgm:cxn modelId="{0AA78554-1CE6-423F-904B-333EFC5E07A8}" type="presOf" srcId="{C67440F3-7C19-4A19-AF8A-0E245B0C3D33}" destId="{CCEBBCF8-32A8-44E1-9F99-7CB9F71B9829}" srcOrd="0" destOrd="0" presId="urn:microsoft.com/office/officeart/2005/8/layout/chevron1"/>
    <dgm:cxn modelId="{A0437B8F-FF66-443D-AB45-6AAB643CD1AF}" type="presOf" srcId="{C9F5E320-586F-4C62-87B7-B45BAF170810}" destId="{E558C9FE-ED41-439D-BDF6-A2A15CE03A86}"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11785A4A-9828-4BE5-B700-C7EE456D3946}" type="presParOf" srcId="{34CD6164-7352-4087-A4F5-6D9521362100}" destId="{CCEBBCF8-32A8-44E1-9F99-7CB9F71B9829}" srcOrd="0" destOrd="0" presId="urn:microsoft.com/office/officeart/2005/8/layout/chevron1"/>
    <dgm:cxn modelId="{CF5EBFFF-CF27-4DFA-877A-C218A968BDDF}" type="presParOf" srcId="{34CD6164-7352-4087-A4F5-6D9521362100}" destId="{839AF9D5-81EC-4004-ADF1-E909A8F98285}" srcOrd="1" destOrd="0" presId="urn:microsoft.com/office/officeart/2005/8/layout/chevron1"/>
    <dgm:cxn modelId="{DDFD68AF-BADE-4120-9D68-4489A770FBB8}" type="presParOf" srcId="{34CD6164-7352-4087-A4F5-6D9521362100}" destId="{EE6660DC-1C91-4076-AFEA-E3C1DD6C82EC}" srcOrd="2" destOrd="0" presId="urn:microsoft.com/office/officeart/2005/8/layout/chevron1"/>
    <dgm:cxn modelId="{A023CAAA-9DB5-4F82-AD57-BC3532D7AFA4}" type="presParOf" srcId="{34CD6164-7352-4087-A4F5-6D9521362100}" destId="{6277513C-5247-474C-940C-6261263ADE24}" srcOrd="3" destOrd="0" presId="urn:microsoft.com/office/officeart/2005/8/layout/chevron1"/>
    <dgm:cxn modelId="{8D5F8237-1383-41E3-8B57-5FF93DEA8E8E}" type="presParOf" srcId="{34CD6164-7352-4087-A4F5-6D9521362100}" destId="{E558C9FE-ED41-439D-BDF6-A2A15CE03A86}" srcOrd="4" destOrd="0" presId="urn:microsoft.com/office/officeart/2005/8/layout/chevron1"/>
    <dgm:cxn modelId="{A7390226-1886-42DC-9FBE-5C2C5C5A60FA}" type="presParOf" srcId="{34CD6164-7352-4087-A4F5-6D9521362100}" destId="{32A53D76-B62D-44C7-AA6B-7F190A15F9CE}" srcOrd="5" destOrd="0" presId="urn:microsoft.com/office/officeart/2005/8/layout/chevron1"/>
    <dgm:cxn modelId="{4C2EF33A-725B-474D-B18F-9D5D2F9B0D5C}"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700" b="1" i="1" dirty="0" smtClean="0">
              <a:latin typeface="Calibri" panose="020F0502020204030204" pitchFamily="34" charset="0"/>
            </a:rPr>
            <a:t>Procedura automatizzata</a:t>
          </a:r>
          <a:endParaRPr lang="it-IT" sz="1700" b="1"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20179"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3F6218D4-AA51-4758-AB7C-03593C61E714}" type="presOf" srcId="{8B0BE6CD-69D6-45FD-9290-967E19F0A679}" destId="{44A196A0-6E82-400C-B31A-ABC02DC7D87F}" srcOrd="0" destOrd="0" presId="urn:microsoft.com/office/officeart/2005/8/layout/chevron1"/>
    <dgm:cxn modelId="{A7CC5B8D-0B38-4AA9-97F4-B80840117A7F}" type="presOf" srcId="{5F8F885F-77D0-42DC-8F2F-6C48C1A17491}" destId="{EE6660DC-1C91-4076-AFEA-E3C1DD6C82EC}" srcOrd="0" destOrd="0" presId="urn:microsoft.com/office/officeart/2005/8/layout/chevron1"/>
    <dgm:cxn modelId="{CF6B22CF-D2FC-431E-B4C2-04135538AED9}" type="presOf" srcId="{D388DC69-7B82-4B2B-999E-8F2ACE51AC83}" destId="{34CD6164-7352-4087-A4F5-6D9521362100}"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6E0E3FF6-DF44-49BD-A44E-2FF683EBC658}" type="presOf" srcId="{C9F5E320-586F-4C62-87B7-B45BAF170810}" destId="{E558C9FE-ED41-439D-BDF6-A2A15CE03A86}" srcOrd="0" destOrd="0" presId="urn:microsoft.com/office/officeart/2005/8/layout/chevron1"/>
    <dgm:cxn modelId="{4CE00A8B-2FF2-4CB8-BB26-C5ED1B07F806}" type="presOf" srcId="{C67440F3-7C19-4A19-AF8A-0E245B0C3D33}" destId="{CCEBBCF8-32A8-44E1-9F99-7CB9F71B9829}"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FC210F6D-58DB-4D5B-B55D-EDCB89F2E96F}" type="presParOf" srcId="{34CD6164-7352-4087-A4F5-6D9521362100}" destId="{CCEBBCF8-32A8-44E1-9F99-7CB9F71B9829}" srcOrd="0" destOrd="0" presId="urn:microsoft.com/office/officeart/2005/8/layout/chevron1"/>
    <dgm:cxn modelId="{50E5F3FF-1856-4BFA-B9AD-204279B777DD}" type="presParOf" srcId="{34CD6164-7352-4087-A4F5-6D9521362100}" destId="{839AF9D5-81EC-4004-ADF1-E909A8F98285}" srcOrd="1" destOrd="0" presId="urn:microsoft.com/office/officeart/2005/8/layout/chevron1"/>
    <dgm:cxn modelId="{A041354C-FAFE-4FDE-9434-C79A6FBAB68E}" type="presParOf" srcId="{34CD6164-7352-4087-A4F5-6D9521362100}" destId="{EE6660DC-1C91-4076-AFEA-E3C1DD6C82EC}" srcOrd="2" destOrd="0" presId="urn:microsoft.com/office/officeart/2005/8/layout/chevron1"/>
    <dgm:cxn modelId="{61D78CB2-B0E8-4CFD-A466-D454E97C413E}" type="presParOf" srcId="{34CD6164-7352-4087-A4F5-6D9521362100}" destId="{6277513C-5247-474C-940C-6261263ADE24}" srcOrd="3" destOrd="0" presId="urn:microsoft.com/office/officeart/2005/8/layout/chevron1"/>
    <dgm:cxn modelId="{33E799F5-8C63-4D07-A9BB-8A9567348A14}" type="presParOf" srcId="{34CD6164-7352-4087-A4F5-6D9521362100}" destId="{E558C9FE-ED41-439D-BDF6-A2A15CE03A86}" srcOrd="4" destOrd="0" presId="urn:microsoft.com/office/officeart/2005/8/layout/chevron1"/>
    <dgm:cxn modelId="{4CD25D6F-C6C9-4D96-AB64-D89E5181F0F9}" type="presParOf" srcId="{34CD6164-7352-4087-A4F5-6D9521362100}" destId="{32A53D76-B62D-44C7-AA6B-7F190A15F9CE}" srcOrd="5" destOrd="0" presId="urn:microsoft.com/office/officeart/2005/8/layout/chevron1"/>
    <dgm:cxn modelId="{E84DE2F4-9572-4D7F-8BD7-43CEA487C12F}"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Procedura automatizzata</a:t>
          </a:r>
          <a:endParaRPr lang="it-IT" sz="1400" b="0"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800" b="1" i="1" dirty="0" smtClean="0">
              <a:latin typeface="Calibri" panose="020F0502020204030204" pitchFamily="34" charset="0"/>
            </a:rPr>
            <a:t>Conclusioni</a:t>
          </a:r>
          <a:endParaRPr lang="it-IT" sz="1800" b="1"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13116" custLinFactNeighborX="-37924">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13116" custLinFactNeighborX="50000">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20179" custLinFactX="4600" custLinFactNeighborX="100000">
        <dgm:presLayoutVars>
          <dgm:chMax val="0"/>
          <dgm:chPref val="0"/>
          <dgm:bulletEnabled val="1"/>
        </dgm:presLayoutVars>
      </dgm:prSet>
      <dgm:spPr/>
      <dgm:t>
        <a:bodyPr/>
        <a:lstStyle/>
        <a:p>
          <a:endParaRPr lang="it-IT"/>
        </a:p>
      </dgm:t>
    </dgm:pt>
  </dgm:ptLst>
  <dgm:cxnLst>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725DD1A6-BA05-4E6F-B1A4-2E48C736EBAA}" type="presOf" srcId="{C67440F3-7C19-4A19-AF8A-0E245B0C3D33}" destId="{CCEBBCF8-32A8-44E1-9F99-7CB9F71B9829}" srcOrd="0" destOrd="0" presId="urn:microsoft.com/office/officeart/2005/8/layout/chevron1"/>
    <dgm:cxn modelId="{92598D9D-651B-4782-AFD0-9D1C9333C972}" type="presOf" srcId="{8B0BE6CD-69D6-45FD-9290-967E19F0A679}" destId="{44A196A0-6E82-400C-B31A-ABC02DC7D87F}" srcOrd="0" destOrd="0" presId="urn:microsoft.com/office/officeart/2005/8/layout/chevron1"/>
    <dgm:cxn modelId="{3EF92DE5-6AA8-4007-85FB-13F9BF540AE1}" type="presOf" srcId="{D388DC69-7B82-4B2B-999E-8F2ACE51AC83}" destId="{34CD6164-7352-4087-A4F5-6D9521362100}" srcOrd="0" destOrd="0" presId="urn:microsoft.com/office/officeart/2005/8/layout/chevron1"/>
    <dgm:cxn modelId="{3E388DE6-ACA3-47A9-AC84-023654A11A7A}" type="presOf" srcId="{C9F5E320-586F-4C62-87B7-B45BAF170810}" destId="{E558C9FE-ED41-439D-BDF6-A2A15CE03A86}" srcOrd="0" destOrd="0" presId="urn:microsoft.com/office/officeart/2005/8/layout/chevron1"/>
    <dgm:cxn modelId="{8BF0FD89-3140-403E-B2FF-41B9E87E3891}" type="presOf" srcId="{5F8F885F-77D0-42DC-8F2F-6C48C1A17491}" destId="{EE6660DC-1C91-4076-AFEA-E3C1DD6C82EC}"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89425062-B802-49D1-A547-CBC72C5B53CA}" type="presParOf" srcId="{34CD6164-7352-4087-A4F5-6D9521362100}" destId="{CCEBBCF8-32A8-44E1-9F99-7CB9F71B9829}" srcOrd="0" destOrd="0" presId="urn:microsoft.com/office/officeart/2005/8/layout/chevron1"/>
    <dgm:cxn modelId="{21D03D06-988C-414D-A694-88BA93A9C8EF}" type="presParOf" srcId="{34CD6164-7352-4087-A4F5-6D9521362100}" destId="{839AF9D5-81EC-4004-ADF1-E909A8F98285}" srcOrd="1" destOrd="0" presId="urn:microsoft.com/office/officeart/2005/8/layout/chevron1"/>
    <dgm:cxn modelId="{7B9D2027-4D68-4E31-9836-5A1BDCD25E06}" type="presParOf" srcId="{34CD6164-7352-4087-A4F5-6D9521362100}" destId="{EE6660DC-1C91-4076-AFEA-E3C1DD6C82EC}" srcOrd="2" destOrd="0" presId="urn:microsoft.com/office/officeart/2005/8/layout/chevron1"/>
    <dgm:cxn modelId="{85436A01-E775-4B4B-8549-AAAB0C1F7E5A}" type="presParOf" srcId="{34CD6164-7352-4087-A4F5-6D9521362100}" destId="{6277513C-5247-474C-940C-6261263ADE24}" srcOrd="3" destOrd="0" presId="urn:microsoft.com/office/officeart/2005/8/layout/chevron1"/>
    <dgm:cxn modelId="{251B47C7-3499-40AB-994C-7F89C353F0C7}" type="presParOf" srcId="{34CD6164-7352-4087-A4F5-6D9521362100}" destId="{E558C9FE-ED41-439D-BDF6-A2A15CE03A86}" srcOrd="4" destOrd="0" presId="urn:microsoft.com/office/officeart/2005/8/layout/chevron1"/>
    <dgm:cxn modelId="{D38675F6-B5B9-47FD-A8CA-3341DE1BDE6F}" type="presParOf" srcId="{34CD6164-7352-4087-A4F5-6D9521362100}" destId="{32A53D76-B62D-44C7-AA6B-7F190A15F9CE}" srcOrd="5" destOrd="0" presId="urn:microsoft.com/office/officeart/2005/8/layout/chevron1"/>
    <dgm:cxn modelId="{F07B8162-4B38-4901-A0CF-CF18929ED377}"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800" b="1" i="1" dirty="0" smtClean="0">
              <a:latin typeface="Calibri" panose="020F0502020204030204" pitchFamily="34" charset="0"/>
            </a:rPr>
            <a:t>Aspetti generali</a:t>
          </a:r>
          <a:endParaRPr lang="it-IT" sz="1800" b="1"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smtClean="0">
              <a:latin typeface="Calibri" panose="020F0502020204030204" pitchFamily="34" charset="0"/>
            </a:rPr>
            <a:t>Procedura automatizzata</a:t>
          </a:r>
          <a:endParaRPr lang="it-IT" sz="1400" b="0"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610" custScaleY="20161"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5804" custScaleY="13116" custLinFactNeighborX="-41986">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5804" custScaleY="13116" custLinFactNeighborX="43899">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5804" custScaleY="13116" custLinFactX="4600" custLinFactNeighborX="100000">
        <dgm:presLayoutVars>
          <dgm:chMax val="0"/>
          <dgm:chPref val="0"/>
          <dgm:bulletEnabled val="1"/>
        </dgm:presLayoutVars>
      </dgm:prSet>
      <dgm:spPr/>
      <dgm:t>
        <a:bodyPr/>
        <a:lstStyle/>
        <a:p>
          <a:endParaRPr lang="it-IT"/>
        </a:p>
      </dgm:t>
    </dgm:pt>
  </dgm:ptLst>
  <dgm:cxnLst>
    <dgm:cxn modelId="{9E421533-980D-4D0E-9866-9177B5D7F2C3}" type="presOf" srcId="{C67440F3-7C19-4A19-AF8A-0E245B0C3D33}" destId="{CCEBBCF8-32A8-44E1-9F99-7CB9F71B9829}" srcOrd="0" destOrd="0" presId="urn:microsoft.com/office/officeart/2005/8/layout/chevron1"/>
    <dgm:cxn modelId="{F55DB045-2CED-4780-9744-EF2DD887DA7B}" type="presOf" srcId="{D388DC69-7B82-4B2B-999E-8F2ACE51AC83}" destId="{34CD6164-7352-4087-A4F5-6D9521362100}"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7ACC8F22-CE58-404F-BDED-1D5984F00B6B}" type="presOf" srcId="{5F8F885F-77D0-42DC-8F2F-6C48C1A17491}" destId="{EE6660DC-1C91-4076-AFEA-E3C1DD6C82EC}" srcOrd="0" destOrd="0" presId="urn:microsoft.com/office/officeart/2005/8/layout/chevron1"/>
    <dgm:cxn modelId="{6C3DBA49-9AE8-47BB-B083-E3895DFB6CF0}" type="presOf" srcId="{C9F5E320-586F-4C62-87B7-B45BAF170810}" destId="{E558C9FE-ED41-439D-BDF6-A2A15CE03A86}"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E7905CD3-7066-489D-86BE-137A02B51BC3}" type="presOf" srcId="{8B0BE6CD-69D6-45FD-9290-967E19F0A679}" destId="{44A196A0-6E82-400C-B31A-ABC02DC7D87F}" srcOrd="0" destOrd="0" presId="urn:microsoft.com/office/officeart/2005/8/layout/chevron1"/>
    <dgm:cxn modelId="{012A2581-761B-48CC-9073-0C9FC86B91B5}" srcId="{D388DC69-7B82-4B2B-999E-8F2ACE51AC83}" destId="{C9F5E320-586F-4C62-87B7-B45BAF170810}" srcOrd="2" destOrd="0" parTransId="{C9565E08-56A4-4285-9A7A-AC1184A0BDEC}" sibTransId="{D66E3892-0E80-4325-B553-015B66678B11}"/>
    <dgm:cxn modelId="{F419497E-B142-4E7C-8C31-B1B4BB833F3C}" type="presParOf" srcId="{34CD6164-7352-4087-A4F5-6D9521362100}" destId="{CCEBBCF8-32A8-44E1-9F99-7CB9F71B9829}" srcOrd="0" destOrd="0" presId="urn:microsoft.com/office/officeart/2005/8/layout/chevron1"/>
    <dgm:cxn modelId="{616F82F5-0171-498B-8DD1-978F99387809}" type="presParOf" srcId="{34CD6164-7352-4087-A4F5-6D9521362100}" destId="{839AF9D5-81EC-4004-ADF1-E909A8F98285}" srcOrd="1" destOrd="0" presId="urn:microsoft.com/office/officeart/2005/8/layout/chevron1"/>
    <dgm:cxn modelId="{A99B3964-245E-4A70-ACF8-916CE8161CF5}" type="presParOf" srcId="{34CD6164-7352-4087-A4F5-6D9521362100}" destId="{EE6660DC-1C91-4076-AFEA-E3C1DD6C82EC}" srcOrd="2" destOrd="0" presId="urn:microsoft.com/office/officeart/2005/8/layout/chevron1"/>
    <dgm:cxn modelId="{2A1183F3-7212-4313-ACD1-5B0C742A36A6}" type="presParOf" srcId="{34CD6164-7352-4087-A4F5-6D9521362100}" destId="{6277513C-5247-474C-940C-6261263ADE24}" srcOrd="3" destOrd="0" presId="urn:microsoft.com/office/officeart/2005/8/layout/chevron1"/>
    <dgm:cxn modelId="{7C099882-C14F-4987-A6AE-B36F032D4C48}" type="presParOf" srcId="{34CD6164-7352-4087-A4F5-6D9521362100}" destId="{E558C9FE-ED41-439D-BDF6-A2A15CE03A86}" srcOrd="4" destOrd="0" presId="urn:microsoft.com/office/officeart/2005/8/layout/chevron1"/>
    <dgm:cxn modelId="{177E3E95-200F-4C95-A49C-17CA4DA518A3}" type="presParOf" srcId="{34CD6164-7352-4087-A4F5-6D9521362100}" destId="{32A53D76-B62D-44C7-AA6B-7F190A15F9CE}" srcOrd="5" destOrd="0" presId="urn:microsoft.com/office/officeart/2005/8/layout/chevron1"/>
    <dgm:cxn modelId="{A1AB7274-D9A0-4198-8B30-150E2D376DE7}"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800" b="1" i="1" dirty="0" smtClean="0">
              <a:latin typeface="Calibri" panose="020F0502020204030204" pitchFamily="34" charset="0"/>
            </a:rPr>
            <a:t>Aspetti generali</a:t>
          </a:r>
          <a:endParaRPr lang="it-IT" sz="1800" b="1"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effectLst/>
              <a:latin typeface="Calibri" panose="020F0502020204030204" pitchFamily="34" charset="0"/>
            </a:rPr>
            <a:t>CNR-DT 212/2013</a:t>
          </a:r>
          <a:endParaRPr lang="it-IT" sz="1400" b="0"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smtClean="0">
              <a:latin typeface="Calibri" panose="020F0502020204030204" pitchFamily="34" charset="0"/>
            </a:rPr>
            <a:t>Procedura automatizzata</a:t>
          </a:r>
          <a:endParaRPr lang="it-IT" sz="1400" b="0"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610" custScaleY="20161"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5804" custScaleY="13116" custLinFactNeighborX="-41986">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5804" custScaleY="13116" custLinFactNeighborX="43899">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5804" custScaleY="13116" custLinFactX="4600" custLinFactNeighborX="100000">
        <dgm:presLayoutVars>
          <dgm:chMax val="0"/>
          <dgm:chPref val="0"/>
          <dgm:bulletEnabled val="1"/>
        </dgm:presLayoutVars>
      </dgm:prSet>
      <dgm:spPr/>
      <dgm:t>
        <a:bodyPr/>
        <a:lstStyle/>
        <a:p>
          <a:endParaRPr lang="it-IT"/>
        </a:p>
      </dgm:t>
    </dgm:pt>
  </dgm:ptLst>
  <dgm:cxnLst>
    <dgm:cxn modelId="{5CB4C700-1060-469C-BC19-3D1C6C55DFA3}" type="presOf" srcId="{D388DC69-7B82-4B2B-999E-8F2ACE51AC83}" destId="{34CD6164-7352-4087-A4F5-6D9521362100}" srcOrd="0" destOrd="0" presId="urn:microsoft.com/office/officeart/2005/8/layout/chevron1"/>
    <dgm:cxn modelId="{35F89A49-40D7-4D3E-AC86-D091ADE058F4}" type="presOf" srcId="{8B0BE6CD-69D6-45FD-9290-967E19F0A679}" destId="{44A196A0-6E82-400C-B31A-ABC02DC7D87F}"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E16BC453-12E5-44FE-B174-72D5A4FEC87C}" type="presOf" srcId="{C67440F3-7C19-4A19-AF8A-0E245B0C3D33}" destId="{CCEBBCF8-32A8-44E1-9F99-7CB9F71B9829}" srcOrd="0" destOrd="0" presId="urn:microsoft.com/office/officeart/2005/8/layout/chevron1"/>
    <dgm:cxn modelId="{C8268FA0-B9A7-42E0-A9AE-A45C885903CF}" type="presOf" srcId="{C9F5E320-586F-4C62-87B7-B45BAF170810}" destId="{E558C9FE-ED41-439D-BDF6-A2A15CE03A86}" srcOrd="0" destOrd="0" presId="urn:microsoft.com/office/officeart/2005/8/layout/chevron1"/>
    <dgm:cxn modelId="{13858058-B1C9-4C1B-91E6-20B8FADB9A0C}" type="presOf" srcId="{5F8F885F-77D0-42DC-8F2F-6C48C1A17491}" destId="{EE6660DC-1C91-4076-AFEA-E3C1DD6C82EC}"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CFE96E8B-ACB2-4A82-A4BE-05A11375FBD3}" type="presParOf" srcId="{34CD6164-7352-4087-A4F5-6D9521362100}" destId="{CCEBBCF8-32A8-44E1-9F99-7CB9F71B9829}" srcOrd="0" destOrd="0" presId="urn:microsoft.com/office/officeart/2005/8/layout/chevron1"/>
    <dgm:cxn modelId="{EDDB802B-B518-42A2-A978-450AF3FA64FB}" type="presParOf" srcId="{34CD6164-7352-4087-A4F5-6D9521362100}" destId="{839AF9D5-81EC-4004-ADF1-E909A8F98285}" srcOrd="1" destOrd="0" presId="urn:microsoft.com/office/officeart/2005/8/layout/chevron1"/>
    <dgm:cxn modelId="{C39AD6D9-439F-4986-9EC9-F0E7A29A91A8}" type="presParOf" srcId="{34CD6164-7352-4087-A4F5-6D9521362100}" destId="{EE6660DC-1C91-4076-AFEA-E3C1DD6C82EC}" srcOrd="2" destOrd="0" presId="urn:microsoft.com/office/officeart/2005/8/layout/chevron1"/>
    <dgm:cxn modelId="{8FD02B5F-B00D-45BE-9298-2924B11610AB}" type="presParOf" srcId="{34CD6164-7352-4087-A4F5-6D9521362100}" destId="{6277513C-5247-474C-940C-6261263ADE24}" srcOrd="3" destOrd="0" presId="urn:microsoft.com/office/officeart/2005/8/layout/chevron1"/>
    <dgm:cxn modelId="{C0C38B88-1923-4E8A-B5C0-50F279E434C8}" type="presParOf" srcId="{34CD6164-7352-4087-A4F5-6D9521362100}" destId="{E558C9FE-ED41-439D-BDF6-A2A15CE03A86}" srcOrd="4" destOrd="0" presId="urn:microsoft.com/office/officeart/2005/8/layout/chevron1"/>
    <dgm:cxn modelId="{E4539333-2A95-4DFE-AE9D-7B5AC0DE1FF6}" type="presParOf" srcId="{34CD6164-7352-4087-A4F5-6D9521362100}" destId="{32A53D76-B62D-44C7-AA6B-7F190A15F9CE}" srcOrd="5" destOrd="0" presId="urn:microsoft.com/office/officeart/2005/8/layout/chevron1"/>
    <dgm:cxn modelId="{B6689D3F-431F-49FE-B656-6AC60A80F544}"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800" b="1" i="1" dirty="0" smtClean="0">
              <a:effectLst/>
              <a:latin typeface="Calibri" panose="020F0502020204030204" pitchFamily="34" charset="0"/>
            </a:rPr>
            <a:t>CNR-DT 212/2013</a:t>
          </a:r>
          <a:endParaRPr lang="it-IT" sz="1800" b="1"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Procedura automatizzata</a:t>
          </a:r>
          <a:endParaRPr lang="it-IT" sz="1400" b="0"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20179" custLinFactNeighborX="-50402">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13116"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6BA9D9E8-2EFE-46C2-9D77-015A074D23F4}" type="presOf" srcId="{5F8F885F-77D0-42DC-8F2F-6C48C1A17491}" destId="{EE6660DC-1C91-4076-AFEA-E3C1DD6C82EC}"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0E03AD1E-1DB7-49BE-A352-ECF2C01C6757}" type="presOf" srcId="{C67440F3-7C19-4A19-AF8A-0E245B0C3D33}" destId="{CCEBBCF8-32A8-44E1-9F99-7CB9F71B9829}" srcOrd="0" destOrd="0" presId="urn:microsoft.com/office/officeart/2005/8/layout/chevron1"/>
    <dgm:cxn modelId="{7C5835EE-6BBF-46D4-95C9-8732F449B5EE}" srcId="{D388DC69-7B82-4B2B-999E-8F2ACE51AC83}" destId="{5F8F885F-77D0-42DC-8F2F-6C48C1A17491}" srcOrd="1" destOrd="0" parTransId="{0A5FAEBC-5625-4008-A4F7-50BF5FF08B18}" sibTransId="{86C531F9-59E1-47C9-80BD-2005F60B1618}"/>
    <dgm:cxn modelId="{C21EA2EB-9BA7-4739-AAC7-12B0F40ACE32}" type="presOf" srcId="{8B0BE6CD-69D6-45FD-9290-967E19F0A679}" destId="{44A196A0-6E82-400C-B31A-ABC02DC7D87F}" srcOrd="0" destOrd="0" presId="urn:microsoft.com/office/officeart/2005/8/layout/chevron1"/>
    <dgm:cxn modelId="{05522C7D-1F7B-4101-B5C7-937CD43A55D8}" type="presOf" srcId="{C9F5E320-586F-4C62-87B7-B45BAF170810}" destId="{E558C9FE-ED41-439D-BDF6-A2A15CE03A86}"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48D3A195-D91E-4519-BFF5-990B373DD628}" type="presOf" srcId="{D388DC69-7B82-4B2B-999E-8F2ACE51AC83}" destId="{34CD6164-7352-4087-A4F5-6D9521362100}" srcOrd="0" destOrd="0" presId="urn:microsoft.com/office/officeart/2005/8/layout/chevron1"/>
    <dgm:cxn modelId="{012A2581-761B-48CC-9073-0C9FC86B91B5}" srcId="{D388DC69-7B82-4B2B-999E-8F2ACE51AC83}" destId="{C9F5E320-586F-4C62-87B7-B45BAF170810}" srcOrd="2" destOrd="0" parTransId="{C9565E08-56A4-4285-9A7A-AC1184A0BDEC}" sibTransId="{D66E3892-0E80-4325-B553-015B66678B11}"/>
    <dgm:cxn modelId="{01275B9C-5CE6-4932-A1D2-A05F360544C3}" type="presParOf" srcId="{34CD6164-7352-4087-A4F5-6D9521362100}" destId="{CCEBBCF8-32A8-44E1-9F99-7CB9F71B9829}" srcOrd="0" destOrd="0" presId="urn:microsoft.com/office/officeart/2005/8/layout/chevron1"/>
    <dgm:cxn modelId="{30AE4335-161C-4CB0-9B79-39C6EFD16120}" type="presParOf" srcId="{34CD6164-7352-4087-A4F5-6D9521362100}" destId="{839AF9D5-81EC-4004-ADF1-E909A8F98285}" srcOrd="1" destOrd="0" presId="urn:microsoft.com/office/officeart/2005/8/layout/chevron1"/>
    <dgm:cxn modelId="{F10056C0-0E2F-4F4B-B8CD-C0DD660BFA96}" type="presParOf" srcId="{34CD6164-7352-4087-A4F5-6D9521362100}" destId="{EE6660DC-1C91-4076-AFEA-E3C1DD6C82EC}" srcOrd="2" destOrd="0" presId="urn:microsoft.com/office/officeart/2005/8/layout/chevron1"/>
    <dgm:cxn modelId="{B5EDE0AE-FCF4-4032-9437-63DDA13ADBD7}" type="presParOf" srcId="{34CD6164-7352-4087-A4F5-6D9521362100}" destId="{6277513C-5247-474C-940C-6261263ADE24}" srcOrd="3" destOrd="0" presId="urn:microsoft.com/office/officeart/2005/8/layout/chevron1"/>
    <dgm:cxn modelId="{97DC7C98-CCB4-4143-8D13-DDEAF397B82C}" type="presParOf" srcId="{34CD6164-7352-4087-A4F5-6D9521362100}" destId="{E558C9FE-ED41-439D-BDF6-A2A15CE03A86}" srcOrd="4" destOrd="0" presId="urn:microsoft.com/office/officeart/2005/8/layout/chevron1"/>
    <dgm:cxn modelId="{3C3A0849-39F9-4209-914B-D72734FE65BF}" type="presParOf" srcId="{34CD6164-7352-4087-A4F5-6D9521362100}" destId="{32A53D76-B62D-44C7-AA6B-7F190A15F9CE}" srcOrd="5" destOrd="0" presId="urn:microsoft.com/office/officeart/2005/8/layout/chevron1"/>
    <dgm:cxn modelId="{985A2535-3022-436E-ABF9-DFEB6362F08D}"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800" b="1" i="1" dirty="0" smtClean="0">
              <a:effectLst/>
              <a:latin typeface="Calibri" panose="020F0502020204030204" pitchFamily="34" charset="0"/>
            </a:rPr>
            <a:t>CNR-DT 212/2013</a:t>
          </a:r>
          <a:endParaRPr lang="it-IT" sz="1800" b="1"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smtClean="0">
              <a:latin typeface="Calibri" panose="020F0502020204030204" pitchFamily="34" charset="0"/>
            </a:rPr>
            <a:t>Procedura automatizzata</a:t>
          </a:r>
          <a:endParaRPr lang="it-IT" sz="1400" b="0"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20179" custLinFactNeighborX="-50402">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13116"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C05B2E04-4D07-4F45-BE9F-6950D6ED06CE}" type="presOf" srcId="{C9F5E320-586F-4C62-87B7-B45BAF170810}" destId="{E558C9FE-ED41-439D-BDF6-A2A15CE03A86}" srcOrd="0" destOrd="0" presId="urn:microsoft.com/office/officeart/2005/8/layout/chevron1"/>
    <dgm:cxn modelId="{ACBF62FE-B019-448C-818A-69ED6994F5C3}" type="presOf" srcId="{5F8F885F-77D0-42DC-8F2F-6C48C1A17491}" destId="{EE6660DC-1C91-4076-AFEA-E3C1DD6C82EC}"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F04FC6C8-B05D-4FDD-B789-1BD742FA0EE7}" type="presOf" srcId="{C67440F3-7C19-4A19-AF8A-0E245B0C3D33}" destId="{CCEBBCF8-32A8-44E1-9F99-7CB9F71B9829}" srcOrd="0" destOrd="0" presId="urn:microsoft.com/office/officeart/2005/8/layout/chevron1"/>
    <dgm:cxn modelId="{7C5835EE-6BBF-46D4-95C9-8732F449B5EE}" srcId="{D388DC69-7B82-4B2B-999E-8F2ACE51AC83}" destId="{5F8F885F-77D0-42DC-8F2F-6C48C1A17491}" srcOrd="1" destOrd="0" parTransId="{0A5FAEBC-5625-4008-A4F7-50BF5FF08B18}" sibTransId="{86C531F9-59E1-47C9-80BD-2005F60B1618}"/>
    <dgm:cxn modelId="{AAFE59C3-22F7-458A-B8D4-18D74A5C2AC2}" type="presOf" srcId="{8B0BE6CD-69D6-45FD-9290-967E19F0A679}" destId="{44A196A0-6E82-400C-B31A-ABC02DC7D87F}"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71A8CC09-085D-4D55-833A-125637124FD8}" type="presOf" srcId="{D388DC69-7B82-4B2B-999E-8F2ACE51AC83}" destId="{34CD6164-7352-4087-A4F5-6D9521362100}" srcOrd="0" destOrd="0" presId="urn:microsoft.com/office/officeart/2005/8/layout/chevron1"/>
    <dgm:cxn modelId="{012A2581-761B-48CC-9073-0C9FC86B91B5}" srcId="{D388DC69-7B82-4B2B-999E-8F2ACE51AC83}" destId="{C9F5E320-586F-4C62-87B7-B45BAF170810}" srcOrd="2" destOrd="0" parTransId="{C9565E08-56A4-4285-9A7A-AC1184A0BDEC}" sibTransId="{D66E3892-0E80-4325-B553-015B66678B11}"/>
    <dgm:cxn modelId="{2151D918-0D87-4F9C-9FF4-C7D785EFF3A4}" type="presParOf" srcId="{34CD6164-7352-4087-A4F5-6D9521362100}" destId="{CCEBBCF8-32A8-44E1-9F99-7CB9F71B9829}" srcOrd="0" destOrd="0" presId="urn:microsoft.com/office/officeart/2005/8/layout/chevron1"/>
    <dgm:cxn modelId="{5FC32E38-92AD-443A-8D06-39F30D4D141B}" type="presParOf" srcId="{34CD6164-7352-4087-A4F5-6D9521362100}" destId="{839AF9D5-81EC-4004-ADF1-E909A8F98285}" srcOrd="1" destOrd="0" presId="urn:microsoft.com/office/officeart/2005/8/layout/chevron1"/>
    <dgm:cxn modelId="{0A470139-2E43-40BB-AB9D-2C1F4640E9D4}" type="presParOf" srcId="{34CD6164-7352-4087-A4F5-6D9521362100}" destId="{EE6660DC-1C91-4076-AFEA-E3C1DD6C82EC}" srcOrd="2" destOrd="0" presId="urn:microsoft.com/office/officeart/2005/8/layout/chevron1"/>
    <dgm:cxn modelId="{5B72BE2B-7393-4BC7-9075-F00FF4CADEEF}" type="presParOf" srcId="{34CD6164-7352-4087-A4F5-6D9521362100}" destId="{6277513C-5247-474C-940C-6261263ADE24}" srcOrd="3" destOrd="0" presId="urn:microsoft.com/office/officeart/2005/8/layout/chevron1"/>
    <dgm:cxn modelId="{DC0AFFBA-AA0A-405C-8BE8-97EB4E416B65}" type="presParOf" srcId="{34CD6164-7352-4087-A4F5-6D9521362100}" destId="{E558C9FE-ED41-439D-BDF6-A2A15CE03A86}" srcOrd="4" destOrd="0" presId="urn:microsoft.com/office/officeart/2005/8/layout/chevron1"/>
    <dgm:cxn modelId="{11DAAE4A-05D2-4120-8133-C7DA21C2AC62}" type="presParOf" srcId="{34CD6164-7352-4087-A4F5-6D9521362100}" destId="{32A53D76-B62D-44C7-AA6B-7F190A15F9CE}" srcOrd="5" destOrd="0" presId="urn:microsoft.com/office/officeart/2005/8/layout/chevron1"/>
    <dgm:cxn modelId="{860C4686-34B0-462D-90DC-4A769892434F}"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800" b="1" i="1" dirty="0" smtClean="0">
              <a:effectLst/>
              <a:latin typeface="Calibri" panose="020F0502020204030204" pitchFamily="34" charset="0"/>
            </a:rPr>
            <a:t>CNR-DT 212/2013</a:t>
          </a:r>
          <a:endParaRPr lang="it-IT" sz="1800" b="1"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smtClean="0">
              <a:latin typeface="Calibri" panose="020F0502020204030204" pitchFamily="34" charset="0"/>
            </a:rPr>
            <a:t>Procedura automatizzata</a:t>
          </a:r>
          <a:endParaRPr lang="it-IT" sz="1400" b="0"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20179" custLinFactNeighborX="-50402">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13116"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012A2581-761B-48CC-9073-0C9FC86B91B5}" srcId="{D388DC69-7B82-4B2B-999E-8F2ACE51AC83}" destId="{C9F5E320-586F-4C62-87B7-B45BAF170810}" srcOrd="2" destOrd="0" parTransId="{C9565E08-56A4-4285-9A7A-AC1184A0BDEC}" sibTransId="{D66E3892-0E80-4325-B553-015B66678B11}"/>
    <dgm:cxn modelId="{7C5835EE-6BBF-46D4-95C9-8732F449B5EE}" srcId="{D388DC69-7B82-4B2B-999E-8F2ACE51AC83}" destId="{5F8F885F-77D0-42DC-8F2F-6C48C1A17491}" srcOrd="1" destOrd="0" parTransId="{0A5FAEBC-5625-4008-A4F7-50BF5FF08B18}" sibTransId="{86C531F9-59E1-47C9-80BD-2005F60B1618}"/>
    <dgm:cxn modelId="{D09CEC11-12D3-4375-8BA3-58803118B582}" type="presOf" srcId="{5F8F885F-77D0-42DC-8F2F-6C48C1A17491}" destId="{EE6660DC-1C91-4076-AFEA-E3C1DD6C82EC}"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6EB14E2C-EE91-4B41-9A9C-564DE34E35B8}" type="presOf" srcId="{8B0BE6CD-69D6-45FD-9290-967E19F0A679}" destId="{44A196A0-6E82-400C-B31A-ABC02DC7D87F}" srcOrd="0" destOrd="0" presId="urn:microsoft.com/office/officeart/2005/8/layout/chevron1"/>
    <dgm:cxn modelId="{C112FA0D-E875-44C5-8A9F-B3F19173D801}" type="presOf" srcId="{D388DC69-7B82-4B2B-999E-8F2ACE51AC83}" destId="{34CD6164-7352-4087-A4F5-6D9521362100}" srcOrd="0" destOrd="0" presId="urn:microsoft.com/office/officeart/2005/8/layout/chevron1"/>
    <dgm:cxn modelId="{7F02A51A-6750-4705-89EE-FB82F660143F}" type="presOf" srcId="{C9F5E320-586F-4C62-87B7-B45BAF170810}" destId="{E558C9FE-ED41-439D-BDF6-A2A15CE03A86}" srcOrd="0" destOrd="0" presId="urn:microsoft.com/office/officeart/2005/8/layout/chevron1"/>
    <dgm:cxn modelId="{43EC1123-3B80-4C62-8E48-526E84391545}" type="presOf" srcId="{C67440F3-7C19-4A19-AF8A-0E245B0C3D33}" destId="{CCEBBCF8-32A8-44E1-9F99-7CB9F71B9829}"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D432D246-5BB2-4200-856A-6F5A03B2BCF6}" type="presParOf" srcId="{34CD6164-7352-4087-A4F5-6D9521362100}" destId="{CCEBBCF8-32A8-44E1-9F99-7CB9F71B9829}" srcOrd="0" destOrd="0" presId="urn:microsoft.com/office/officeart/2005/8/layout/chevron1"/>
    <dgm:cxn modelId="{B0256C8D-DCD7-42B1-9316-4D619C3F9880}" type="presParOf" srcId="{34CD6164-7352-4087-A4F5-6D9521362100}" destId="{839AF9D5-81EC-4004-ADF1-E909A8F98285}" srcOrd="1" destOrd="0" presId="urn:microsoft.com/office/officeart/2005/8/layout/chevron1"/>
    <dgm:cxn modelId="{682C182E-94DF-4CAD-8E71-4E53D752456C}" type="presParOf" srcId="{34CD6164-7352-4087-A4F5-6D9521362100}" destId="{EE6660DC-1C91-4076-AFEA-E3C1DD6C82EC}" srcOrd="2" destOrd="0" presId="urn:microsoft.com/office/officeart/2005/8/layout/chevron1"/>
    <dgm:cxn modelId="{142FE851-4C1F-45E6-8D41-DEB96CF8F9E4}" type="presParOf" srcId="{34CD6164-7352-4087-A4F5-6D9521362100}" destId="{6277513C-5247-474C-940C-6261263ADE24}" srcOrd="3" destOrd="0" presId="urn:microsoft.com/office/officeart/2005/8/layout/chevron1"/>
    <dgm:cxn modelId="{23457A25-AD06-4B81-AB67-778ACC26D5E3}" type="presParOf" srcId="{34CD6164-7352-4087-A4F5-6D9521362100}" destId="{E558C9FE-ED41-439D-BDF6-A2A15CE03A86}" srcOrd="4" destOrd="0" presId="urn:microsoft.com/office/officeart/2005/8/layout/chevron1"/>
    <dgm:cxn modelId="{2E73B16C-B329-4D0D-A4C0-85C59DE886BD}" type="presParOf" srcId="{34CD6164-7352-4087-A4F5-6D9521362100}" destId="{32A53D76-B62D-44C7-AA6B-7F190A15F9CE}" srcOrd="5" destOrd="0" presId="urn:microsoft.com/office/officeart/2005/8/layout/chevron1"/>
    <dgm:cxn modelId="{48EC0E5B-03E1-4041-B0AD-8B5F0A69B421}"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800" b="1" i="1" dirty="0" smtClean="0">
              <a:effectLst/>
              <a:latin typeface="Calibri" panose="020F0502020204030204" pitchFamily="34" charset="0"/>
            </a:rPr>
            <a:t>CNR-DT 212/2013</a:t>
          </a:r>
          <a:endParaRPr lang="it-IT" sz="1800" b="1"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smtClean="0">
              <a:latin typeface="Calibri" panose="020F0502020204030204" pitchFamily="34" charset="0"/>
            </a:rPr>
            <a:t>Procedura automatizzata</a:t>
          </a:r>
          <a:endParaRPr lang="it-IT" sz="1400" b="0"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20179" custLinFactNeighborX="-50402">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13116"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30FCFB73-4FFD-4B0E-AF66-4623AEC6EF7D}" type="presOf" srcId="{C9F5E320-586F-4C62-87B7-B45BAF170810}" destId="{E558C9FE-ED41-439D-BDF6-A2A15CE03A86}" srcOrd="0" destOrd="0" presId="urn:microsoft.com/office/officeart/2005/8/layout/chevron1"/>
    <dgm:cxn modelId="{317D50F7-5B87-4D0C-875C-99F93F12CA95}" type="presOf" srcId="{8B0BE6CD-69D6-45FD-9290-967E19F0A679}" destId="{44A196A0-6E82-400C-B31A-ABC02DC7D87F}" srcOrd="0" destOrd="0" presId="urn:microsoft.com/office/officeart/2005/8/layout/chevron1"/>
    <dgm:cxn modelId="{27C7B2A1-95E8-4EB0-912D-9D29FDF44E14}" type="presOf" srcId="{D388DC69-7B82-4B2B-999E-8F2ACE51AC83}" destId="{34CD6164-7352-4087-A4F5-6D9521362100}"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11A88930-4822-4F01-9DB5-267BAE9CDEA2}" type="presOf" srcId="{5F8F885F-77D0-42DC-8F2F-6C48C1A17491}" destId="{EE6660DC-1C91-4076-AFEA-E3C1DD6C82EC}" srcOrd="0" destOrd="0" presId="urn:microsoft.com/office/officeart/2005/8/layout/chevron1"/>
    <dgm:cxn modelId="{C0C60F3D-2F41-4BDF-B4B2-A235CE8502E5}" type="presOf" srcId="{C67440F3-7C19-4A19-AF8A-0E245B0C3D33}" destId="{CCEBBCF8-32A8-44E1-9F99-7CB9F71B9829}"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D51CA59E-DB13-4EFF-B79B-B4AC735A98CE}" type="presParOf" srcId="{34CD6164-7352-4087-A4F5-6D9521362100}" destId="{CCEBBCF8-32A8-44E1-9F99-7CB9F71B9829}" srcOrd="0" destOrd="0" presId="urn:microsoft.com/office/officeart/2005/8/layout/chevron1"/>
    <dgm:cxn modelId="{22234975-C155-4B63-B29E-B264C24D44EB}" type="presParOf" srcId="{34CD6164-7352-4087-A4F5-6D9521362100}" destId="{839AF9D5-81EC-4004-ADF1-E909A8F98285}" srcOrd="1" destOrd="0" presId="urn:microsoft.com/office/officeart/2005/8/layout/chevron1"/>
    <dgm:cxn modelId="{DE5DA293-C95B-49DD-9770-3C171341DA6A}" type="presParOf" srcId="{34CD6164-7352-4087-A4F5-6D9521362100}" destId="{EE6660DC-1C91-4076-AFEA-E3C1DD6C82EC}" srcOrd="2" destOrd="0" presId="urn:microsoft.com/office/officeart/2005/8/layout/chevron1"/>
    <dgm:cxn modelId="{E31452CB-E9B2-4F1C-80EC-2D16A8FF622C}" type="presParOf" srcId="{34CD6164-7352-4087-A4F5-6D9521362100}" destId="{6277513C-5247-474C-940C-6261263ADE24}" srcOrd="3" destOrd="0" presId="urn:microsoft.com/office/officeart/2005/8/layout/chevron1"/>
    <dgm:cxn modelId="{EABADC7C-1740-4554-B45C-F4B9E3B5333D}" type="presParOf" srcId="{34CD6164-7352-4087-A4F5-6D9521362100}" destId="{E558C9FE-ED41-439D-BDF6-A2A15CE03A86}" srcOrd="4" destOrd="0" presId="urn:microsoft.com/office/officeart/2005/8/layout/chevron1"/>
    <dgm:cxn modelId="{B3911576-510B-4697-BC25-988DFA0609A9}" type="presParOf" srcId="{34CD6164-7352-4087-A4F5-6D9521362100}" destId="{32A53D76-B62D-44C7-AA6B-7F190A15F9CE}" srcOrd="5" destOrd="0" presId="urn:microsoft.com/office/officeart/2005/8/layout/chevron1"/>
    <dgm:cxn modelId="{8CFDD9BA-80D9-43EE-96EF-D5038FB26D82}"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388DC69-7B82-4B2B-999E-8F2ACE51AC83}" type="doc">
      <dgm:prSet loTypeId="urn:microsoft.com/office/officeart/2005/8/layout/chevron1" loCatId="process" qsTypeId="urn:microsoft.com/office/officeart/2005/8/quickstyle/3d2" qsCatId="3D" csTypeId="urn:microsoft.com/office/officeart/2005/8/colors/colorful2" csCatId="colorful" phldr="1"/>
      <dgm:spPr/>
      <dgm:t>
        <a:bodyPr/>
        <a:lstStyle/>
        <a:p>
          <a:endParaRPr lang="it-IT"/>
        </a:p>
      </dgm:t>
    </dgm:pt>
    <dgm:pt modelId="{C67440F3-7C19-4A19-AF8A-0E245B0C3D33}">
      <dgm:prSet phldrT="[Testo]" custT="1">
        <dgm:style>
          <a:lnRef idx="1">
            <a:schemeClr val="accent2"/>
          </a:lnRef>
          <a:fillRef idx="2">
            <a:schemeClr val="accent2"/>
          </a:fillRef>
          <a:effectRef idx="1">
            <a:schemeClr val="accent2"/>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Aspetti generali</a:t>
          </a:r>
          <a:endParaRPr lang="it-IT" sz="1400" b="0" i="1" dirty="0">
            <a:latin typeface="Calibri" panose="020F0502020204030204" pitchFamily="34" charset="0"/>
          </a:endParaRPr>
        </a:p>
      </dgm:t>
    </dgm:pt>
    <dgm:pt modelId="{BA76F857-C8E1-4C86-95FC-9226A7302FF2}" type="parTrans" cxnId="{0603D1D0-0A5D-463A-8DEC-A6F216E9B888}">
      <dgm:prSet/>
      <dgm:spPr/>
      <dgm:t>
        <a:bodyPr/>
        <a:lstStyle/>
        <a:p>
          <a:endParaRPr lang="it-IT" b="0" i="1">
            <a:latin typeface="Calibri" panose="020F0502020204030204" pitchFamily="34" charset="0"/>
          </a:endParaRPr>
        </a:p>
      </dgm:t>
    </dgm:pt>
    <dgm:pt modelId="{8472E493-E4E2-4A75-BF47-31EFF14F30F3}" type="sibTrans" cxnId="{0603D1D0-0A5D-463A-8DEC-A6F216E9B888}">
      <dgm:prSet/>
      <dgm:spPr/>
      <dgm:t>
        <a:bodyPr/>
        <a:lstStyle/>
        <a:p>
          <a:endParaRPr lang="it-IT" b="0" i="1">
            <a:latin typeface="Calibri" panose="020F0502020204030204" pitchFamily="34" charset="0"/>
          </a:endParaRPr>
        </a:p>
      </dgm:t>
    </dgm:pt>
    <dgm:pt modelId="{5F8F885F-77D0-42DC-8F2F-6C48C1A17491}">
      <dgm:prSet phldrT="[Testo]" custT="1">
        <dgm:style>
          <a:lnRef idx="1">
            <a:schemeClr val="accent6"/>
          </a:lnRef>
          <a:fillRef idx="2">
            <a:schemeClr val="accent6"/>
          </a:fillRef>
          <a:effectRef idx="1">
            <a:schemeClr val="accent6"/>
          </a:effectRef>
          <a:fontRef idx="minor">
            <a:schemeClr val="dk1"/>
          </a:fontRef>
        </dgm:style>
      </dgm:prSet>
      <dgm:spPr>
        <a:scene3d>
          <a:camera prst="orthographicFront"/>
          <a:lightRig rig="threePt" dir="t">
            <a:rot lat="0" lon="0" rev="7500000"/>
          </a:lightRig>
        </a:scene3d>
        <a:sp3d>
          <a:bevelT prst="angle"/>
        </a:sp3d>
      </dgm:spPr>
      <dgm:t>
        <a:bodyPr/>
        <a:lstStyle/>
        <a:p>
          <a:r>
            <a:rPr lang="it-IT" sz="1800" b="1" i="1" dirty="0" smtClean="0">
              <a:effectLst/>
              <a:latin typeface="Calibri" panose="020F0502020204030204" pitchFamily="34" charset="0"/>
            </a:rPr>
            <a:t>CNR-DT 212/2013</a:t>
          </a:r>
          <a:endParaRPr lang="it-IT" sz="1800" b="1" i="1" u="none" dirty="0">
            <a:latin typeface="Calibri" panose="020F0502020204030204" pitchFamily="34" charset="0"/>
          </a:endParaRPr>
        </a:p>
      </dgm:t>
    </dgm:pt>
    <dgm:pt modelId="{0A5FAEBC-5625-4008-A4F7-50BF5FF08B18}" type="parTrans" cxnId="{7C5835EE-6BBF-46D4-95C9-8732F449B5EE}">
      <dgm:prSet/>
      <dgm:spPr/>
      <dgm:t>
        <a:bodyPr/>
        <a:lstStyle/>
        <a:p>
          <a:endParaRPr lang="it-IT" b="0" i="1">
            <a:latin typeface="Calibri" panose="020F0502020204030204" pitchFamily="34" charset="0"/>
          </a:endParaRPr>
        </a:p>
      </dgm:t>
    </dgm:pt>
    <dgm:pt modelId="{86C531F9-59E1-47C9-80BD-2005F60B1618}" type="sibTrans" cxnId="{7C5835EE-6BBF-46D4-95C9-8732F449B5EE}">
      <dgm:prSet/>
      <dgm:spPr/>
      <dgm:t>
        <a:bodyPr/>
        <a:lstStyle/>
        <a:p>
          <a:endParaRPr lang="it-IT" b="0" i="1">
            <a:latin typeface="Calibri" panose="020F0502020204030204" pitchFamily="34" charset="0"/>
          </a:endParaRPr>
        </a:p>
      </dgm:t>
    </dgm:pt>
    <dgm:pt modelId="{C9F5E320-586F-4C62-87B7-B45BAF170810}">
      <dgm:prSet phldrT="[Testo]" custT="1">
        <dgm:style>
          <a:lnRef idx="1">
            <a:schemeClr val="accent5"/>
          </a:lnRef>
          <a:fillRef idx="2">
            <a:schemeClr val="accent5"/>
          </a:fillRef>
          <a:effectRef idx="1">
            <a:schemeClr val="accent5"/>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smtClean="0">
              <a:latin typeface="Calibri" panose="020F0502020204030204" pitchFamily="34" charset="0"/>
            </a:rPr>
            <a:t>Procedura automatizzata</a:t>
          </a:r>
          <a:endParaRPr lang="it-IT" sz="1400" b="0" i="1" dirty="0">
            <a:latin typeface="Calibri" panose="020F0502020204030204" pitchFamily="34" charset="0"/>
          </a:endParaRPr>
        </a:p>
      </dgm:t>
    </dgm:pt>
    <dgm:pt modelId="{C9565E08-56A4-4285-9A7A-AC1184A0BDEC}" type="parTrans" cxnId="{012A2581-761B-48CC-9073-0C9FC86B91B5}">
      <dgm:prSet/>
      <dgm:spPr/>
      <dgm:t>
        <a:bodyPr/>
        <a:lstStyle/>
        <a:p>
          <a:endParaRPr lang="it-IT" b="0" i="1">
            <a:latin typeface="Calibri" panose="020F0502020204030204" pitchFamily="34" charset="0"/>
          </a:endParaRPr>
        </a:p>
      </dgm:t>
    </dgm:pt>
    <dgm:pt modelId="{D66E3892-0E80-4325-B553-015B66678B11}" type="sibTrans" cxnId="{012A2581-761B-48CC-9073-0C9FC86B91B5}">
      <dgm:prSet/>
      <dgm:spPr/>
      <dgm:t>
        <a:bodyPr/>
        <a:lstStyle/>
        <a:p>
          <a:endParaRPr lang="it-IT" b="0" i="1">
            <a:latin typeface="Calibri" panose="020F0502020204030204" pitchFamily="34" charset="0"/>
          </a:endParaRPr>
        </a:p>
      </dgm:t>
    </dgm:pt>
    <dgm:pt modelId="{8B0BE6CD-69D6-45FD-9290-967E19F0A679}">
      <dgm:prSet custT="1">
        <dgm:style>
          <a:lnRef idx="1">
            <a:schemeClr val="accent4"/>
          </a:lnRef>
          <a:fillRef idx="2">
            <a:schemeClr val="accent4"/>
          </a:fillRef>
          <a:effectRef idx="1">
            <a:schemeClr val="accent4"/>
          </a:effectRef>
          <a:fontRef idx="minor">
            <a:schemeClr val="dk1"/>
          </a:fontRef>
        </dgm:style>
      </dgm:prSet>
      <dgm:spPr>
        <a:scene3d>
          <a:camera prst="orthographicFront"/>
          <a:lightRig rig="threePt" dir="t">
            <a:rot lat="0" lon="0" rev="7500000"/>
          </a:lightRig>
        </a:scene3d>
        <a:sp3d>
          <a:bevelT prst="angle"/>
        </a:sp3d>
      </dgm:spPr>
      <dgm:t>
        <a:bodyPr/>
        <a:lstStyle/>
        <a:p>
          <a:r>
            <a:rPr lang="it-IT" sz="1400" b="0" i="1" dirty="0" smtClean="0">
              <a:latin typeface="Calibri" panose="020F0502020204030204" pitchFamily="34" charset="0"/>
            </a:rPr>
            <a:t>Conclusioni</a:t>
          </a:r>
          <a:endParaRPr lang="it-IT" sz="1400" b="0" i="1" dirty="0">
            <a:latin typeface="Calibri" panose="020F0502020204030204" pitchFamily="34" charset="0"/>
          </a:endParaRPr>
        </a:p>
      </dgm:t>
    </dgm:pt>
    <dgm:pt modelId="{EB3B89DD-1BDC-48E6-B750-256F1A3D5471}" type="parTrans" cxnId="{3A30ED8D-A2B8-4277-81B8-3AD7FEFF09C8}">
      <dgm:prSet/>
      <dgm:spPr/>
      <dgm:t>
        <a:bodyPr/>
        <a:lstStyle/>
        <a:p>
          <a:endParaRPr lang="it-IT" b="0" i="1">
            <a:latin typeface="Calibri" panose="020F0502020204030204" pitchFamily="34" charset="0"/>
          </a:endParaRPr>
        </a:p>
      </dgm:t>
    </dgm:pt>
    <dgm:pt modelId="{07A0E439-3761-4D80-9ABF-41102A1475B3}" type="sibTrans" cxnId="{3A30ED8D-A2B8-4277-81B8-3AD7FEFF09C8}">
      <dgm:prSet/>
      <dgm:spPr/>
      <dgm:t>
        <a:bodyPr/>
        <a:lstStyle/>
        <a:p>
          <a:endParaRPr lang="it-IT" b="0" i="1">
            <a:latin typeface="Calibri" panose="020F0502020204030204" pitchFamily="34" charset="0"/>
          </a:endParaRPr>
        </a:p>
      </dgm:t>
    </dgm:pt>
    <dgm:pt modelId="{34CD6164-7352-4087-A4F5-6D9521362100}" type="pres">
      <dgm:prSet presAssocID="{D388DC69-7B82-4B2B-999E-8F2ACE51AC83}" presName="Name0" presStyleCnt="0">
        <dgm:presLayoutVars>
          <dgm:dir/>
          <dgm:animLvl val="lvl"/>
          <dgm:resizeHandles val="exact"/>
        </dgm:presLayoutVars>
      </dgm:prSet>
      <dgm:spPr/>
      <dgm:t>
        <a:bodyPr/>
        <a:lstStyle/>
        <a:p>
          <a:endParaRPr lang="it-IT"/>
        </a:p>
      </dgm:t>
    </dgm:pt>
    <dgm:pt modelId="{CCEBBCF8-32A8-44E1-9F99-7CB9F71B9829}" type="pres">
      <dgm:prSet presAssocID="{C67440F3-7C19-4A19-AF8A-0E245B0C3D33}" presName="parTxOnly" presStyleLbl="node1" presStyleIdx="0" presStyleCnt="4" custScaleX="26232" custScaleY="13116" custLinFactX="-4602" custLinFactNeighborX="-100000">
        <dgm:presLayoutVars>
          <dgm:chMax val="0"/>
          <dgm:chPref val="0"/>
          <dgm:bulletEnabled val="1"/>
        </dgm:presLayoutVars>
      </dgm:prSet>
      <dgm:spPr/>
      <dgm:t>
        <a:bodyPr/>
        <a:lstStyle/>
        <a:p>
          <a:endParaRPr lang="it-IT"/>
        </a:p>
      </dgm:t>
    </dgm:pt>
    <dgm:pt modelId="{839AF9D5-81EC-4004-ADF1-E909A8F98285}" type="pres">
      <dgm:prSet presAssocID="{8472E493-E4E2-4A75-BF47-31EFF14F30F3}" presName="parTxOnlySpace" presStyleCnt="0"/>
      <dgm:spPr/>
    </dgm:pt>
    <dgm:pt modelId="{EE6660DC-1C91-4076-AFEA-E3C1DD6C82EC}" type="pres">
      <dgm:prSet presAssocID="{5F8F885F-77D0-42DC-8F2F-6C48C1A17491}" presName="parTxOnly" presStyleLbl="node1" presStyleIdx="1" presStyleCnt="4" custScaleX="26232" custScaleY="20179" custLinFactNeighborX="-50402">
        <dgm:presLayoutVars>
          <dgm:chMax val="0"/>
          <dgm:chPref val="0"/>
          <dgm:bulletEnabled val="1"/>
        </dgm:presLayoutVars>
      </dgm:prSet>
      <dgm:spPr/>
      <dgm:t>
        <a:bodyPr/>
        <a:lstStyle/>
        <a:p>
          <a:endParaRPr lang="it-IT"/>
        </a:p>
      </dgm:t>
    </dgm:pt>
    <dgm:pt modelId="{6277513C-5247-474C-940C-6261263ADE24}" type="pres">
      <dgm:prSet presAssocID="{86C531F9-59E1-47C9-80BD-2005F60B1618}" presName="parTxOnlySpace" presStyleCnt="0"/>
      <dgm:spPr/>
    </dgm:pt>
    <dgm:pt modelId="{E558C9FE-ED41-439D-BDF6-A2A15CE03A86}" type="pres">
      <dgm:prSet presAssocID="{C9F5E320-586F-4C62-87B7-B45BAF170810}" presName="parTxOnly" presStyleLbl="node1" presStyleIdx="2" presStyleCnt="4" custScaleX="26232" custScaleY="13116" custLinFactNeighborX="37924">
        <dgm:presLayoutVars>
          <dgm:chMax val="0"/>
          <dgm:chPref val="0"/>
          <dgm:bulletEnabled val="1"/>
        </dgm:presLayoutVars>
      </dgm:prSet>
      <dgm:spPr/>
      <dgm:t>
        <a:bodyPr/>
        <a:lstStyle/>
        <a:p>
          <a:endParaRPr lang="it-IT"/>
        </a:p>
      </dgm:t>
    </dgm:pt>
    <dgm:pt modelId="{32A53D76-B62D-44C7-AA6B-7F190A15F9CE}" type="pres">
      <dgm:prSet presAssocID="{D66E3892-0E80-4325-B553-015B66678B11}" presName="parTxOnlySpace" presStyleCnt="0"/>
      <dgm:spPr/>
    </dgm:pt>
    <dgm:pt modelId="{44A196A0-6E82-400C-B31A-ABC02DC7D87F}" type="pres">
      <dgm:prSet presAssocID="{8B0BE6CD-69D6-45FD-9290-967E19F0A679}" presName="parTxOnly" presStyleLbl="node1" presStyleIdx="3" presStyleCnt="4" custScaleX="26232" custScaleY="13116" custLinFactX="4600" custLinFactNeighborX="100000">
        <dgm:presLayoutVars>
          <dgm:chMax val="0"/>
          <dgm:chPref val="0"/>
          <dgm:bulletEnabled val="1"/>
        </dgm:presLayoutVars>
      </dgm:prSet>
      <dgm:spPr/>
      <dgm:t>
        <a:bodyPr/>
        <a:lstStyle/>
        <a:p>
          <a:endParaRPr lang="it-IT"/>
        </a:p>
      </dgm:t>
    </dgm:pt>
  </dgm:ptLst>
  <dgm:cxnLst>
    <dgm:cxn modelId="{58F693F9-C483-4C8F-B190-94086C463E8D}" type="presOf" srcId="{D388DC69-7B82-4B2B-999E-8F2ACE51AC83}" destId="{34CD6164-7352-4087-A4F5-6D9521362100}" srcOrd="0" destOrd="0" presId="urn:microsoft.com/office/officeart/2005/8/layout/chevron1"/>
    <dgm:cxn modelId="{DBC3D52F-C95E-414E-BAD5-0E777E9BCCED}" type="presOf" srcId="{8B0BE6CD-69D6-45FD-9290-967E19F0A679}" destId="{44A196A0-6E82-400C-B31A-ABC02DC7D87F}" srcOrd="0" destOrd="0" presId="urn:microsoft.com/office/officeart/2005/8/layout/chevron1"/>
    <dgm:cxn modelId="{AD289E51-7CB0-4F54-A277-9CBBEF81A5CC}" type="presOf" srcId="{5F8F885F-77D0-42DC-8F2F-6C48C1A17491}" destId="{EE6660DC-1C91-4076-AFEA-E3C1DD6C82EC}" srcOrd="0" destOrd="0" presId="urn:microsoft.com/office/officeart/2005/8/layout/chevron1"/>
    <dgm:cxn modelId="{3A30ED8D-A2B8-4277-81B8-3AD7FEFF09C8}" srcId="{D388DC69-7B82-4B2B-999E-8F2ACE51AC83}" destId="{8B0BE6CD-69D6-45FD-9290-967E19F0A679}" srcOrd="3" destOrd="0" parTransId="{EB3B89DD-1BDC-48E6-B750-256F1A3D5471}" sibTransId="{07A0E439-3761-4D80-9ABF-41102A1475B3}"/>
    <dgm:cxn modelId="{7C5835EE-6BBF-46D4-95C9-8732F449B5EE}" srcId="{D388DC69-7B82-4B2B-999E-8F2ACE51AC83}" destId="{5F8F885F-77D0-42DC-8F2F-6C48C1A17491}" srcOrd="1" destOrd="0" parTransId="{0A5FAEBC-5625-4008-A4F7-50BF5FF08B18}" sibTransId="{86C531F9-59E1-47C9-80BD-2005F60B1618}"/>
    <dgm:cxn modelId="{0F784D1B-E148-46F1-B8C0-28DF9994C4DB}" type="presOf" srcId="{C9F5E320-586F-4C62-87B7-B45BAF170810}" destId="{E558C9FE-ED41-439D-BDF6-A2A15CE03A86}" srcOrd="0" destOrd="0" presId="urn:microsoft.com/office/officeart/2005/8/layout/chevron1"/>
    <dgm:cxn modelId="{EB8CACDE-E295-4B99-8549-BC586BAF1267}" type="presOf" srcId="{C67440F3-7C19-4A19-AF8A-0E245B0C3D33}" destId="{CCEBBCF8-32A8-44E1-9F99-7CB9F71B9829}" srcOrd="0" destOrd="0" presId="urn:microsoft.com/office/officeart/2005/8/layout/chevron1"/>
    <dgm:cxn modelId="{0603D1D0-0A5D-463A-8DEC-A6F216E9B888}" srcId="{D388DC69-7B82-4B2B-999E-8F2ACE51AC83}" destId="{C67440F3-7C19-4A19-AF8A-0E245B0C3D33}" srcOrd="0" destOrd="0" parTransId="{BA76F857-C8E1-4C86-95FC-9226A7302FF2}" sibTransId="{8472E493-E4E2-4A75-BF47-31EFF14F30F3}"/>
    <dgm:cxn modelId="{012A2581-761B-48CC-9073-0C9FC86B91B5}" srcId="{D388DC69-7B82-4B2B-999E-8F2ACE51AC83}" destId="{C9F5E320-586F-4C62-87B7-B45BAF170810}" srcOrd="2" destOrd="0" parTransId="{C9565E08-56A4-4285-9A7A-AC1184A0BDEC}" sibTransId="{D66E3892-0E80-4325-B553-015B66678B11}"/>
    <dgm:cxn modelId="{9FCB8DB7-BFAC-4A0A-B812-C2A524A9FA78}" type="presParOf" srcId="{34CD6164-7352-4087-A4F5-6D9521362100}" destId="{CCEBBCF8-32A8-44E1-9F99-7CB9F71B9829}" srcOrd="0" destOrd="0" presId="urn:microsoft.com/office/officeart/2005/8/layout/chevron1"/>
    <dgm:cxn modelId="{5BE42D1E-A214-4019-93E2-48284231163F}" type="presParOf" srcId="{34CD6164-7352-4087-A4F5-6D9521362100}" destId="{839AF9D5-81EC-4004-ADF1-E909A8F98285}" srcOrd="1" destOrd="0" presId="urn:microsoft.com/office/officeart/2005/8/layout/chevron1"/>
    <dgm:cxn modelId="{65BACB85-290F-4D00-8F04-881238281B9D}" type="presParOf" srcId="{34CD6164-7352-4087-A4F5-6D9521362100}" destId="{EE6660DC-1C91-4076-AFEA-E3C1DD6C82EC}" srcOrd="2" destOrd="0" presId="urn:microsoft.com/office/officeart/2005/8/layout/chevron1"/>
    <dgm:cxn modelId="{1A0E0C4E-5B8F-4883-85A8-7D3DFAA3E7D9}" type="presParOf" srcId="{34CD6164-7352-4087-A4F5-6D9521362100}" destId="{6277513C-5247-474C-940C-6261263ADE24}" srcOrd="3" destOrd="0" presId="urn:microsoft.com/office/officeart/2005/8/layout/chevron1"/>
    <dgm:cxn modelId="{93F03BCD-EF19-4CEA-B190-282BE688474C}" type="presParOf" srcId="{34CD6164-7352-4087-A4F5-6D9521362100}" destId="{E558C9FE-ED41-439D-BDF6-A2A15CE03A86}" srcOrd="4" destOrd="0" presId="urn:microsoft.com/office/officeart/2005/8/layout/chevron1"/>
    <dgm:cxn modelId="{A85C5D5C-004F-4661-948F-5109399371E5}" type="presParOf" srcId="{34CD6164-7352-4087-A4F5-6D9521362100}" destId="{32A53D76-B62D-44C7-AA6B-7F190A15F9CE}" srcOrd="5" destOrd="0" presId="urn:microsoft.com/office/officeart/2005/8/layout/chevron1"/>
    <dgm:cxn modelId="{7050BC33-B05B-46EE-869A-83FED450A988}" type="presParOf" srcId="{34CD6164-7352-4087-A4F5-6D9521362100}" destId="{44A196A0-6E82-400C-B31A-ABC02DC7D87F}" srcOrd="6"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FCE260-5F7A-4E5A-B601-7B60871F441C}">
      <dsp:nvSpPr>
        <dsp:cNvPr id="0" name=""/>
        <dsp:cNvSpPr/>
      </dsp:nvSpPr>
      <dsp:spPr>
        <a:xfrm rot="5400000">
          <a:off x="5063399" y="-1940388"/>
          <a:ext cx="939390" cy="5207618"/>
        </a:xfrm>
        <a:prstGeom prst="round2SameRect">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extrusionH="190500"/>
      </dsp:spPr>
      <dsp:style>
        <a:lnRef idx="1">
          <a:schemeClr val="accent2"/>
        </a:lnRef>
        <a:fillRef idx="2">
          <a:schemeClr val="accent2"/>
        </a:fillRef>
        <a:effectRef idx="1">
          <a:schemeClr val="accent2"/>
        </a:effectRef>
        <a:fontRef idx="minor">
          <a:schemeClr val="dk1"/>
        </a:fontRef>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it-IT" sz="1700" i="0" kern="1200" dirty="0" smtClean="0">
              <a:latin typeface="Calibri" panose="020F0502020204030204" pitchFamily="34" charset="0"/>
            </a:rPr>
            <a:t>Inquadramento problematica sismica</a:t>
          </a:r>
          <a:endParaRPr lang="it-IT" sz="1700" i="0" kern="1200" baseline="-25000" dirty="0">
            <a:latin typeface="Calibri" panose="020F0502020204030204" pitchFamily="34" charset="0"/>
          </a:endParaRPr>
        </a:p>
        <a:p>
          <a:pPr marL="171450" lvl="1" indent="-171450" algn="l" defTabSz="755650">
            <a:lnSpc>
              <a:spcPct val="90000"/>
            </a:lnSpc>
            <a:spcBef>
              <a:spcPct val="0"/>
            </a:spcBef>
            <a:spcAft>
              <a:spcPct val="15000"/>
            </a:spcAft>
            <a:buChar char="••"/>
          </a:pPr>
          <a:r>
            <a:rPr lang="it-IT" sz="1700" i="0" kern="1200" dirty="0" smtClean="0">
              <a:latin typeface="Calibri" panose="020F0502020204030204" pitchFamily="34" charset="0"/>
            </a:rPr>
            <a:t>Cenni di affidabilità sismica </a:t>
          </a:r>
          <a:endParaRPr lang="it-IT" sz="1700" i="0" kern="1200" baseline="-25000" dirty="0">
            <a:latin typeface="Calibri" panose="020F0502020204030204" pitchFamily="34" charset="0"/>
          </a:endParaRPr>
        </a:p>
      </dsp:txBody>
      <dsp:txXfrm rot="-5400000">
        <a:off x="2929286" y="239582"/>
        <a:ext cx="5161761" cy="847676"/>
      </dsp:txXfrm>
    </dsp:sp>
    <dsp:sp modelId="{D3D203C3-9F27-4FA0-A751-9C3B106D9293}">
      <dsp:nvSpPr>
        <dsp:cNvPr id="0" name=""/>
        <dsp:cNvSpPr/>
      </dsp:nvSpPr>
      <dsp:spPr>
        <a:xfrm>
          <a:off x="0" y="0"/>
          <a:ext cx="2929285" cy="1321144"/>
        </a:xfrm>
        <a:prstGeom prst="roundRect">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it-IT" sz="2100" b="1" i="1" kern="1200" dirty="0" smtClean="0">
              <a:effectLst>
                <a:outerShdw blurRad="38100" dist="38100" dir="2700000" algn="tl">
                  <a:srgbClr val="000000">
                    <a:alpha val="43137"/>
                  </a:srgbClr>
                </a:outerShdw>
              </a:effectLst>
              <a:latin typeface="Calibri" panose="020F0502020204030204" pitchFamily="34" charset="0"/>
            </a:rPr>
            <a:t>Aspetti generali</a:t>
          </a:r>
          <a:endParaRPr lang="it-IT" sz="2100" b="1" i="1" kern="1200" dirty="0">
            <a:effectLst>
              <a:outerShdw blurRad="38100" dist="38100" dir="2700000" algn="tl">
                <a:srgbClr val="000000">
                  <a:alpha val="43137"/>
                </a:srgbClr>
              </a:outerShdw>
            </a:effectLst>
            <a:latin typeface="Calibri" panose="020F0502020204030204" pitchFamily="34" charset="0"/>
          </a:endParaRPr>
        </a:p>
      </dsp:txBody>
      <dsp:txXfrm>
        <a:off x="64493" y="64493"/>
        <a:ext cx="2800299" cy="1192158"/>
      </dsp:txXfrm>
    </dsp:sp>
    <dsp:sp modelId="{692B6AA3-6046-4C28-92A9-7EA6A69BE6EF}">
      <dsp:nvSpPr>
        <dsp:cNvPr id="0" name=""/>
        <dsp:cNvSpPr/>
      </dsp:nvSpPr>
      <dsp:spPr>
        <a:xfrm rot="5400000">
          <a:off x="5051698" y="-536283"/>
          <a:ext cx="962791" cy="5207618"/>
        </a:xfrm>
        <a:prstGeom prst="round2SameRect">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extrusionH="190500"/>
      </dsp:spPr>
      <dsp:style>
        <a:lnRef idx="1">
          <a:schemeClr val="accent6"/>
        </a:lnRef>
        <a:fillRef idx="2">
          <a:schemeClr val="accent6"/>
        </a:fillRef>
        <a:effectRef idx="1">
          <a:schemeClr val="accent6"/>
        </a:effectRef>
        <a:fontRef idx="minor">
          <a:schemeClr val="dk1"/>
        </a:fontRef>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it-IT" sz="1700" i="0" kern="1200" dirty="0" smtClean="0">
              <a:latin typeface="Calibri" panose="020F0502020204030204" pitchFamily="34" charset="0"/>
            </a:rPr>
            <a:t>Metodologie di analisi</a:t>
          </a:r>
        </a:p>
        <a:p>
          <a:pPr marL="171450" lvl="1" indent="-171450" algn="l" defTabSz="755650">
            <a:lnSpc>
              <a:spcPct val="90000"/>
            </a:lnSpc>
            <a:spcBef>
              <a:spcPct val="0"/>
            </a:spcBef>
            <a:spcAft>
              <a:spcPct val="15000"/>
            </a:spcAft>
            <a:buChar char="••"/>
          </a:pPr>
          <a:r>
            <a:rPr lang="it-IT" sz="1700" i="0" kern="1200" dirty="0" smtClean="0">
              <a:latin typeface="Calibri" panose="020F0502020204030204" pitchFamily="34" charset="0"/>
            </a:rPr>
            <a:t>Stati Limite di riferimento</a:t>
          </a:r>
        </a:p>
      </dsp:txBody>
      <dsp:txXfrm rot="-5400000">
        <a:off x="2929285" y="1633130"/>
        <a:ext cx="5160618" cy="868791"/>
      </dsp:txXfrm>
    </dsp:sp>
    <dsp:sp modelId="{14F91DAC-EABF-46BC-93DD-1B8FB76C6CFF}">
      <dsp:nvSpPr>
        <dsp:cNvPr id="0" name=""/>
        <dsp:cNvSpPr/>
      </dsp:nvSpPr>
      <dsp:spPr>
        <a:xfrm>
          <a:off x="0" y="1406953"/>
          <a:ext cx="2929285" cy="1321144"/>
        </a:xfrm>
        <a:prstGeom prst="roundRect">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it-IT" sz="2100" b="1" i="1" kern="1200" dirty="0" smtClean="0">
              <a:effectLst>
                <a:outerShdw blurRad="38100" dist="38100" dir="2700000" algn="tl">
                  <a:srgbClr val="000000">
                    <a:alpha val="43137"/>
                  </a:srgbClr>
                </a:outerShdw>
              </a:effectLst>
              <a:latin typeface="Calibri" panose="020F0502020204030204" pitchFamily="34" charset="0"/>
            </a:rPr>
            <a:t>CNR-DT 212/2013</a:t>
          </a:r>
          <a:endParaRPr lang="it-IT" sz="2100" b="1" i="1" u="none" kern="1200" dirty="0" smtClean="0">
            <a:effectLst>
              <a:outerShdw blurRad="38100" dist="38100" dir="2700000" algn="tl">
                <a:srgbClr val="000000">
                  <a:alpha val="43137"/>
                </a:srgbClr>
              </a:outerShdw>
            </a:effectLst>
            <a:latin typeface="Calibri" panose="020F0502020204030204" pitchFamily="34" charset="0"/>
          </a:endParaRPr>
        </a:p>
      </dsp:txBody>
      <dsp:txXfrm>
        <a:off x="64493" y="1471446"/>
        <a:ext cx="2800299" cy="1192158"/>
      </dsp:txXfrm>
    </dsp:sp>
    <dsp:sp modelId="{B0236BB4-2A71-4E88-89BE-C20ECB4147E1}">
      <dsp:nvSpPr>
        <dsp:cNvPr id="0" name=""/>
        <dsp:cNvSpPr/>
      </dsp:nvSpPr>
      <dsp:spPr>
        <a:xfrm rot="5400000">
          <a:off x="4933954" y="1027129"/>
          <a:ext cx="1198279" cy="5207618"/>
        </a:xfrm>
        <a:prstGeom prst="round2SameRect">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extrusionH="190500"/>
      </dsp:spPr>
      <dsp:style>
        <a:lnRef idx="1">
          <a:schemeClr val="accent5"/>
        </a:lnRef>
        <a:fillRef idx="2">
          <a:schemeClr val="accent5"/>
        </a:fillRef>
        <a:effectRef idx="1">
          <a:schemeClr val="accent5"/>
        </a:effectRef>
        <a:fontRef idx="minor">
          <a:schemeClr val="dk1"/>
        </a:fontRef>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it-IT" sz="1700" i="0" kern="1200" dirty="0" smtClean="0">
              <a:latin typeface="Calibri" panose="020F0502020204030204" pitchFamily="34" charset="0"/>
            </a:rPr>
            <a:t>Presentazione software </a:t>
          </a:r>
          <a:r>
            <a:rPr lang="it-IT" sz="1700" i="0" kern="1200" dirty="0" err="1" smtClean="0">
              <a:latin typeface="Calibri" panose="020F0502020204030204" pitchFamily="34" charset="0"/>
            </a:rPr>
            <a:t>OpenSees</a:t>
          </a:r>
          <a:endParaRPr lang="it-IT" sz="1700" i="0" kern="1200" dirty="0" smtClean="0">
            <a:latin typeface="Calibri" panose="020F0502020204030204" pitchFamily="34" charset="0"/>
          </a:endParaRPr>
        </a:p>
        <a:p>
          <a:pPr marL="171450" lvl="1" indent="-171450" algn="l" defTabSz="755650">
            <a:lnSpc>
              <a:spcPct val="90000"/>
            </a:lnSpc>
            <a:spcBef>
              <a:spcPct val="0"/>
            </a:spcBef>
            <a:spcAft>
              <a:spcPct val="15000"/>
            </a:spcAft>
            <a:buChar char="••"/>
          </a:pPr>
          <a:r>
            <a:rPr lang="it-IT" sz="1700" i="0" kern="1200" dirty="0" smtClean="0">
              <a:latin typeface="Calibri" panose="020F0502020204030204" pitchFamily="34" charset="0"/>
            </a:rPr>
            <a:t>Presentazione processo</a:t>
          </a:r>
        </a:p>
        <a:p>
          <a:pPr marL="171450" lvl="1" indent="-171450" algn="l" defTabSz="755650">
            <a:lnSpc>
              <a:spcPct val="90000"/>
            </a:lnSpc>
            <a:spcBef>
              <a:spcPct val="0"/>
            </a:spcBef>
            <a:spcAft>
              <a:spcPct val="15000"/>
            </a:spcAft>
            <a:buChar char="••"/>
          </a:pPr>
          <a:r>
            <a:rPr lang="it-IT" sz="1700" i="0" kern="1200" dirty="0" smtClean="0">
              <a:latin typeface="Calibri" panose="020F0502020204030204" pitchFamily="34" charset="0"/>
            </a:rPr>
            <a:t>Applicazione ad un caso studio</a:t>
          </a:r>
        </a:p>
      </dsp:txBody>
      <dsp:txXfrm rot="-5400000">
        <a:off x="2929285" y="3090294"/>
        <a:ext cx="5149123" cy="1081289"/>
      </dsp:txXfrm>
    </dsp:sp>
    <dsp:sp modelId="{067393DC-3F62-466A-BBAC-324D70BE47B6}">
      <dsp:nvSpPr>
        <dsp:cNvPr id="0" name=""/>
        <dsp:cNvSpPr/>
      </dsp:nvSpPr>
      <dsp:spPr>
        <a:xfrm>
          <a:off x="0" y="2811057"/>
          <a:ext cx="2929285" cy="1639761"/>
        </a:xfrm>
        <a:prstGeom prst="roundRect">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it-IT" sz="2100" b="1" i="1" kern="1200" dirty="0" smtClean="0">
              <a:effectLst>
                <a:outerShdw blurRad="38100" dist="38100" dir="2700000" algn="tl">
                  <a:srgbClr val="000000">
                    <a:alpha val="43137"/>
                  </a:srgbClr>
                </a:outerShdw>
              </a:effectLst>
              <a:latin typeface="Calibri" panose="020F0502020204030204" pitchFamily="34" charset="0"/>
            </a:rPr>
            <a:t>Procedura automatizzata</a:t>
          </a:r>
        </a:p>
      </dsp:txBody>
      <dsp:txXfrm>
        <a:off x="80047" y="2891104"/>
        <a:ext cx="2769191" cy="1479667"/>
      </dsp:txXfrm>
    </dsp:sp>
    <dsp:sp modelId="{30E164E6-DA1E-48F0-AC10-A0655D8F103A}">
      <dsp:nvSpPr>
        <dsp:cNvPr id="0" name=""/>
        <dsp:cNvSpPr/>
      </dsp:nvSpPr>
      <dsp:spPr>
        <a:xfrm rot="5400000">
          <a:off x="5119148" y="2469968"/>
          <a:ext cx="827891" cy="5207618"/>
        </a:xfrm>
        <a:prstGeom prst="round2SameRect">
          <a:avLst/>
        </a:prstGeom>
        <a:gradFill rotWithShape="1">
          <a:gsLst>
            <a:gs pos="0">
              <a:schemeClr val="accent3">
                <a:tint val="1000"/>
              </a:schemeClr>
            </a:gs>
            <a:gs pos="68000">
              <a:schemeClr val="accent3">
                <a:tint val="77000"/>
              </a:schemeClr>
            </a:gs>
            <a:gs pos="81000">
              <a:schemeClr val="accent3">
                <a:tint val="79000"/>
              </a:schemeClr>
            </a:gs>
            <a:gs pos="86000">
              <a:schemeClr val="accent3">
                <a:tint val="73000"/>
              </a:schemeClr>
            </a:gs>
            <a:gs pos="100000">
              <a:schemeClr val="accent3">
                <a:tint val="35000"/>
              </a:schemeClr>
            </a:gs>
          </a:gsLst>
          <a:lin ang="5400000" scaled="1"/>
        </a:gradFill>
        <a:ln w="9525" cap="flat" cmpd="sng" algn="ctr">
          <a:solidFill>
            <a:schemeClr val="accent3">
              <a:shade val="60000"/>
              <a:satMod val="300000"/>
            </a:schemeClr>
          </a:solidFill>
          <a:prstDash val="solid"/>
        </a:ln>
        <a:effectLst>
          <a:glow rad="63500">
            <a:schemeClr val="accent3">
              <a:tint val="30000"/>
              <a:shade val="95000"/>
              <a:satMod val="300000"/>
              <a:alpha val="50000"/>
            </a:schemeClr>
          </a:glow>
        </a:effectLst>
        <a:scene3d>
          <a:camera prst="orthographicFront"/>
          <a:lightRig rig="threePt" dir="t">
            <a:rot lat="0" lon="0" rev="7500000"/>
          </a:lightRig>
        </a:scene3d>
        <a:sp3d extrusionH="190500"/>
      </dsp:spPr>
      <dsp:style>
        <a:lnRef idx="1">
          <a:schemeClr val="accent3"/>
        </a:lnRef>
        <a:fillRef idx="2">
          <a:schemeClr val="accent3"/>
        </a:fillRef>
        <a:effectRef idx="1">
          <a:schemeClr val="accent3"/>
        </a:effectRef>
        <a:fontRef idx="minor">
          <a:schemeClr val="dk1"/>
        </a:fontRef>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it-IT" sz="1700" i="0" kern="1200" dirty="0" smtClean="0">
              <a:latin typeface="Calibri" panose="020F0502020204030204" pitchFamily="34" charset="0"/>
            </a:rPr>
            <a:t>Confronto tra le metodologie proposte dalla CNR</a:t>
          </a:r>
        </a:p>
      </dsp:txBody>
      <dsp:txXfrm rot="-5400000">
        <a:off x="2929285" y="4700245"/>
        <a:ext cx="5167204" cy="747063"/>
      </dsp:txXfrm>
    </dsp:sp>
    <dsp:sp modelId="{4BF6F957-7FAE-42CD-B5CB-911F910F47E6}">
      <dsp:nvSpPr>
        <dsp:cNvPr id="0" name=""/>
        <dsp:cNvSpPr/>
      </dsp:nvSpPr>
      <dsp:spPr>
        <a:xfrm>
          <a:off x="0" y="4533780"/>
          <a:ext cx="2929285" cy="1079994"/>
        </a:xfrm>
        <a:prstGeom prst="roundRect">
          <a:avLst/>
        </a:prstGeom>
        <a:gradFill rotWithShape="1">
          <a:gsLst>
            <a:gs pos="0">
              <a:schemeClr val="accent3">
                <a:tint val="1000"/>
              </a:schemeClr>
            </a:gs>
            <a:gs pos="68000">
              <a:schemeClr val="accent3">
                <a:tint val="77000"/>
              </a:schemeClr>
            </a:gs>
            <a:gs pos="81000">
              <a:schemeClr val="accent3">
                <a:tint val="79000"/>
              </a:schemeClr>
            </a:gs>
            <a:gs pos="86000">
              <a:schemeClr val="accent3">
                <a:tint val="73000"/>
              </a:schemeClr>
            </a:gs>
            <a:gs pos="100000">
              <a:schemeClr val="accent3">
                <a:tint val="35000"/>
              </a:schemeClr>
            </a:gs>
          </a:gsLst>
          <a:lin ang="5400000" scaled="1"/>
        </a:gradFill>
        <a:ln w="9525" cap="flat" cmpd="sng" algn="ctr">
          <a:solidFill>
            <a:schemeClr val="accent3">
              <a:shade val="60000"/>
              <a:satMod val="300000"/>
            </a:schemeClr>
          </a:solidFill>
          <a:prstDash val="solid"/>
        </a:ln>
        <a:effectLst>
          <a:glow rad="63500">
            <a:schemeClr val="accent3">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3"/>
        </a:lnRef>
        <a:fillRef idx="2">
          <a:schemeClr val="accent3"/>
        </a:fillRef>
        <a:effectRef idx="1">
          <a:schemeClr val="accent3"/>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it-IT" sz="2100" b="1" i="1" kern="1200" dirty="0" smtClean="0">
              <a:effectLst>
                <a:outerShdw blurRad="38100" dist="38100" dir="2700000" algn="tl">
                  <a:srgbClr val="000000">
                    <a:alpha val="43137"/>
                  </a:srgbClr>
                </a:outerShdw>
              </a:effectLst>
              <a:latin typeface="Calibri" panose="020F0502020204030204" pitchFamily="34" charset="0"/>
            </a:rPr>
            <a:t>Conclusioni</a:t>
          </a:r>
        </a:p>
      </dsp:txBody>
      <dsp:txXfrm>
        <a:off x="52721" y="4586501"/>
        <a:ext cx="2823843" cy="97455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5"/>
          <a:ext cx="2376004" cy="720069"/>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it-IT" sz="1800" b="1" i="1" kern="1200" dirty="0" smtClean="0">
              <a:latin typeface="Calibri" panose="020F0502020204030204" pitchFamily="34" charset="0"/>
            </a:rPr>
            <a:t>Aspetti generali</a:t>
          </a:r>
          <a:endParaRPr lang="it-IT" sz="1800" b="1" i="1" kern="1200" dirty="0">
            <a:latin typeface="Calibri" panose="020F0502020204030204" pitchFamily="34" charset="0"/>
          </a:endParaRPr>
        </a:p>
      </dsp:txBody>
      <dsp:txXfrm>
        <a:off x="360035" y="5"/>
        <a:ext cx="1655935" cy="720069"/>
      </dsp:txXfrm>
    </dsp:sp>
    <dsp:sp modelId="{EE6660DC-1C91-4076-AFEA-E3C1DD6C82EC}">
      <dsp:nvSpPr>
        <dsp:cNvPr id="0" name=""/>
        <dsp:cNvSpPr/>
      </dsp:nvSpPr>
      <dsp:spPr>
        <a:xfrm>
          <a:off x="2267999" y="125814"/>
          <a:ext cx="2304036" cy="468450"/>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502224" y="125814"/>
        <a:ext cx="1835586" cy="468450"/>
      </dsp:txXfrm>
    </dsp:sp>
    <dsp:sp modelId="{E558C9FE-ED41-439D-BDF6-A2A15CE03A86}">
      <dsp:nvSpPr>
        <dsp:cNvPr id="0" name=""/>
        <dsp:cNvSpPr/>
      </dsp:nvSpPr>
      <dsp:spPr>
        <a:xfrm>
          <a:off x="4446003" y="125814"/>
          <a:ext cx="2304036" cy="468450"/>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Procedura automatizzata</a:t>
          </a:r>
          <a:endParaRPr lang="it-IT" sz="1400" b="0" i="1" kern="1200" dirty="0">
            <a:latin typeface="Calibri" panose="020F0502020204030204" pitchFamily="34" charset="0"/>
          </a:endParaRPr>
        </a:p>
      </dsp:txBody>
      <dsp:txXfrm>
        <a:off x="4680228" y="125814"/>
        <a:ext cx="1835586" cy="468450"/>
      </dsp:txXfrm>
    </dsp:sp>
    <dsp:sp modelId="{44A196A0-6E82-400C-B31A-ABC02DC7D87F}">
      <dsp:nvSpPr>
        <dsp:cNvPr id="0" name=""/>
        <dsp:cNvSpPr/>
      </dsp:nvSpPr>
      <dsp:spPr>
        <a:xfrm>
          <a:off x="6624954" y="125814"/>
          <a:ext cx="2304036" cy="468450"/>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59179" y="125814"/>
        <a:ext cx="1835586" cy="46845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356774" y="35"/>
          <a:ext cx="2339965" cy="720008"/>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it-IT" sz="1700" b="1" i="1" kern="1200" dirty="0" smtClean="0">
              <a:latin typeface="Calibri" panose="020F0502020204030204" pitchFamily="34" charset="0"/>
            </a:rPr>
            <a:t>Procedura automatizzata</a:t>
          </a:r>
          <a:endParaRPr lang="it-IT" sz="1700" b="1" i="1" kern="1200" dirty="0">
            <a:latin typeface="Calibri" panose="020F0502020204030204" pitchFamily="34" charset="0"/>
          </a:endParaRPr>
        </a:p>
      </dsp:txBody>
      <dsp:txXfrm>
        <a:off x="4716778" y="35"/>
        <a:ext cx="1619957" cy="720008"/>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232251" y="126043"/>
          <a:ext cx="2339965" cy="467993"/>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466248" y="126043"/>
        <a:ext cx="1871972" cy="467993"/>
      </dsp:txXfrm>
    </dsp:sp>
    <dsp:sp modelId="{E558C9FE-ED41-439D-BDF6-A2A15CE03A86}">
      <dsp:nvSpPr>
        <dsp:cNvPr id="0" name=""/>
        <dsp:cNvSpPr/>
      </dsp:nvSpPr>
      <dsp:spPr>
        <a:xfrm>
          <a:off x="4464495" y="126043"/>
          <a:ext cx="2339965" cy="467993"/>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Procedura automatizzata</a:t>
          </a:r>
          <a:endParaRPr lang="it-IT" sz="1400" b="0" i="1" kern="1200" dirty="0">
            <a:latin typeface="Calibri" panose="020F0502020204030204" pitchFamily="34" charset="0"/>
          </a:endParaRPr>
        </a:p>
      </dsp:txBody>
      <dsp:txXfrm>
        <a:off x="4698492" y="126043"/>
        <a:ext cx="1871972" cy="467993"/>
      </dsp:txXfrm>
    </dsp:sp>
    <dsp:sp modelId="{44A196A0-6E82-400C-B31A-ABC02DC7D87F}">
      <dsp:nvSpPr>
        <dsp:cNvPr id="0" name=""/>
        <dsp:cNvSpPr/>
      </dsp:nvSpPr>
      <dsp:spPr>
        <a:xfrm>
          <a:off x="6589025" y="35"/>
          <a:ext cx="2339965" cy="720008"/>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it-IT" sz="1800" b="1" i="1" kern="1200" dirty="0" smtClean="0">
              <a:latin typeface="Calibri" panose="020F0502020204030204" pitchFamily="34" charset="0"/>
            </a:rPr>
            <a:t>Conclusioni</a:t>
          </a:r>
          <a:endParaRPr lang="it-IT" sz="1800" b="1" i="1" kern="1200" dirty="0">
            <a:latin typeface="Calibri" panose="020F0502020204030204" pitchFamily="34" charset="0"/>
          </a:endParaRPr>
        </a:p>
      </dsp:txBody>
      <dsp:txXfrm>
        <a:off x="6949029" y="35"/>
        <a:ext cx="1619957" cy="7200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5"/>
          <a:ext cx="2376004" cy="720069"/>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it-IT" sz="1800" b="1" i="1" kern="1200" dirty="0" smtClean="0">
              <a:latin typeface="Calibri" panose="020F0502020204030204" pitchFamily="34" charset="0"/>
            </a:rPr>
            <a:t>Aspetti generali</a:t>
          </a:r>
          <a:endParaRPr lang="it-IT" sz="1800" b="1" i="1" kern="1200" dirty="0">
            <a:latin typeface="Calibri" panose="020F0502020204030204" pitchFamily="34" charset="0"/>
          </a:endParaRPr>
        </a:p>
      </dsp:txBody>
      <dsp:txXfrm>
        <a:off x="360035" y="5"/>
        <a:ext cx="1655935" cy="720069"/>
      </dsp:txXfrm>
    </dsp:sp>
    <dsp:sp modelId="{EE6660DC-1C91-4076-AFEA-E3C1DD6C82EC}">
      <dsp:nvSpPr>
        <dsp:cNvPr id="0" name=""/>
        <dsp:cNvSpPr/>
      </dsp:nvSpPr>
      <dsp:spPr>
        <a:xfrm>
          <a:off x="2267999" y="125814"/>
          <a:ext cx="2304036" cy="468450"/>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502224" y="125814"/>
        <a:ext cx="1835586" cy="468450"/>
      </dsp:txXfrm>
    </dsp:sp>
    <dsp:sp modelId="{E558C9FE-ED41-439D-BDF6-A2A15CE03A86}">
      <dsp:nvSpPr>
        <dsp:cNvPr id="0" name=""/>
        <dsp:cNvSpPr/>
      </dsp:nvSpPr>
      <dsp:spPr>
        <a:xfrm>
          <a:off x="4446003" y="125814"/>
          <a:ext cx="2304036" cy="468450"/>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smtClean="0">
              <a:latin typeface="Calibri" panose="020F0502020204030204" pitchFamily="34" charset="0"/>
            </a:rPr>
            <a:t>Procedura automatizzata</a:t>
          </a:r>
          <a:endParaRPr lang="it-IT" sz="1400" b="0" i="1" kern="1200" dirty="0">
            <a:latin typeface="Calibri" panose="020F0502020204030204" pitchFamily="34" charset="0"/>
          </a:endParaRPr>
        </a:p>
      </dsp:txBody>
      <dsp:txXfrm>
        <a:off x="4680228" y="125814"/>
        <a:ext cx="1835586" cy="468450"/>
      </dsp:txXfrm>
    </dsp:sp>
    <dsp:sp modelId="{44A196A0-6E82-400C-B31A-ABC02DC7D87F}">
      <dsp:nvSpPr>
        <dsp:cNvPr id="0" name=""/>
        <dsp:cNvSpPr/>
      </dsp:nvSpPr>
      <dsp:spPr>
        <a:xfrm>
          <a:off x="6624954" y="125814"/>
          <a:ext cx="2304036" cy="468450"/>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59179" y="125814"/>
        <a:ext cx="1835586" cy="4684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5"/>
          <a:ext cx="2376004" cy="720069"/>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it-IT" sz="1800" b="1" i="1" kern="1200" dirty="0" smtClean="0">
              <a:latin typeface="Calibri" panose="020F0502020204030204" pitchFamily="34" charset="0"/>
            </a:rPr>
            <a:t>Aspetti generali</a:t>
          </a:r>
          <a:endParaRPr lang="it-IT" sz="1800" b="1" i="1" kern="1200" dirty="0">
            <a:latin typeface="Calibri" panose="020F0502020204030204" pitchFamily="34" charset="0"/>
          </a:endParaRPr>
        </a:p>
      </dsp:txBody>
      <dsp:txXfrm>
        <a:off x="360035" y="5"/>
        <a:ext cx="1655935" cy="720069"/>
      </dsp:txXfrm>
    </dsp:sp>
    <dsp:sp modelId="{EE6660DC-1C91-4076-AFEA-E3C1DD6C82EC}">
      <dsp:nvSpPr>
        <dsp:cNvPr id="0" name=""/>
        <dsp:cNvSpPr/>
      </dsp:nvSpPr>
      <dsp:spPr>
        <a:xfrm>
          <a:off x="2267999" y="125814"/>
          <a:ext cx="2304036" cy="468450"/>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effectLst/>
              <a:latin typeface="Calibri" panose="020F0502020204030204" pitchFamily="34" charset="0"/>
            </a:rPr>
            <a:t>CNR-DT 212/2013</a:t>
          </a:r>
          <a:endParaRPr lang="it-IT" sz="1400" b="0" i="1" u="none" kern="1200" dirty="0">
            <a:latin typeface="Calibri" panose="020F0502020204030204" pitchFamily="34" charset="0"/>
          </a:endParaRPr>
        </a:p>
      </dsp:txBody>
      <dsp:txXfrm>
        <a:off x="2502224" y="125814"/>
        <a:ext cx="1835586" cy="468450"/>
      </dsp:txXfrm>
    </dsp:sp>
    <dsp:sp modelId="{E558C9FE-ED41-439D-BDF6-A2A15CE03A86}">
      <dsp:nvSpPr>
        <dsp:cNvPr id="0" name=""/>
        <dsp:cNvSpPr/>
      </dsp:nvSpPr>
      <dsp:spPr>
        <a:xfrm>
          <a:off x="4446003" y="125814"/>
          <a:ext cx="2304036" cy="468450"/>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smtClean="0">
              <a:latin typeface="Calibri" panose="020F0502020204030204" pitchFamily="34" charset="0"/>
            </a:rPr>
            <a:t>Procedura automatizzata</a:t>
          </a:r>
          <a:endParaRPr lang="it-IT" sz="1400" b="0" i="1" kern="1200" dirty="0">
            <a:latin typeface="Calibri" panose="020F0502020204030204" pitchFamily="34" charset="0"/>
          </a:endParaRPr>
        </a:p>
      </dsp:txBody>
      <dsp:txXfrm>
        <a:off x="4680228" y="125814"/>
        <a:ext cx="1835586" cy="468450"/>
      </dsp:txXfrm>
    </dsp:sp>
    <dsp:sp modelId="{44A196A0-6E82-400C-B31A-ABC02DC7D87F}">
      <dsp:nvSpPr>
        <dsp:cNvPr id="0" name=""/>
        <dsp:cNvSpPr/>
      </dsp:nvSpPr>
      <dsp:spPr>
        <a:xfrm>
          <a:off x="6624954" y="125814"/>
          <a:ext cx="2304036" cy="468450"/>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59179" y="125814"/>
        <a:ext cx="1835586" cy="46845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120943" y="35"/>
          <a:ext cx="2339965" cy="720008"/>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it-IT" sz="1800" b="1" i="1" kern="1200" dirty="0" smtClean="0">
              <a:effectLst/>
              <a:latin typeface="Calibri" panose="020F0502020204030204" pitchFamily="34" charset="0"/>
            </a:rPr>
            <a:t>CNR-DT 212/2013</a:t>
          </a:r>
          <a:endParaRPr lang="it-IT" sz="1800" b="1" i="1" u="none" kern="1200" dirty="0">
            <a:latin typeface="Calibri" panose="020F0502020204030204" pitchFamily="34" charset="0"/>
          </a:endParaRPr>
        </a:p>
      </dsp:txBody>
      <dsp:txXfrm>
        <a:off x="2480947" y="35"/>
        <a:ext cx="1619957" cy="720008"/>
      </dsp:txXfrm>
    </dsp:sp>
    <dsp:sp modelId="{E558C9FE-ED41-439D-BDF6-A2A15CE03A86}">
      <dsp:nvSpPr>
        <dsp:cNvPr id="0" name=""/>
        <dsp:cNvSpPr/>
      </dsp:nvSpPr>
      <dsp:spPr>
        <a:xfrm>
          <a:off x="4356774" y="126043"/>
          <a:ext cx="2339965" cy="467993"/>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Procedura automatizzata</a:t>
          </a:r>
          <a:endParaRPr lang="it-IT" sz="1400" b="0" i="1" kern="1200" dirty="0">
            <a:latin typeface="Calibri" panose="020F0502020204030204" pitchFamily="34" charset="0"/>
          </a:endParaRPr>
        </a:p>
      </dsp:txBody>
      <dsp:txXfrm>
        <a:off x="4590771" y="126043"/>
        <a:ext cx="1871972" cy="467993"/>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120943" y="35"/>
          <a:ext cx="2339965" cy="720008"/>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it-IT" sz="1800" b="1" i="1" kern="1200" dirty="0" smtClean="0">
              <a:effectLst/>
              <a:latin typeface="Calibri" panose="020F0502020204030204" pitchFamily="34" charset="0"/>
            </a:rPr>
            <a:t>CNR-DT 212/2013</a:t>
          </a:r>
          <a:endParaRPr lang="it-IT" sz="1800" b="1" i="1" u="none" kern="1200" dirty="0">
            <a:latin typeface="Calibri" panose="020F0502020204030204" pitchFamily="34" charset="0"/>
          </a:endParaRPr>
        </a:p>
      </dsp:txBody>
      <dsp:txXfrm>
        <a:off x="2480947" y="35"/>
        <a:ext cx="1619957" cy="720008"/>
      </dsp:txXfrm>
    </dsp:sp>
    <dsp:sp modelId="{E558C9FE-ED41-439D-BDF6-A2A15CE03A86}">
      <dsp:nvSpPr>
        <dsp:cNvPr id="0" name=""/>
        <dsp:cNvSpPr/>
      </dsp:nvSpPr>
      <dsp:spPr>
        <a:xfrm>
          <a:off x="4356774" y="126043"/>
          <a:ext cx="2339965" cy="467993"/>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smtClean="0">
              <a:latin typeface="Calibri" panose="020F0502020204030204" pitchFamily="34" charset="0"/>
            </a:rPr>
            <a:t>Procedura automatizzata</a:t>
          </a:r>
          <a:endParaRPr lang="it-IT" sz="1400" b="0" i="1" kern="1200" dirty="0">
            <a:latin typeface="Calibri" panose="020F0502020204030204" pitchFamily="34" charset="0"/>
          </a:endParaRPr>
        </a:p>
      </dsp:txBody>
      <dsp:txXfrm>
        <a:off x="4590771" y="126043"/>
        <a:ext cx="1871972" cy="467993"/>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120943" y="35"/>
          <a:ext cx="2339965" cy="720008"/>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it-IT" sz="1800" b="1" i="1" kern="1200" dirty="0" smtClean="0">
              <a:effectLst/>
              <a:latin typeface="Calibri" panose="020F0502020204030204" pitchFamily="34" charset="0"/>
            </a:rPr>
            <a:t>CNR-DT 212/2013</a:t>
          </a:r>
          <a:endParaRPr lang="it-IT" sz="1800" b="1" i="1" u="none" kern="1200" dirty="0">
            <a:latin typeface="Calibri" panose="020F0502020204030204" pitchFamily="34" charset="0"/>
          </a:endParaRPr>
        </a:p>
      </dsp:txBody>
      <dsp:txXfrm>
        <a:off x="2480947" y="35"/>
        <a:ext cx="1619957" cy="720008"/>
      </dsp:txXfrm>
    </dsp:sp>
    <dsp:sp modelId="{E558C9FE-ED41-439D-BDF6-A2A15CE03A86}">
      <dsp:nvSpPr>
        <dsp:cNvPr id="0" name=""/>
        <dsp:cNvSpPr/>
      </dsp:nvSpPr>
      <dsp:spPr>
        <a:xfrm>
          <a:off x="4356774" y="126043"/>
          <a:ext cx="2339965" cy="467993"/>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smtClean="0">
              <a:latin typeface="Calibri" panose="020F0502020204030204" pitchFamily="34" charset="0"/>
            </a:rPr>
            <a:t>Procedura automatizzata</a:t>
          </a:r>
          <a:endParaRPr lang="it-IT" sz="1400" b="0" i="1" kern="1200" dirty="0">
            <a:latin typeface="Calibri" panose="020F0502020204030204" pitchFamily="34" charset="0"/>
          </a:endParaRPr>
        </a:p>
      </dsp:txBody>
      <dsp:txXfrm>
        <a:off x="4590771" y="126043"/>
        <a:ext cx="1871972" cy="467993"/>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BBCF8-32A8-44E1-9F99-7CB9F71B9829}">
      <dsp:nvSpPr>
        <dsp:cNvPr id="0" name=""/>
        <dsp:cNvSpPr/>
      </dsp:nvSpPr>
      <dsp:spPr>
        <a:xfrm>
          <a:off x="0" y="126043"/>
          <a:ext cx="2339965" cy="467993"/>
        </a:xfrm>
        <a:prstGeom prst="chevron">
          <a:avLst/>
        </a:prstGeom>
        <a:gradFill rotWithShape="1">
          <a:gsLst>
            <a:gs pos="0">
              <a:schemeClr val="accent2">
                <a:tint val="1000"/>
              </a:schemeClr>
            </a:gs>
            <a:gs pos="68000">
              <a:schemeClr val="accent2">
                <a:tint val="77000"/>
              </a:schemeClr>
            </a:gs>
            <a:gs pos="81000">
              <a:schemeClr val="accent2">
                <a:tint val="79000"/>
              </a:schemeClr>
            </a:gs>
            <a:gs pos="86000">
              <a:schemeClr val="accent2">
                <a:tint val="73000"/>
              </a:schemeClr>
            </a:gs>
            <a:gs pos="100000">
              <a:schemeClr val="accent2">
                <a:tint val="35000"/>
              </a:schemeClr>
            </a:gs>
          </a:gsLst>
          <a:lin ang="5400000" scaled="1"/>
        </a:gradFill>
        <a:ln w="9525" cap="flat" cmpd="sng" algn="ctr">
          <a:solidFill>
            <a:schemeClr val="accent2">
              <a:shade val="60000"/>
              <a:satMod val="300000"/>
            </a:schemeClr>
          </a:solidFill>
          <a:prstDash val="solid"/>
        </a:ln>
        <a:effectLst>
          <a:glow rad="63500">
            <a:schemeClr val="accent2">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2"/>
        </a:lnRef>
        <a:fillRef idx="2">
          <a:schemeClr val="accent2"/>
        </a:fillRef>
        <a:effectRef idx="1">
          <a:schemeClr val="accent2"/>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Aspetti generali</a:t>
          </a:r>
          <a:endParaRPr lang="it-IT" sz="1400" b="0" i="1" kern="1200" dirty="0">
            <a:latin typeface="Calibri" panose="020F0502020204030204" pitchFamily="34" charset="0"/>
          </a:endParaRPr>
        </a:p>
      </dsp:txBody>
      <dsp:txXfrm>
        <a:off x="233997" y="126043"/>
        <a:ext cx="1871972" cy="467993"/>
      </dsp:txXfrm>
    </dsp:sp>
    <dsp:sp modelId="{EE6660DC-1C91-4076-AFEA-E3C1DD6C82EC}">
      <dsp:nvSpPr>
        <dsp:cNvPr id="0" name=""/>
        <dsp:cNvSpPr/>
      </dsp:nvSpPr>
      <dsp:spPr>
        <a:xfrm>
          <a:off x="2120943" y="35"/>
          <a:ext cx="2339965" cy="720008"/>
        </a:xfrm>
        <a:prstGeom prst="chevron">
          <a:avLst/>
        </a:prstGeom>
        <a:gradFill rotWithShape="1">
          <a:gsLst>
            <a:gs pos="0">
              <a:schemeClr val="accent6">
                <a:tint val="1000"/>
              </a:schemeClr>
            </a:gs>
            <a:gs pos="68000">
              <a:schemeClr val="accent6">
                <a:tint val="77000"/>
              </a:schemeClr>
            </a:gs>
            <a:gs pos="81000">
              <a:schemeClr val="accent6">
                <a:tint val="79000"/>
              </a:schemeClr>
            </a:gs>
            <a:gs pos="86000">
              <a:schemeClr val="accent6">
                <a:tint val="73000"/>
              </a:schemeClr>
            </a:gs>
            <a:gs pos="100000">
              <a:schemeClr val="accent6">
                <a:tint val="35000"/>
              </a:schemeClr>
            </a:gs>
          </a:gsLst>
          <a:lin ang="5400000" scaled="1"/>
        </a:gradFill>
        <a:ln w="9525" cap="flat" cmpd="sng" algn="ctr">
          <a:solidFill>
            <a:schemeClr val="accent6">
              <a:shade val="60000"/>
              <a:satMod val="300000"/>
            </a:schemeClr>
          </a:solidFill>
          <a:prstDash val="solid"/>
        </a:ln>
        <a:effectLst>
          <a:glow rad="63500">
            <a:schemeClr val="accent6">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6"/>
        </a:lnRef>
        <a:fillRef idx="2">
          <a:schemeClr val="accent6"/>
        </a:fillRef>
        <a:effectRef idx="1">
          <a:schemeClr val="accent6"/>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it-IT" sz="1800" b="1" i="1" kern="1200" dirty="0" smtClean="0">
              <a:effectLst/>
              <a:latin typeface="Calibri" panose="020F0502020204030204" pitchFamily="34" charset="0"/>
            </a:rPr>
            <a:t>CNR-DT 212/2013</a:t>
          </a:r>
          <a:endParaRPr lang="it-IT" sz="1800" b="1" i="1" u="none" kern="1200" dirty="0">
            <a:latin typeface="Calibri" panose="020F0502020204030204" pitchFamily="34" charset="0"/>
          </a:endParaRPr>
        </a:p>
      </dsp:txBody>
      <dsp:txXfrm>
        <a:off x="2480947" y="35"/>
        <a:ext cx="1619957" cy="720008"/>
      </dsp:txXfrm>
    </dsp:sp>
    <dsp:sp modelId="{E558C9FE-ED41-439D-BDF6-A2A15CE03A86}">
      <dsp:nvSpPr>
        <dsp:cNvPr id="0" name=""/>
        <dsp:cNvSpPr/>
      </dsp:nvSpPr>
      <dsp:spPr>
        <a:xfrm>
          <a:off x="4356774" y="126043"/>
          <a:ext cx="2339965" cy="467993"/>
        </a:xfrm>
        <a:prstGeom prst="chevron">
          <a:avLst/>
        </a:prstGeom>
        <a:gradFill rotWithShape="1">
          <a:gsLst>
            <a:gs pos="0">
              <a:schemeClr val="accent5">
                <a:tint val="1000"/>
              </a:schemeClr>
            </a:gs>
            <a:gs pos="68000">
              <a:schemeClr val="accent5">
                <a:tint val="77000"/>
              </a:schemeClr>
            </a:gs>
            <a:gs pos="81000">
              <a:schemeClr val="accent5">
                <a:tint val="79000"/>
              </a:schemeClr>
            </a:gs>
            <a:gs pos="86000">
              <a:schemeClr val="accent5">
                <a:tint val="73000"/>
              </a:schemeClr>
            </a:gs>
            <a:gs pos="100000">
              <a:schemeClr val="accent5">
                <a:tint val="35000"/>
              </a:schemeClr>
            </a:gs>
          </a:gsLst>
          <a:lin ang="5400000" scaled="1"/>
        </a:gradFill>
        <a:ln w="9525" cap="flat" cmpd="sng" algn="ctr">
          <a:solidFill>
            <a:schemeClr val="accent5">
              <a:shade val="60000"/>
              <a:satMod val="300000"/>
            </a:schemeClr>
          </a:solidFill>
          <a:prstDash val="solid"/>
        </a:ln>
        <a:effectLst>
          <a:glow rad="63500">
            <a:schemeClr val="accent5">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5"/>
        </a:lnRef>
        <a:fillRef idx="2">
          <a:schemeClr val="accent5"/>
        </a:fillRef>
        <a:effectRef idx="1">
          <a:schemeClr val="accent5"/>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smtClean="0">
              <a:latin typeface="Calibri" panose="020F0502020204030204" pitchFamily="34" charset="0"/>
            </a:rPr>
            <a:t>Procedura automatizzata</a:t>
          </a:r>
          <a:endParaRPr lang="it-IT" sz="1400" b="0" i="1" kern="1200" dirty="0">
            <a:latin typeface="Calibri" panose="020F0502020204030204" pitchFamily="34" charset="0"/>
          </a:endParaRPr>
        </a:p>
      </dsp:txBody>
      <dsp:txXfrm>
        <a:off x="4590771" y="126043"/>
        <a:ext cx="1871972" cy="467993"/>
      </dsp:txXfrm>
    </dsp:sp>
    <dsp:sp modelId="{44A196A0-6E82-400C-B31A-ABC02DC7D87F}">
      <dsp:nvSpPr>
        <dsp:cNvPr id="0" name=""/>
        <dsp:cNvSpPr/>
      </dsp:nvSpPr>
      <dsp:spPr>
        <a:xfrm>
          <a:off x="6589025" y="126043"/>
          <a:ext cx="2339965" cy="467993"/>
        </a:xfrm>
        <a:prstGeom prst="chevron">
          <a:avLst/>
        </a:prstGeom>
        <a:gradFill rotWithShape="1">
          <a:gsLst>
            <a:gs pos="0">
              <a:schemeClr val="accent4">
                <a:tint val="1000"/>
              </a:schemeClr>
            </a:gs>
            <a:gs pos="68000">
              <a:schemeClr val="accent4">
                <a:tint val="77000"/>
              </a:schemeClr>
            </a:gs>
            <a:gs pos="81000">
              <a:schemeClr val="accent4">
                <a:tint val="79000"/>
              </a:schemeClr>
            </a:gs>
            <a:gs pos="86000">
              <a:schemeClr val="accent4">
                <a:tint val="73000"/>
              </a:schemeClr>
            </a:gs>
            <a:gs pos="100000">
              <a:schemeClr val="accent4">
                <a:tint val="35000"/>
              </a:schemeClr>
            </a:gs>
          </a:gsLst>
          <a:lin ang="5400000" scaled="1"/>
        </a:gradFill>
        <a:ln w="9525" cap="flat" cmpd="sng" algn="ctr">
          <a:solidFill>
            <a:schemeClr val="accent4">
              <a:shade val="60000"/>
              <a:satMod val="300000"/>
            </a:schemeClr>
          </a:solidFill>
          <a:prstDash val="solid"/>
        </a:ln>
        <a:effectLst>
          <a:glow rad="63500">
            <a:schemeClr val="accent4">
              <a:tint val="30000"/>
              <a:shade val="95000"/>
              <a:satMod val="300000"/>
              <a:alpha val="50000"/>
            </a:schemeClr>
          </a:glow>
        </a:effectLst>
        <a:scene3d>
          <a:camera prst="orthographicFront"/>
          <a:lightRig rig="threePt" dir="t">
            <a:rot lat="0" lon="0" rev="7500000"/>
          </a:lightRig>
        </a:scene3d>
        <a:sp3d>
          <a:bevelT prst="angle"/>
        </a:sp3d>
      </dsp:spPr>
      <dsp:style>
        <a:lnRef idx="1">
          <a:schemeClr val="accent4"/>
        </a:lnRef>
        <a:fillRef idx="2">
          <a:schemeClr val="accent4"/>
        </a:fillRef>
        <a:effectRef idx="1">
          <a:schemeClr val="accent4"/>
        </a:effectRef>
        <a:fontRef idx="minor">
          <a:schemeClr val="dk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it-IT" sz="1400" b="0" i="1" kern="1200" dirty="0" smtClean="0">
              <a:latin typeface="Calibri" panose="020F0502020204030204" pitchFamily="34" charset="0"/>
            </a:rPr>
            <a:t>Conclusioni</a:t>
          </a:r>
          <a:endParaRPr lang="it-IT" sz="1400" b="0" i="1" kern="1200" dirty="0">
            <a:latin typeface="Calibri" panose="020F0502020204030204" pitchFamily="34" charset="0"/>
          </a:endParaRPr>
        </a:p>
      </dsp:txBody>
      <dsp:txXfrm>
        <a:off x="6823022" y="126043"/>
        <a:ext cx="1871972" cy="46799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E45B20-DFDC-4A79-9980-36C70922104F}" type="datetimeFigureOut">
              <a:rPr lang="it-IT" smtClean="0"/>
              <a:t>08/09/2016</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C3BB28-8B6A-4D61-9F5A-AB8D7BFF29AE}" type="slidenum">
              <a:rPr lang="it-IT" smtClean="0"/>
              <a:t>‹N›</a:t>
            </a:fld>
            <a:endParaRPr lang="it-IT"/>
          </a:p>
        </p:txBody>
      </p:sp>
    </p:spTree>
    <p:extLst>
      <p:ext uri="{BB962C8B-B14F-4D97-AF65-F5344CB8AC3E}">
        <p14:creationId xmlns:p14="http://schemas.microsoft.com/office/powerpoint/2010/main" val="2903658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4</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13</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14</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15</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16</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17</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18</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19</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20</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21</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22</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5</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23</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24</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25</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26</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27</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28</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29</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30</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6</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7</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8</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9</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10</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11</a:t>
            </a:fld>
            <a:endParaRPr lang="it-IT"/>
          </a:p>
        </p:txBody>
      </p:sp>
    </p:spTree>
    <p:extLst>
      <p:ext uri="{BB962C8B-B14F-4D97-AF65-F5344CB8AC3E}">
        <p14:creationId xmlns:p14="http://schemas.microsoft.com/office/powerpoint/2010/main" val="3521620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7C3BB28-8B6A-4D61-9F5A-AB8D7BFF29AE}" type="slidenum">
              <a:rPr lang="it-IT" smtClean="0"/>
              <a:t>12</a:t>
            </a:fld>
            <a:endParaRPr lang="it-IT"/>
          </a:p>
        </p:txBody>
      </p:sp>
    </p:spTree>
    <p:extLst>
      <p:ext uri="{BB962C8B-B14F-4D97-AF65-F5344CB8AC3E}">
        <p14:creationId xmlns:p14="http://schemas.microsoft.com/office/powerpoint/2010/main" val="3521620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7" name="Figura a mano libera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igura a mano libera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olo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it-IT" smtClean="0"/>
              <a:t>Fare clic per modificare lo stile del titolo</a:t>
            </a:r>
            <a:endParaRPr kumimoji="0" lang="en-US"/>
          </a:p>
        </p:txBody>
      </p:sp>
      <p:sp>
        <p:nvSpPr>
          <p:cNvPr id="17" name="Sottotitolo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30" name="Segnaposto data 29"/>
          <p:cNvSpPr>
            <a:spLocks noGrp="1"/>
          </p:cNvSpPr>
          <p:nvPr>
            <p:ph type="dt" sz="half" idx="10"/>
          </p:nvPr>
        </p:nvSpPr>
        <p:spPr/>
        <p:txBody>
          <a:bodyPr/>
          <a:lstStyle/>
          <a:p>
            <a:fld id="{E58F94A1-0C58-4B03-8450-8BEE2C41DBFC}" type="datetimeFigureOut">
              <a:rPr lang="it-IT" smtClean="0"/>
              <a:pPr/>
              <a:t>08/09/2016</a:t>
            </a:fld>
            <a:endParaRPr lang="it-IT"/>
          </a:p>
        </p:txBody>
      </p:sp>
      <p:sp>
        <p:nvSpPr>
          <p:cNvPr id="19" name="Segnaposto piè di pagina 18"/>
          <p:cNvSpPr>
            <a:spLocks noGrp="1"/>
          </p:cNvSpPr>
          <p:nvPr>
            <p:ph type="ftr" sz="quarter" idx="11"/>
          </p:nvPr>
        </p:nvSpPr>
        <p:spPr/>
        <p:txBody>
          <a:bodyPr/>
          <a:lstStyle/>
          <a:p>
            <a:endParaRPr lang="it-IT"/>
          </a:p>
        </p:txBody>
      </p:sp>
      <p:sp>
        <p:nvSpPr>
          <p:cNvPr id="27" name="Segnaposto numero diapositiva 26"/>
          <p:cNvSpPr>
            <a:spLocks noGrp="1"/>
          </p:cNvSpPr>
          <p:nvPr>
            <p:ph type="sldNum" sz="quarter" idx="12"/>
          </p:nvPr>
        </p:nvSpPr>
        <p:spPr/>
        <p:txBody>
          <a:bodyPr/>
          <a:lstStyle/>
          <a:p>
            <a:fld id="{F69DC74E-CB80-412F-AD29-5C9D9FA13CBA}"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E58F94A1-0C58-4B03-8450-8BEE2C41DBFC}" type="datetimeFigureOut">
              <a:rPr lang="it-IT" smtClean="0"/>
              <a:pPr/>
              <a:t>08/09/2016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69DC74E-CB80-412F-AD29-5C9D9FA13CBA}"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E58F94A1-0C58-4B03-8450-8BEE2C41DBFC}" type="datetimeFigureOut">
              <a:rPr lang="it-IT" smtClean="0"/>
              <a:pPr/>
              <a:t>08/09/2016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69DC74E-CB80-412F-AD29-5C9D9FA13CBA}"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lgn="l">
              <a:defRPr/>
            </a:lvl1pPr>
          </a:lstStyle>
          <a:p>
            <a:r>
              <a:rPr kumimoji="0" lang="it-IT" smtClean="0"/>
              <a:t>Fare clic per modificare lo stile del titolo</a:t>
            </a:r>
            <a:endParaRPr kumimoji="0" lang="en-US"/>
          </a:p>
        </p:txBody>
      </p:sp>
      <p:sp>
        <p:nvSpPr>
          <p:cNvPr id="3" name="Segnaposto contenuto 2"/>
          <p:cNvSpPr>
            <a:spLocks noGrp="1"/>
          </p:cNvSpPr>
          <p:nvPr>
            <p:ph idx="1"/>
          </p:nvPr>
        </p:nvSpPr>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E58F94A1-0C58-4B03-8450-8BEE2C41DBFC}" type="datetimeFigureOut">
              <a:rPr lang="it-IT" smtClean="0"/>
              <a:pPr/>
              <a:t>08/09/2016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69DC74E-CB80-412F-AD29-5C9D9FA13CBA}"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7" name="Figura a mano libera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igura a mano libera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olo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
        <p:nvSpPr>
          <p:cNvPr id="4" name="Segnaposto data 3"/>
          <p:cNvSpPr>
            <a:spLocks noGrp="1"/>
          </p:cNvSpPr>
          <p:nvPr>
            <p:ph type="dt" sz="half" idx="10"/>
          </p:nvPr>
        </p:nvSpPr>
        <p:spPr/>
        <p:txBody>
          <a:bodyPr/>
          <a:lstStyle/>
          <a:p>
            <a:fld id="{E58F94A1-0C58-4B03-8450-8BEE2C41DBFC}" type="datetimeFigureOut">
              <a:rPr lang="it-IT" smtClean="0"/>
              <a:pPr/>
              <a:t>08/09/2016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F69DC74E-CB80-412F-AD29-5C9D9FA13CBA}"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7467600" cy="1143000"/>
          </a:xfrm>
        </p:spPr>
        <p:txBody>
          <a:bodyPr/>
          <a:lstStyle/>
          <a:p>
            <a:r>
              <a:rPr kumimoji="0" lang="it-IT" smtClean="0"/>
              <a:t>Fare clic per modificare lo stile del titolo</a:t>
            </a:r>
            <a:endParaRPr kumimoji="0" lang="en-US"/>
          </a:p>
        </p:txBody>
      </p:sp>
      <p:sp>
        <p:nvSpPr>
          <p:cNvPr id="3" name="Segnaposto contenuto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E58F94A1-0C58-4B03-8450-8BEE2C41DBFC}" type="datetimeFigureOut">
              <a:rPr lang="it-IT" smtClean="0"/>
              <a:pPr/>
              <a:t>08/09/2016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69DC74E-CB80-412F-AD29-5C9D9FA13CBA}"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8229600" cy="1143000"/>
          </a:xfrm>
        </p:spPr>
        <p:txBody>
          <a:bodyPr anchor="ctr"/>
          <a:lstStyle>
            <a:lvl1pPr>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5" name="Segnaposto contenuto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p:txBody>
          <a:bodyPr/>
          <a:lstStyle/>
          <a:p>
            <a:fld id="{E58F94A1-0C58-4B03-8450-8BEE2C41DBFC}" type="datetimeFigureOut">
              <a:rPr lang="it-IT" smtClean="0"/>
              <a:pPr/>
              <a:t>08/09/2016</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F69DC74E-CB80-412F-AD29-5C9D9FA13CBA}"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320"/>
            <a:ext cx="7470648" cy="1143000"/>
          </a:xfrm>
        </p:spPr>
        <p:txBody>
          <a:bodyPr anchor="ctr"/>
          <a:lstStyle>
            <a:lvl1pPr algn="l">
              <a:defRPr sz="4600"/>
            </a:lvl1pPr>
          </a:lstStyle>
          <a:p>
            <a:r>
              <a:rPr kumimoji="0" lang="it-IT" smtClean="0"/>
              <a:t>Fare clic per modificare lo stile del titolo</a:t>
            </a:r>
            <a:endParaRPr kumimoji="0" lang="en-US"/>
          </a:p>
        </p:txBody>
      </p:sp>
      <p:sp>
        <p:nvSpPr>
          <p:cNvPr id="7" name="Segnaposto data 6"/>
          <p:cNvSpPr>
            <a:spLocks noGrp="1"/>
          </p:cNvSpPr>
          <p:nvPr>
            <p:ph type="dt" sz="half" idx="10"/>
          </p:nvPr>
        </p:nvSpPr>
        <p:spPr/>
        <p:txBody>
          <a:bodyPr/>
          <a:lstStyle/>
          <a:p>
            <a:fld id="{E58F94A1-0C58-4B03-8450-8BEE2C41DBFC}" type="datetimeFigureOut">
              <a:rPr lang="it-IT" smtClean="0"/>
              <a:pPr/>
              <a:t>08/09/2016</a:t>
            </a:fld>
            <a:endParaRPr lang="it-IT"/>
          </a:p>
        </p:txBody>
      </p:sp>
      <p:sp>
        <p:nvSpPr>
          <p:cNvPr id="8" name="Segnaposto numero diapositiva 7"/>
          <p:cNvSpPr>
            <a:spLocks noGrp="1"/>
          </p:cNvSpPr>
          <p:nvPr>
            <p:ph type="sldNum" sz="quarter" idx="11"/>
          </p:nvPr>
        </p:nvSpPr>
        <p:spPr/>
        <p:txBody>
          <a:bodyPr/>
          <a:lstStyle/>
          <a:p>
            <a:fld id="{F69DC74E-CB80-412F-AD29-5C9D9FA13CBA}" type="slidenum">
              <a:rPr lang="it-IT" smtClean="0"/>
              <a:pPr/>
              <a:t>‹N›</a:t>
            </a:fld>
            <a:endParaRPr lang="it-IT"/>
          </a:p>
        </p:txBody>
      </p:sp>
      <p:sp>
        <p:nvSpPr>
          <p:cNvPr id="9" name="Segnaposto piè di pagina 8"/>
          <p:cNvSpPr>
            <a:spLocks noGrp="1"/>
          </p:cNvSpPr>
          <p:nvPr>
            <p:ph type="ftr" sz="quarter" idx="12"/>
          </p:nvPr>
        </p:nvSpPr>
        <p:spPr/>
        <p:txBody>
          <a:bodyPr/>
          <a:lstStyle/>
          <a:p>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E58F94A1-0C58-4B03-8450-8BEE2C41DBFC}" type="datetimeFigureOut">
              <a:rPr lang="it-IT" smtClean="0"/>
              <a:pPr/>
              <a:t>08/09/2016</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F69DC74E-CB80-412F-AD29-5C9D9FA13CBA}"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it-IT" smtClean="0"/>
              <a:t>Fare clic per modificare stili del testo dello schema</a:t>
            </a:r>
          </a:p>
        </p:txBody>
      </p:sp>
      <p:sp>
        <p:nvSpPr>
          <p:cNvPr id="4" name="Segnaposto contenuto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E58F94A1-0C58-4B03-8450-8BEE2C41DBFC}" type="datetimeFigureOut">
              <a:rPr lang="it-IT" smtClean="0"/>
              <a:pPr/>
              <a:t>08/09/2016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a:xfrm>
            <a:off x="8156448" y="6422064"/>
            <a:ext cx="762000" cy="365125"/>
          </a:xfrm>
        </p:spPr>
        <p:txBody>
          <a:bodyPr/>
          <a:lstStyle/>
          <a:p>
            <a:fld id="{F69DC74E-CB80-412F-AD29-5C9D9FA13CBA}"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it-IT" smtClean="0"/>
              <a:t>Fare clic per modificare lo stile del titolo</a:t>
            </a:r>
            <a:endParaRPr kumimoji="0" lang="en-US"/>
          </a:p>
        </p:txBody>
      </p:sp>
      <p:sp>
        <p:nvSpPr>
          <p:cNvPr id="3" name="Segnaposto immagine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it-IT" smtClean="0"/>
              <a:t>Fare clic sull'icona per inserire un'immagine</a:t>
            </a:r>
            <a:endParaRPr kumimoji="0" lang="en-US" dirty="0"/>
          </a:p>
        </p:txBody>
      </p:sp>
      <p:sp>
        <p:nvSpPr>
          <p:cNvPr id="4" name="Segnaposto testo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it-IT" smtClean="0"/>
              <a:t>Fare clic per modificare stili del testo dello schema</a:t>
            </a:r>
          </a:p>
        </p:txBody>
      </p:sp>
      <p:sp>
        <p:nvSpPr>
          <p:cNvPr id="5" name="Segnaposto data 4"/>
          <p:cNvSpPr>
            <a:spLocks noGrp="1"/>
          </p:cNvSpPr>
          <p:nvPr>
            <p:ph type="dt" sz="half" idx="10"/>
          </p:nvPr>
        </p:nvSpPr>
        <p:spPr>
          <a:xfrm>
            <a:off x="457200" y="6422064"/>
            <a:ext cx="2133600" cy="365125"/>
          </a:xfrm>
        </p:spPr>
        <p:txBody>
          <a:bodyPr/>
          <a:lstStyle/>
          <a:p>
            <a:fld id="{E58F94A1-0C58-4B03-8450-8BEE2C41DBFC}" type="datetimeFigureOut">
              <a:rPr lang="it-IT" smtClean="0"/>
              <a:pPr/>
              <a:t>08/09/2016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F69DC74E-CB80-412F-AD29-5C9D9FA13CBA}"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Figura a mano libera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igura a mano libera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Segnaposto titolo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it-IT" smtClean="0"/>
              <a:t>Fare clic per modificare lo stile del titolo</a:t>
            </a:r>
            <a:endParaRPr kumimoji="0" lang="en-US"/>
          </a:p>
        </p:txBody>
      </p:sp>
      <p:sp>
        <p:nvSpPr>
          <p:cNvPr id="30" name="Segnaposto testo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10" name="Segnaposto data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E58F94A1-0C58-4B03-8450-8BEE2C41DBFC}" type="datetimeFigureOut">
              <a:rPr lang="it-IT" smtClean="0"/>
              <a:pPr/>
              <a:t>08/09/2016</a:t>
            </a:fld>
            <a:endParaRPr lang="it-IT"/>
          </a:p>
        </p:txBody>
      </p:sp>
      <p:sp>
        <p:nvSpPr>
          <p:cNvPr id="22" name="Segnaposto piè di pagina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it-IT"/>
          </a:p>
        </p:txBody>
      </p:sp>
      <p:sp>
        <p:nvSpPr>
          <p:cNvPr id="18" name="Segnaposto numero diapositiva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F69DC74E-CB80-412F-AD29-5C9D9FA13CBA}"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13" Type="http://schemas.microsoft.com/office/2007/relationships/diagramDrawing" Target="../diagrams/drawing8.xml"/><Relationship Id="rId3" Type="http://schemas.openxmlformats.org/officeDocument/2006/relationships/image" Target="../media/image18.png"/><Relationship Id="rId7" Type="http://schemas.openxmlformats.org/officeDocument/2006/relationships/image" Target="../media/image32.png"/><Relationship Id="rId12" Type="http://schemas.openxmlformats.org/officeDocument/2006/relationships/diagramColors" Target="../diagrams/colors8.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diagramQuickStyle" Target="../diagrams/quickStyle8.xml"/><Relationship Id="rId5" Type="http://schemas.openxmlformats.org/officeDocument/2006/relationships/image" Target="../media/image30.png"/><Relationship Id="rId10" Type="http://schemas.openxmlformats.org/officeDocument/2006/relationships/diagramLayout" Target="../diagrams/layout8.xml"/><Relationship Id="rId4" Type="http://schemas.openxmlformats.org/officeDocument/2006/relationships/image" Target="../media/image21.emf"/><Relationship Id="rId9" Type="http://schemas.openxmlformats.org/officeDocument/2006/relationships/diagramData" Target="../diagrams/data8.xml"/></Relationships>
</file>

<file path=ppt/slides/_rels/slide11.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image" Target="../media/image230.png"/><Relationship Id="rId7" Type="http://schemas.openxmlformats.org/officeDocument/2006/relationships/diagramLayout" Target="../diagrams/layout9.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Data" Target="../diagrams/data9.xml"/><Relationship Id="rId5" Type="http://schemas.openxmlformats.org/officeDocument/2006/relationships/image" Target="../media/image250.png"/><Relationship Id="rId10" Type="http://schemas.microsoft.com/office/2007/relationships/diagramDrawing" Target="../diagrams/drawing9.xml"/><Relationship Id="rId4" Type="http://schemas.openxmlformats.org/officeDocument/2006/relationships/image" Target="../media/image34.png"/><Relationship Id="rId9" Type="http://schemas.openxmlformats.org/officeDocument/2006/relationships/diagramColors" Target="../diagrams/colors9.xml"/></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10.xml"/><Relationship Id="rId3" Type="http://schemas.openxmlformats.org/officeDocument/2006/relationships/image" Target="../media/image35.png"/><Relationship Id="rId7" Type="http://schemas.openxmlformats.org/officeDocument/2006/relationships/diagramLayout" Target="../diagrams/layout10.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Data" Target="../diagrams/data10.xml"/><Relationship Id="rId5" Type="http://schemas.openxmlformats.org/officeDocument/2006/relationships/image" Target="../media/image37.png"/><Relationship Id="rId10" Type="http://schemas.microsoft.com/office/2007/relationships/diagramDrawing" Target="../diagrams/drawing10.xml"/><Relationship Id="rId4" Type="http://schemas.openxmlformats.org/officeDocument/2006/relationships/image" Target="../media/image36.png"/><Relationship Id="rId9" Type="http://schemas.openxmlformats.org/officeDocument/2006/relationships/diagramColors" Target="../diagrams/colors10.xml"/></Relationships>
</file>

<file path=ppt/slides/_rels/slide1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38.jpg"/><Relationship Id="rId7" Type="http://schemas.openxmlformats.org/officeDocument/2006/relationships/diagramColors" Target="../diagrams/colors1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13" Type="http://schemas.microsoft.com/office/2007/relationships/diagramDrawing" Target="../diagrams/drawing12.xml"/><Relationship Id="rId3" Type="http://schemas.openxmlformats.org/officeDocument/2006/relationships/image" Target="../media/image39.jpeg"/><Relationship Id="rId7" Type="http://schemas.openxmlformats.org/officeDocument/2006/relationships/image" Target="../media/image42.png"/><Relationship Id="rId12" Type="http://schemas.openxmlformats.org/officeDocument/2006/relationships/diagramColors" Target="../diagrams/colors1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diagramQuickStyle" Target="../diagrams/quickStyle12.xml"/><Relationship Id="rId5" Type="http://schemas.openxmlformats.org/officeDocument/2006/relationships/image" Target="../media/image36.png"/><Relationship Id="rId10" Type="http://schemas.openxmlformats.org/officeDocument/2006/relationships/diagramLayout" Target="../diagrams/layout12.xml"/><Relationship Id="rId4" Type="http://schemas.openxmlformats.org/officeDocument/2006/relationships/image" Target="../media/image40.png"/><Relationship Id="rId9" Type="http://schemas.openxmlformats.org/officeDocument/2006/relationships/diagramData" Target="../diagrams/data12.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13.xml"/><Relationship Id="rId3" Type="http://schemas.openxmlformats.org/officeDocument/2006/relationships/image" Target="../media/image44.png"/><Relationship Id="rId7" Type="http://schemas.openxmlformats.org/officeDocument/2006/relationships/diagramLayout" Target="../diagrams/layout1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Data" Target="../diagrams/data13.xml"/><Relationship Id="rId5" Type="http://schemas.openxmlformats.org/officeDocument/2006/relationships/image" Target="../media/image46.png"/><Relationship Id="rId10" Type="http://schemas.microsoft.com/office/2007/relationships/diagramDrawing" Target="../diagrams/drawing13.xml"/><Relationship Id="rId4" Type="http://schemas.openxmlformats.org/officeDocument/2006/relationships/image" Target="../media/image45.png"/><Relationship Id="rId9" Type="http://schemas.openxmlformats.org/officeDocument/2006/relationships/diagramColors" Target="../diagrams/colors13.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4.xml"/><Relationship Id="rId3" Type="http://schemas.openxmlformats.org/officeDocument/2006/relationships/image" Target="../media/image47.png"/><Relationship Id="rId7" Type="http://schemas.openxmlformats.org/officeDocument/2006/relationships/diagramQuickStyle" Target="../diagrams/quickStyle14.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14.xml"/><Relationship Id="rId5" Type="http://schemas.openxmlformats.org/officeDocument/2006/relationships/diagramData" Target="../diagrams/data14.xml"/><Relationship Id="rId10" Type="http://schemas.openxmlformats.org/officeDocument/2006/relationships/image" Target="../media/image40.png"/><Relationship Id="rId4" Type="http://schemas.openxmlformats.org/officeDocument/2006/relationships/image" Target="../media/image46.png"/><Relationship Id="rId9" Type="http://schemas.microsoft.com/office/2007/relationships/diagramDrawing" Target="../diagrams/drawing14.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15.xml"/><Relationship Id="rId3" Type="http://schemas.openxmlformats.org/officeDocument/2006/relationships/image" Target="../media/image48.emf"/><Relationship Id="rId7" Type="http://schemas.openxmlformats.org/officeDocument/2006/relationships/image" Target="../media/image51.emf"/><Relationship Id="rId12" Type="http://schemas.microsoft.com/office/2007/relationships/diagramDrawing" Target="../diagrams/drawing15.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0.jpeg"/><Relationship Id="rId11" Type="http://schemas.openxmlformats.org/officeDocument/2006/relationships/diagramColors" Target="../diagrams/colors15.xml"/><Relationship Id="rId5" Type="http://schemas.openxmlformats.org/officeDocument/2006/relationships/image" Target="../media/image46.png"/><Relationship Id="rId10" Type="http://schemas.openxmlformats.org/officeDocument/2006/relationships/diagramQuickStyle" Target="../diagrams/quickStyle15.xml"/><Relationship Id="rId4" Type="http://schemas.openxmlformats.org/officeDocument/2006/relationships/image" Target="../media/image49.png"/><Relationship Id="rId9" Type="http://schemas.openxmlformats.org/officeDocument/2006/relationships/diagramLayout" Target="../diagrams/layout15.xml"/></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diagramColors" Target="../diagrams/colors16.xml"/><Relationship Id="rId3" Type="http://schemas.openxmlformats.org/officeDocument/2006/relationships/image" Target="../media/image52.png"/><Relationship Id="rId7" Type="http://schemas.openxmlformats.org/officeDocument/2006/relationships/image" Target="../media/image46.png"/><Relationship Id="rId12" Type="http://schemas.openxmlformats.org/officeDocument/2006/relationships/diagramQuickStyle" Target="../diagrams/quickStyle16.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diagramLayout" Target="../diagrams/layout16.xml"/><Relationship Id="rId5" Type="http://schemas.openxmlformats.org/officeDocument/2006/relationships/image" Target="../media/image53.png"/><Relationship Id="rId10" Type="http://schemas.openxmlformats.org/officeDocument/2006/relationships/diagramData" Target="../diagrams/data16.xml"/><Relationship Id="rId4" Type="http://schemas.openxmlformats.org/officeDocument/2006/relationships/image" Target="../media/image45.png"/><Relationship Id="rId9" Type="http://schemas.openxmlformats.org/officeDocument/2006/relationships/image" Target="../media/image56.png"/><Relationship Id="rId14" Type="http://schemas.microsoft.com/office/2007/relationships/diagramDrawing" Target="../diagrams/drawing16.xml"/></Relationships>
</file>

<file path=ppt/slides/_rels/slide19.xml.rels><?xml version="1.0" encoding="UTF-8" standalone="yes"?>
<Relationships xmlns="http://schemas.openxmlformats.org/package/2006/relationships"><Relationship Id="rId8" Type="http://schemas.openxmlformats.org/officeDocument/2006/relationships/diagramQuickStyle" Target="../diagrams/quickStyle17.xml"/><Relationship Id="rId3" Type="http://schemas.openxmlformats.org/officeDocument/2006/relationships/image" Target="../media/image57.jpg"/><Relationship Id="rId7" Type="http://schemas.openxmlformats.org/officeDocument/2006/relationships/diagramLayout" Target="../diagrams/layout17.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Data" Target="../diagrams/data17.xml"/><Relationship Id="rId5" Type="http://schemas.openxmlformats.org/officeDocument/2006/relationships/image" Target="../media/image58.png"/><Relationship Id="rId10" Type="http://schemas.microsoft.com/office/2007/relationships/diagramDrawing" Target="../diagrams/drawing17.xml"/><Relationship Id="rId4" Type="http://schemas.openxmlformats.org/officeDocument/2006/relationships/image" Target="../media/image46.png"/><Relationship Id="rId9" Type="http://schemas.openxmlformats.org/officeDocument/2006/relationships/diagramColors" Target="../diagrams/colors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diagramLayout" Target="../diagrams/layout18.xml"/><Relationship Id="rId3" Type="http://schemas.openxmlformats.org/officeDocument/2006/relationships/image" Target="../media/image59.png"/><Relationship Id="rId7" Type="http://schemas.openxmlformats.org/officeDocument/2006/relationships/image" Target="../media/image63.jpeg"/><Relationship Id="rId12" Type="http://schemas.openxmlformats.org/officeDocument/2006/relationships/diagramData" Target="../diagrams/data18.xml"/><Relationship Id="rId2" Type="http://schemas.openxmlformats.org/officeDocument/2006/relationships/notesSlide" Target="../notesSlides/notesSlide17.xml"/><Relationship Id="rId16" Type="http://schemas.microsoft.com/office/2007/relationships/diagramDrawing" Target="../diagrams/drawing18.xml"/><Relationship Id="rId1" Type="http://schemas.openxmlformats.org/officeDocument/2006/relationships/slideLayout" Target="../slideLayouts/slideLayout2.xml"/><Relationship Id="rId6" Type="http://schemas.openxmlformats.org/officeDocument/2006/relationships/image" Target="../media/image62.jpeg"/><Relationship Id="rId11" Type="http://schemas.openxmlformats.org/officeDocument/2006/relationships/image" Target="../media/image66.png"/><Relationship Id="rId5" Type="http://schemas.openxmlformats.org/officeDocument/2006/relationships/image" Target="../media/image61.jpeg"/><Relationship Id="rId15" Type="http://schemas.openxmlformats.org/officeDocument/2006/relationships/diagramColors" Target="../diagrams/colors18.xml"/><Relationship Id="rId10" Type="http://schemas.openxmlformats.org/officeDocument/2006/relationships/image" Target="../media/image65.png"/><Relationship Id="rId4" Type="http://schemas.openxmlformats.org/officeDocument/2006/relationships/image" Target="../media/image60.png"/><Relationship Id="rId9" Type="http://schemas.openxmlformats.org/officeDocument/2006/relationships/image" Target="../media/image64.png"/><Relationship Id="rId14" Type="http://schemas.openxmlformats.org/officeDocument/2006/relationships/diagramQuickStyle" Target="../diagrams/quickStyle18.xml"/></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19.xml"/><Relationship Id="rId3" Type="http://schemas.openxmlformats.org/officeDocument/2006/relationships/image" Target="../media/image67.emf"/><Relationship Id="rId7" Type="http://schemas.openxmlformats.org/officeDocument/2006/relationships/image" Target="../media/image63.jpeg"/><Relationship Id="rId12" Type="http://schemas.microsoft.com/office/2007/relationships/diagramDrawing" Target="../diagrams/drawing19.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6.png"/><Relationship Id="rId11" Type="http://schemas.openxmlformats.org/officeDocument/2006/relationships/diagramColors" Target="../diagrams/colors19.xml"/><Relationship Id="rId5" Type="http://schemas.openxmlformats.org/officeDocument/2006/relationships/image" Target="../media/image69.emf"/><Relationship Id="rId10" Type="http://schemas.openxmlformats.org/officeDocument/2006/relationships/diagramQuickStyle" Target="../diagrams/quickStyle19.xml"/><Relationship Id="rId4" Type="http://schemas.openxmlformats.org/officeDocument/2006/relationships/image" Target="../media/image68.emf"/><Relationship Id="rId9" Type="http://schemas.openxmlformats.org/officeDocument/2006/relationships/diagramLayout" Target="../diagrams/layout19.xml"/></Relationships>
</file>

<file path=ppt/slides/_rels/slide22.xml.rels><?xml version="1.0" encoding="UTF-8" standalone="yes"?>
<Relationships xmlns="http://schemas.openxmlformats.org/package/2006/relationships"><Relationship Id="rId8" Type="http://schemas.openxmlformats.org/officeDocument/2006/relationships/image" Target="../media/image46.png"/><Relationship Id="rId13" Type="http://schemas.microsoft.com/office/2007/relationships/diagramDrawing" Target="../diagrams/drawing20.xml"/><Relationship Id="rId3" Type="http://schemas.openxmlformats.org/officeDocument/2006/relationships/image" Target="../media/image70.png"/><Relationship Id="rId7" Type="http://schemas.openxmlformats.org/officeDocument/2006/relationships/image" Target="../media/image74.emf"/><Relationship Id="rId12" Type="http://schemas.openxmlformats.org/officeDocument/2006/relationships/diagramColors" Target="../diagrams/colors20.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3.png"/><Relationship Id="rId11" Type="http://schemas.openxmlformats.org/officeDocument/2006/relationships/diagramQuickStyle" Target="../diagrams/quickStyle20.xml"/><Relationship Id="rId5" Type="http://schemas.openxmlformats.org/officeDocument/2006/relationships/image" Target="../media/image72.png"/><Relationship Id="rId10" Type="http://schemas.openxmlformats.org/officeDocument/2006/relationships/diagramLayout" Target="../diagrams/layout20.xml"/><Relationship Id="rId4" Type="http://schemas.openxmlformats.org/officeDocument/2006/relationships/image" Target="../media/image71.png"/><Relationship Id="rId9" Type="http://schemas.openxmlformats.org/officeDocument/2006/relationships/diagramData" Target="../diagrams/data20.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21.xml"/><Relationship Id="rId3" Type="http://schemas.openxmlformats.org/officeDocument/2006/relationships/image" Target="../media/image74.emf"/><Relationship Id="rId7" Type="http://schemas.openxmlformats.org/officeDocument/2006/relationships/diagramData" Target="../diagrams/data2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6.png"/><Relationship Id="rId11" Type="http://schemas.microsoft.com/office/2007/relationships/diagramDrawing" Target="../diagrams/drawing21.xml"/><Relationship Id="rId5" Type="http://schemas.openxmlformats.org/officeDocument/2006/relationships/image" Target="../media/image76.emf"/><Relationship Id="rId10" Type="http://schemas.openxmlformats.org/officeDocument/2006/relationships/diagramColors" Target="../diagrams/colors21.xml"/><Relationship Id="rId4" Type="http://schemas.openxmlformats.org/officeDocument/2006/relationships/image" Target="../media/image75.emf"/><Relationship Id="rId9" Type="http://schemas.openxmlformats.org/officeDocument/2006/relationships/diagramQuickStyle" Target="../diagrams/quickStyle21.xml"/></Relationships>
</file>

<file path=ppt/slides/_rels/slide24.xml.rels><?xml version="1.0" encoding="UTF-8" standalone="yes"?>
<Relationships xmlns="http://schemas.openxmlformats.org/package/2006/relationships"><Relationship Id="rId8" Type="http://schemas.openxmlformats.org/officeDocument/2006/relationships/image" Target="../media/image46.png"/><Relationship Id="rId13" Type="http://schemas.microsoft.com/office/2007/relationships/diagramDrawing" Target="../diagrams/drawing22.xml"/><Relationship Id="rId3" Type="http://schemas.openxmlformats.org/officeDocument/2006/relationships/image" Target="../media/image77.png"/><Relationship Id="rId7" Type="http://schemas.openxmlformats.org/officeDocument/2006/relationships/image" Target="../media/image79.emf"/><Relationship Id="rId12" Type="http://schemas.openxmlformats.org/officeDocument/2006/relationships/diagramColors" Target="../diagrams/colors22.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78.emf"/><Relationship Id="rId11" Type="http://schemas.openxmlformats.org/officeDocument/2006/relationships/diagramQuickStyle" Target="../diagrams/quickStyle22.xml"/><Relationship Id="rId5" Type="http://schemas.openxmlformats.org/officeDocument/2006/relationships/image" Target="../media/image650.png"/><Relationship Id="rId10" Type="http://schemas.openxmlformats.org/officeDocument/2006/relationships/diagramLayout" Target="../diagrams/layout22.xml"/><Relationship Id="rId9" Type="http://schemas.openxmlformats.org/officeDocument/2006/relationships/diagramData" Target="../diagrams/data22.xml"/><Relationship Id="rId14" Type="http://schemas.openxmlformats.org/officeDocument/2006/relationships/image" Target="../media/image80.png"/></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23.xml"/><Relationship Id="rId3" Type="http://schemas.openxmlformats.org/officeDocument/2006/relationships/image" Target="../media/image46.png"/><Relationship Id="rId7" Type="http://schemas.openxmlformats.org/officeDocument/2006/relationships/diagramData" Target="../diagrams/data23.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83.emf"/><Relationship Id="rId11" Type="http://schemas.microsoft.com/office/2007/relationships/diagramDrawing" Target="../diagrams/drawing23.xml"/><Relationship Id="rId5" Type="http://schemas.openxmlformats.org/officeDocument/2006/relationships/image" Target="../media/image82.emf"/><Relationship Id="rId10" Type="http://schemas.openxmlformats.org/officeDocument/2006/relationships/diagramColors" Target="../diagrams/colors23.xml"/><Relationship Id="rId4" Type="http://schemas.openxmlformats.org/officeDocument/2006/relationships/image" Target="../media/image81.emf"/><Relationship Id="rId9" Type="http://schemas.openxmlformats.org/officeDocument/2006/relationships/diagramQuickStyle" Target="../diagrams/quickStyle23.xml"/></Relationships>
</file>

<file path=ppt/slides/_rels/slide26.xml.rels><?xml version="1.0" encoding="UTF-8" standalone="yes"?>
<Relationships xmlns="http://schemas.openxmlformats.org/package/2006/relationships"><Relationship Id="rId8" Type="http://schemas.openxmlformats.org/officeDocument/2006/relationships/diagramLayout" Target="../diagrams/layout24.xml"/><Relationship Id="rId3" Type="http://schemas.openxmlformats.org/officeDocument/2006/relationships/image" Target="../media/image46.png"/><Relationship Id="rId7" Type="http://schemas.openxmlformats.org/officeDocument/2006/relationships/diagramData" Target="../diagrams/data24.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86.emf"/><Relationship Id="rId11" Type="http://schemas.microsoft.com/office/2007/relationships/diagramDrawing" Target="../diagrams/drawing24.xml"/><Relationship Id="rId5" Type="http://schemas.openxmlformats.org/officeDocument/2006/relationships/image" Target="../media/image85.emf"/><Relationship Id="rId10" Type="http://schemas.openxmlformats.org/officeDocument/2006/relationships/diagramColors" Target="../diagrams/colors24.xml"/><Relationship Id="rId4" Type="http://schemas.openxmlformats.org/officeDocument/2006/relationships/image" Target="../media/image84.emf"/><Relationship Id="rId9" Type="http://schemas.openxmlformats.org/officeDocument/2006/relationships/diagramQuickStyle" Target="../diagrams/quickStyle24.xml"/></Relationships>
</file>

<file path=ppt/slides/_rels/slide27.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87.emf"/><Relationship Id="rId7" Type="http://schemas.openxmlformats.org/officeDocument/2006/relationships/diagramColors" Target="../diagrams/colors25.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25.xml"/><Relationship Id="rId11" Type="http://schemas.openxmlformats.org/officeDocument/2006/relationships/image" Target="../media/image90.png"/><Relationship Id="rId5" Type="http://schemas.openxmlformats.org/officeDocument/2006/relationships/diagramLayout" Target="../diagrams/layout25.xml"/><Relationship Id="rId10" Type="http://schemas.openxmlformats.org/officeDocument/2006/relationships/image" Target="../media/image89.emf"/><Relationship Id="rId4" Type="http://schemas.openxmlformats.org/officeDocument/2006/relationships/diagramData" Target="../diagrams/data25.xml"/><Relationship Id="rId9" Type="http://schemas.openxmlformats.org/officeDocument/2006/relationships/image" Target="../media/image88.emf"/></Relationships>
</file>

<file path=ppt/slides/_rels/slide28.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diagramData" Target="../diagrams/data26.xml"/><Relationship Id="rId3" Type="http://schemas.openxmlformats.org/officeDocument/2006/relationships/image" Target="../media/image90.emf"/><Relationship Id="rId12" Type="http://schemas.openxmlformats.org/officeDocument/2006/relationships/image" Target="../media/image93.emf"/><Relationship Id="rId17" Type="http://schemas.microsoft.com/office/2007/relationships/diagramDrawing" Target="../diagrams/drawing26.xml"/><Relationship Id="rId2" Type="http://schemas.openxmlformats.org/officeDocument/2006/relationships/notesSlide" Target="../notesSlides/notesSlide25.xml"/><Relationship Id="rId16" Type="http://schemas.openxmlformats.org/officeDocument/2006/relationships/diagramColors" Target="../diagrams/colors26.xml"/><Relationship Id="rId1" Type="http://schemas.openxmlformats.org/officeDocument/2006/relationships/slideLayout" Target="../slideLayouts/slideLayout2.xml"/><Relationship Id="rId11" Type="http://schemas.openxmlformats.org/officeDocument/2006/relationships/image" Target="../media/image92.emf"/><Relationship Id="rId5" Type="http://schemas.openxmlformats.org/officeDocument/2006/relationships/image" Target="../media/image730.png"/><Relationship Id="rId15" Type="http://schemas.openxmlformats.org/officeDocument/2006/relationships/diagramQuickStyle" Target="../diagrams/quickStyle26.xml"/><Relationship Id="rId10" Type="http://schemas.openxmlformats.org/officeDocument/2006/relationships/image" Target="../media/image96.png"/><Relationship Id="rId4" Type="http://schemas.openxmlformats.org/officeDocument/2006/relationships/image" Target="../media/image91.emf"/><Relationship Id="rId9" Type="http://schemas.openxmlformats.org/officeDocument/2006/relationships/image" Target="../media/image95.png"/><Relationship Id="rId14" Type="http://schemas.openxmlformats.org/officeDocument/2006/relationships/diagramLayout" Target="../diagrams/layout26.xml"/></Relationships>
</file>

<file path=ppt/slides/_rels/slide29.xml.rels><?xml version="1.0" encoding="UTF-8" standalone="yes"?>
<Relationships xmlns="http://schemas.openxmlformats.org/package/2006/relationships"><Relationship Id="rId8" Type="http://schemas.openxmlformats.org/officeDocument/2006/relationships/diagramLayout" Target="../diagrams/layout27.xml"/><Relationship Id="rId13" Type="http://schemas.openxmlformats.org/officeDocument/2006/relationships/image" Target="../media/image89.emf"/><Relationship Id="rId3" Type="http://schemas.openxmlformats.org/officeDocument/2006/relationships/image" Target="../media/image87.emf"/><Relationship Id="rId7" Type="http://schemas.openxmlformats.org/officeDocument/2006/relationships/diagramData" Target="../diagrams/data27.xml"/><Relationship Id="rId12" Type="http://schemas.openxmlformats.org/officeDocument/2006/relationships/image" Target="../media/image88.e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96.emf"/><Relationship Id="rId11" Type="http://schemas.microsoft.com/office/2007/relationships/diagramDrawing" Target="../diagrams/drawing27.xml"/><Relationship Id="rId5" Type="http://schemas.openxmlformats.org/officeDocument/2006/relationships/image" Target="../media/image95.emf"/><Relationship Id="rId10" Type="http://schemas.openxmlformats.org/officeDocument/2006/relationships/diagramColors" Target="../diagrams/colors27.xml"/><Relationship Id="rId4" Type="http://schemas.openxmlformats.org/officeDocument/2006/relationships/image" Target="../media/image94.emf"/><Relationship Id="rId9" Type="http://schemas.openxmlformats.org/officeDocument/2006/relationships/diagramQuickStyle" Target="../diagrams/quickStyle2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g"/><Relationship Id="rId11" Type="http://schemas.openxmlformats.org/officeDocument/2006/relationships/diagramQuickStyle" Target="../diagrams/quickStyle2.xml"/><Relationship Id="rId5" Type="http://schemas.openxmlformats.org/officeDocument/2006/relationships/image" Target="../media/image5.jpg"/><Relationship Id="rId10" Type="http://schemas.openxmlformats.org/officeDocument/2006/relationships/diagramLayout" Target="../diagrams/layout2.xml"/><Relationship Id="rId4" Type="http://schemas.openxmlformats.org/officeDocument/2006/relationships/image" Target="../media/image4.jpg"/><Relationship Id="rId9"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image" Target="../media/image9.png"/><Relationship Id="rId7" Type="http://schemas.openxmlformats.org/officeDocument/2006/relationships/diagramLayout" Target="../diagrams/layout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Data" Target="../diagrams/data3.xml"/><Relationship Id="rId5" Type="http://schemas.openxmlformats.org/officeDocument/2006/relationships/image" Target="../media/image11.png"/><Relationship Id="rId10" Type="http://schemas.microsoft.com/office/2007/relationships/diagramDrawing" Target="../diagrams/drawing3.xml"/><Relationship Id="rId4" Type="http://schemas.openxmlformats.org/officeDocument/2006/relationships/image" Target="../media/image10.png"/><Relationship Id="rId9" Type="http://schemas.openxmlformats.org/officeDocument/2006/relationships/diagramColors" Target="../diagrams/colors3.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12.png"/><Relationship Id="rId7" Type="http://schemas.openxmlformats.org/officeDocument/2006/relationships/diagramLayout" Target="../diagrams/layout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Data" Target="../diagrams/data4.xml"/><Relationship Id="rId5" Type="http://schemas.openxmlformats.org/officeDocument/2006/relationships/image" Target="../media/image14.jpg"/><Relationship Id="rId10" Type="http://schemas.microsoft.com/office/2007/relationships/diagramDrawing" Target="../diagrams/drawing4.xml"/><Relationship Id="rId4" Type="http://schemas.openxmlformats.org/officeDocument/2006/relationships/image" Target="../media/image13.png"/><Relationship Id="rId9" Type="http://schemas.openxmlformats.org/officeDocument/2006/relationships/diagramColors" Target="../diagrams/colors4.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image" Target="../media/image15.jpeg"/><Relationship Id="rId7" Type="http://schemas.openxmlformats.org/officeDocument/2006/relationships/diagramData" Target="../diagrams/data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jpg"/><Relationship Id="rId11" Type="http://schemas.microsoft.com/office/2007/relationships/diagramDrawing" Target="../diagrams/drawing5.xml"/><Relationship Id="rId5" Type="http://schemas.openxmlformats.org/officeDocument/2006/relationships/image" Target="../media/image17.jpeg"/><Relationship Id="rId10" Type="http://schemas.openxmlformats.org/officeDocument/2006/relationships/diagramColors" Target="../diagrams/colors5.xml"/><Relationship Id="rId4" Type="http://schemas.openxmlformats.org/officeDocument/2006/relationships/image" Target="../media/image16.jpg"/><Relationship Id="rId9"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diagramQuickStyle" Target="../diagrams/quickStyle6.xml"/><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diagramLayout" Target="../diagrams/layout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diagramData" Target="../diagrams/data6.xml"/><Relationship Id="rId5" Type="http://schemas.openxmlformats.org/officeDocument/2006/relationships/image" Target="../media/image21.png"/><Relationship Id="rId15" Type="http://schemas.microsoft.com/office/2007/relationships/diagramDrawing" Target="../diagrams/drawing6.xml"/><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diagramColors" Target="../diagrams/colors6.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7.xml"/><Relationship Id="rId3" Type="http://schemas.openxmlformats.org/officeDocument/2006/relationships/image" Target="../media/image27.png"/><Relationship Id="rId7" Type="http://schemas.openxmlformats.org/officeDocument/2006/relationships/diagramLayout" Target="../diagrams/layout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Data" Target="../diagrams/data7.xml"/><Relationship Id="rId5" Type="http://schemas.openxmlformats.org/officeDocument/2006/relationships/image" Target="../media/image29.png"/><Relationship Id="rId10" Type="http://schemas.microsoft.com/office/2007/relationships/diagramDrawing" Target="../diagrams/drawing7.xml"/><Relationship Id="rId4" Type="http://schemas.openxmlformats.org/officeDocument/2006/relationships/image" Target="../media/image28.png"/><Relationship Id="rId9" Type="http://schemas.openxmlformats.org/officeDocument/2006/relationships/diagramColors" Target="../diagrams/colors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
          <p:cNvSpPr txBox="1">
            <a:spLocks noChangeArrowheads="1"/>
          </p:cNvSpPr>
          <p:nvPr/>
        </p:nvSpPr>
        <p:spPr bwMode="auto">
          <a:xfrm>
            <a:off x="781050" y="4997494"/>
            <a:ext cx="7391400" cy="1815882"/>
          </a:xfrm>
          <a:prstGeom prst="rect">
            <a:avLst/>
          </a:prstGeom>
          <a:extLst/>
        </p:spPr>
        <p:txBody>
          <a:bodyPr wrap="square" lIns="0" rIns="0">
            <a:spAutoFit/>
          </a:bodyPr>
          <a:lstStyle>
            <a:defPPr>
              <a:defRPr lang="it-IT"/>
            </a:defPPr>
            <a:lvl1pPr algn="ctr">
              <a:defRPr sz="2400">
                <a:solidFill>
                  <a:srgbClr val="0070C0"/>
                </a:solidFill>
                <a:latin typeface="+mj-lt"/>
              </a:defRPr>
            </a:lvl1pPr>
          </a:lstStyle>
          <a:p>
            <a:r>
              <a:rPr lang="it-IT" sz="3200" b="1" dirty="0">
                <a:latin typeface="Calibri" panose="020F0502020204030204" pitchFamily="34" charset="0"/>
                <a:cs typeface="Calibri" panose="020F0502020204030204" pitchFamily="34" charset="0"/>
              </a:rPr>
              <a:t>Enzo Martinelli</a:t>
            </a:r>
          </a:p>
          <a:p>
            <a:r>
              <a:rPr lang="it-IT" sz="3200" dirty="0" err="1" smtClean="0">
                <a:latin typeface="Calibri" panose="020F0502020204030204" pitchFamily="34" charset="0"/>
                <a:cs typeface="Calibri" panose="020F0502020204030204" pitchFamily="34" charset="0"/>
              </a:rPr>
              <a:t>DICiv</a:t>
            </a:r>
            <a:r>
              <a:rPr lang="it-IT" sz="3200" dirty="0" smtClean="0">
                <a:latin typeface="Calibri" panose="020F0502020204030204" pitchFamily="34" charset="0"/>
                <a:cs typeface="Calibri" panose="020F0502020204030204" pitchFamily="34" charset="0"/>
              </a:rPr>
              <a:t>, </a:t>
            </a:r>
            <a:r>
              <a:rPr lang="it-IT" sz="3200" dirty="0">
                <a:latin typeface="Calibri" panose="020F0502020204030204" pitchFamily="34" charset="0"/>
                <a:cs typeface="Calibri" panose="020F0502020204030204" pitchFamily="34" charset="0"/>
              </a:rPr>
              <a:t>Università di </a:t>
            </a:r>
            <a:r>
              <a:rPr lang="it-IT" sz="3200" dirty="0" smtClean="0">
                <a:latin typeface="Calibri" panose="020F0502020204030204" pitchFamily="34" charset="0"/>
                <a:cs typeface="Calibri" panose="020F0502020204030204" pitchFamily="34" charset="0"/>
              </a:rPr>
              <a:t>Salerno</a:t>
            </a:r>
          </a:p>
          <a:p>
            <a:endParaRPr lang="it-IT" dirty="0" smtClean="0">
              <a:latin typeface="Calibri" panose="020F0502020204030204" pitchFamily="34" charset="0"/>
              <a:cs typeface="Calibri" panose="020F0502020204030204" pitchFamily="34" charset="0"/>
            </a:endParaRPr>
          </a:p>
          <a:p>
            <a:r>
              <a:rPr lang="it-IT" dirty="0" smtClean="0">
                <a:latin typeface="Calibri" panose="020F0502020204030204" pitchFamily="34" charset="0"/>
                <a:cs typeface="Calibri" panose="020F0502020204030204" pitchFamily="34" charset="0"/>
              </a:rPr>
              <a:t>www.enzomartinelli.eu</a:t>
            </a:r>
            <a:endParaRPr lang="it-IT" dirty="0">
              <a:latin typeface="Calibri" panose="020F0502020204030204" pitchFamily="34" charset="0"/>
              <a:cs typeface="Calibri" panose="020F0502020204030204" pitchFamily="34" charset="0"/>
            </a:endParaRPr>
          </a:p>
        </p:txBody>
      </p:sp>
      <p:pic>
        <p:nvPicPr>
          <p:cNvPr id="8" name="Picture 8" descr="logo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0212" y="5013176"/>
            <a:ext cx="1079500" cy="1092200"/>
          </a:xfrm>
          <a:prstGeom prst="rect">
            <a:avLst/>
          </a:prstGeom>
          <a:noFill/>
          <a:extLst>
            <a:ext uri="{909E8E84-426E-40DD-AFC4-6F175D3DCCD1}">
              <a14:hiddenFill xmlns:a14="http://schemas.microsoft.com/office/drawing/2010/main">
                <a:solidFill>
                  <a:srgbClr val="FFFFFF"/>
                </a:solidFill>
              </a14:hiddenFill>
            </a:ext>
          </a:extLst>
        </p:spPr>
      </p:pic>
      <p:sp>
        <p:nvSpPr>
          <p:cNvPr id="9" name="Rettangolo 8"/>
          <p:cNvSpPr/>
          <p:nvPr/>
        </p:nvSpPr>
        <p:spPr>
          <a:xfrm>
            <a:off x="35496" y="1916832"/>
            <a:ext cx="9064480" cy="1200329"/>
          </a:xfrm>
          <a:prstGeom prst="rect">
            <a:avLst/>
          </a:prstGeom>
        </p:spPr>
        <p:txBody>
          <a:bodyPr wrap="square" lIns="0" rIns="0">
            <a:spAutoFit/>
          </a:bodyPr>
          <a:lstStyle/>
          <a:p>
            <a:pPr algn="ctr"/>
            <a:r>
              <a:rPr lang="it-IT" sz="3600" dirty="0">
                <a:solidFill>
                  <a:srgbClr val="0070C0"/>
                </a:solidFill>
                <a:latin typeface="Calibri" panose="020F0502020204030204" pitchFamily="34" charset="0"/>
                <a:cs typeface="Calibri" panose="020F0502020204030204" pitchFamily="34" charset="0"/>
              </a:rPr>
              <a:t>Tecniche innovative di intervento per l'adeguamento sismico di strutture esistenti</a:t>
            </a:r>
          </a:p>
        </p:txBody>
      </p:sp>
      <p:sp>
        <p:nvSpPr>
          <p:cNvPr id="10" name="Rettangolo 9"/>
          <p:cNvSpPr/>
          <p:nvPr/>
        </p:nvSpPr>
        <p:spPr>
          <a:xfrm>
            <a:off x="35496" y="3212976"/>
            <a:ext cx="9064480" cy="1200329"/>
          </a:xfrm>
          <a:prstGeom prst="rect">
            <a:avLst/>
          </a:prstGeom>
        </p:spPr>
        <p:txBody>
          <a:bodyPr wrap="square" lIns="0" rIns="0">
            <a:spAutoFit/>
          </a:bodyPr>
          <a:lstStyle/>
          <a:p>
            <a:pPr algn="ctr"/>
            <a:r>
              <a:rPr lang="it-IT" sz="3600" b="1" dirty="0" smtClean="0">
                <a:solidFill>
                  <a:srgbClr val="0070C0"/>
                </a:solidFill>
                <a:latin typeface="Calibri" panose="020F0502020204030204" pitchFamily="34" charset="0"/>
                <a:cs typeface="Calibri" panose="020F0502020204030204" pitchFamily="34" charset="0"/>
              </a:rPr>
              <a:t>Analisi </a:t>
            </a:r>
            <a:r>
              <a:rPr lang="it-IT" sz="3600" b="1" dirty="0">
                <a:solidFill>
                  <a:srgbClr val="0070C0"/>
                </a:solidFill>
                <a:latin typeface="Calibri" panose="020F0502020204030204" pitchFamily="34" charset="0"/>
                <a:cs typeface="Calibri" panose="020F0502020204030204" pitchFamily="34" charset="0"/>
              </a:rPr>
              <a:t>sismica e valutazione della </a:t>
            </a:r>
            <a:r>
              <a:rPr lang="it-IT" sz="3600" b="1" dirty="0" smtClean="0">
                <a:solidFill>
                  <a:srgbClr val="0070C0"/>
                </a:solidFill>
                <a:latin typeface="Calibri" panose="020F0502020204030204" pitchFamily="34" charset="0"/>
                <a:cs typeface="Calibri" panose="020F0502020204030204" pitchFamily="34" charset="0"/>
              </a:rPr>
              <a:t/>
            </a:r>
            <a:br>
              <a:rPr lang="it-IT" sz="3600" b="1" dirty="0" smtClean="0">
                <a:solidFill>
                  <a:srgbClr val="0070C0"/>
                </a:solidFill>
                <a:latin typeface="Calibri" panose="020F0502020204030204" pitchFamily="34" charset="0"/>
                <a:cs typeface="Calibri" panose="020F0502020204030204" pitchFamily="34" charset="0"/>
              </a:rPr>
            </a:br>
            <a:r>
              <a:rPr lang="it-IT" sz="3600" b="1" dirty="0" smtClean="0">
                <a:solidFill>
                  <a:srgbClr val="0070C0"/>
                </a:solidFill>
                <a:latin typeface="Calibri" panose="020F0502020204030204" pitchFamily="34" charset="0"/>
                <a:cs typeface="Calibri" panose="020F0502020204030204" pitchFamily="34" charset="0"/>
              </a:rPr>
              <a:t>vulnerabilità </a:t>
            </a:r>
            <a:r>
              <a:rPr lang="it-IT" sz="3600" b="1" dirty="0">
                <a:solidFill>
                  <a:srgbClr val="0070C0"/>
                </a:solidFill>
                <a:latin typeface="Calibri" panose="020F0502020204030204" pitchFamily="34" charset="0"/>
                <a:cs typeface="Calibri" panose="020F0502020204030204" pitchFamily="34" charset="0"/>
              </a:rPr>
              <a:t>di edifici esistenti in c.a.</a:t>
            </a:r>
          </a:p>
        </p:txBody>
      </p:sp>
      <p:pic>
        <p:nvPicPr>
          <p:cNvPr id="11" name="Immagine 10"/>
          <p:cNvPicPr>
            <a:picLocks noChangeAspect="1"/>
          </p:cNvPicPr>
          <p:nvPr/>
        </p:nvPicPr>
        <p:blipFill>
          <a:blip r:embed="rId3"/>
          <a:stretch>
            <a:fillRect/>
          </a:stretch>
        </p:blipFill>
        <p:spPr>
          <a:xfrm>
            <a:off x="27708" y="26253"/>
            <a:ext cx="9099976" cy="1311604"/>
          </a:xfrm>
          <a:prstGeom prst="rect">
            <a:avLst/>
          </a:prstGeom>
        </p:spPr>
      </p:pic>
    </p:spTree>
    <p:extLst>
      <p:ext uri="{BB962C8B-B14F-4D97-AF65-F5344CB8AC3E}">
        <p14:creationId xmlns:p14="http://schemas.microsoft.com/office/powerpoint/2010/main" val="28424665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539552" y="2492896"/>
            <a:ext cx="8316416" cy="864095"/>
          </a:xfrm>
          <a:prstGeom prst="rect">
            <a:avLst/>
          </a:prstGeom>
        </p:spPr>
        <p:txBody>
          <a:bodyPr vert="horz" wrap="square" lIns="45720" rIns="45720" rtlCol="0" anchor="ctr">
            <a:noAutofit/>
          </a:bodyPr>
          <a:lstStyle/>
          <a:p>
            <a:pPr algn="just" fontAlgn="base">
              <a:spcBef>
                <a:spcPct val="0"/>
              </a:spcBef>
              <a:spcAft>
                <a:spcPct val="0"/>
              </a:spcAft>
            </a:pPr>
            <a:r>
              <a:rPr lang="it-IT" b="1" i="1" dirty="0">
                <a:latin typeface="Calibri" panose="020F0502020204030204" pitchFamily="34" charset="0"/>
              </a:rPr>
              <a:t>Stato Limite di </a:t>
            </a:r>
            <a:r>
              <a:rPr lang="it-IT" b="1" i="1" dirty="0" smtClean="0">
                <a:latin typeface="Calibri" panose="020F0502020204030204" pitchFamily="34" charset="0"/>
              </a:rPr>
              <a:t>salvaguardia della Vita </a:t>
            </a:r>
            <a:r>
              <a:rPr lang="it-IT" b="1" i="1" dirty="0">
                <a:latin typeface="Calibri" panose="020F0502020204030204" pitchFamily="34" charset="0"/>
              </a:rPr>
              <a:t>(</a:t>
            </a:r>
            <a:r>
              <a:rPr lang="it-IT" b="1" i="1" dirty="0" smtClean="0">
                <a:latin typeface="Calibri" panose="020F0502020204030204" pitchFamily="34" charset="0"/>
              </a:rPr>
              <a:t>SLV): </a:t>
            </a:r>
            <a:r>
              <a:rPr lang="it-IT" i="1" dirty="0" smtClean="0">
                <a:latin typeface="Calibri" panose="020F0502020204030204" pitchFamily="34" charset="0"/>
              </a:rPr>
              <a:t>la </a:t>
            </a:r>
            <a:r>
              <a:rPr lang="it-IT" i="1" dirty="0">
                <a:latin typeface="Calibri" panose="020F0502020204030204" pitchFamily="34" charset="0"/>
              </a:rPr>
              <a:t>costruzione subisce rotture e crolli dei componenti non strutturali ed impiantistici e danni dei componenti strutturali cui si associa una perdita significativa di rigidezza nei confronti delle azioni orizzontali</a:t>
            </a:r>
            <a:r>
              <a:rPr lang="it-IT" i="1" dirty="0" smtClean="0">
                <a:latin typeface="Calibri" panose="020F0502020204030204" pitchFamily="34" charset="0"/>
              </a:rPr>
              <a:t>;</a:t>
            </a:r>
            <a:endParaRPr lang="it-IT" i="1"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10" name="Rettangolo 9"/>
              <p:cNvSpPr/>
              <p:nvPr/>
            </p:nvSpPr>
            <p:spPr>
              <a:xfrm>
                <a:off x="569581" y="3789040"/>
                <a:ext cx="3308150" cy="8259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smtClean="0">
                              <a:latin typeface="Cambria Math" panose="02040503050406030204" pitchFamily="18" charset="0"/>
                            </a:rPr>
                          </m:ctrlPr>
                        </m:sSubPr>
                        <m:e>
                          <m:r>
                            <a:rPr lang="it-IT" sz="1500" i="1">
                              <a:latin typeface="Cambria Math"/>
                            </a:rPr>
                            <m:t>𝑌</m:t>
                          </m:r>
                        </m:e>
                        <m:sub>
                          <m:r>
                            <a:rPr lang="it-IT" sz="1500" i="1">
                              <a:latin typeface="Cambria Math"/>
                            </a:rPr>
                            <m:t>𝑆𝐿</m:t>
                          </m:r>
                          <m:r>
                            <a:rPr lang="it-IT" sz="1500" b="0" i="1" smtClean="0">
                              <a:latin typeface="Cambria Math"/>
                            </a:rPr>
                            <m:t>𝑉</m:t>
                          </m:r>
                        </m:sub>
                      </m:sSub>
                      <m:r>
                        <a:rPr lang="it-IT" sz="1500" i="1">
                          <a:latin typeface="Cambria Math"/>
                        </a:rPr>
                        <m:t>=</m:t>
                      </m:r>
                      <m:f>
                        <m:fPr>
                          <m:ctrlPr>
                            <a:rPr lang="it-IT" sz="1500" i="1">
                              <a:latin typeface="Cambria Math" panose="02040503050406030204" pitchFamily="18" charset="0"/>
                            </a:rPr>
                          </m:ctrlPr>
                        </m:fPr>
                        <m:num>
                          <m:r>
                            <a:rPr lang="it-IT" sz="1500" i="1">
                              <a:latin typeface="Cambria Math"/>
                            </a:rPr>
                            <m:t>1</m:t>
                          </m:r>
                        </m:num>
                        <m:den>
                          <m:sSub>
                            <m:sSubPr>
                              <m:ctrlPr>
                                <a:rPr lang="it-IT" sz="1500" i="1">
                                  <a:latin typeface="Cambria Math" panose="02040503050406030204" pitchFamily="18" charset="0"/>
                                </a:rPr>
                              </m:ctrlPr>
                            </m:sSubPr>
                            <m:e>
                              <m:r>
                                <a:rPr lang="it-IT" sz="1500" i="1">
                                  <a:latin typeface="Cambria Math"/>
                                </a:rPr>
                                <m:t>𝐶</m:t>
                              </m:r>
                            </m:e>
                            <m:sub>
                              <m:r>
                                <a:rPr lang="it-IT" sz="1500" i="1">
                                  <a:latin typeface="Cambria Math"/>
                                </a:rPr>
                                <m:t>𝐷𝑅</m:t>
                              </m:r>
                            </m:sub>
                          </m:sSub>
                        </m:den>
                      </m:f>
                      <m:d>
                        <m:dPr>
                          <m:begChr m:val="["/>
                          <m:endChr m:val="]"/>
                          <m:ctrlPr>
                            <a:rPr lang="it-IT" sz="1500" i="1">
                              <a:latin typeface="Cambria Math" panose="02040503050406030204" pitchFamily="18" charset="0"/>
                            </a:rPr>
                          </m:ctrlPr>
                        </m:dPr>
                        <m:e>
                          <m:nary>
                            <m:naryPr>
                              <m:chr m:val="∑"/>
                              <m:limLoc m:val="undOvr"/>
                              <m:ctrlPr>
                                <a:rPr lang="it-IT" sz="1500" i="1">
                                  <a:latin typeface="Cambria Math" panose="02040503050406030204" pitchFamily="18" charset="0"/>
                                </a:rPr>
                              </m:ctrlPr>
                            </m:naryPr>
                            <m:sub>
                              <m:r>
                                <a:rPr lang="it-IT" sz="1500" i="1">
                                  <a:latin typeface="Cambria Math"/>
                                </a:rPr>
                                <m:t>𝑖</m:t>
                              </m:r>
                              <m:r>
                                <a:rPr lang="it-IT" sz="1500" i="1">
                                  <a:latin typeface="Cambria Math"/>
                                </a:rPr>
                                <m:t>=1</m:t>
                              </m:r>
                            </m:sub>
                            <m:sup>
                              <m:sSub>
                                <m:sSubPr>
                                  <m:ctrlPr>
                                    <a:rPr lang="it-IT" sz="1500" i="1">
                                      <a:latin typeface="Cambria Math" panose="02040503050406030204" pitchFamily="18" charset="0"/>
                                    </a:rPr>
                                  </m:ctrlPr>
                                </m:sSubPr>
                                <m:e>
                                  <m:r>
                                    <a:rPr lang="it-IT" sz="1500" i="1">
                                      <a:latin typeface="Cambria Math"/>
                                    </a:rPr>
                                    <m:t>𝑛</m:t>
                                  </m:r>
                                </m:e>
                                <m:sub>
                                  <m:r>
                                    <a:rPr lang="it-IT" sz="1500" i="1">
                                      <a:latin typeface="Cambria Math"/>
                                    </a:rPr>
                                    <m:t>𝑠</m:t>
                                  </m:r>
                                </m:sub>
                              </m:sSub>
                            </m:sup>
                            <m:e>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𝑐</m:t>
                                      </m:r>
                                    </m:e>
                                  </m:acc>
                                </m:e>
                                <m:sub>
                                  <m:r>
                                    <a:rPr lang="it-IT" sz="1500" i="1">
                                      <a:latin typeface="Cambria Math"/>
                                    </a:rPr>
                                    <m:t>𝑖</m:t>
                                  </m:r>
                                </m:sub>
                              </m:sSub>
                              <m:d>
                                <m:dPr>
                                  <m:ctrlPr>
                                    <a:rPr lang="it-IT" sz="1500" i="1">
                                      <a:latin typeface="Cambria Math" panose="02040503050406030204" pitchFamily="18" charset="0"/>
                                    </a:rPr>
                                  </m:ctrlPr>
                                </m:dPr>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𝐷</m:t>
                                          </m:r>
                                        </m:e>
                                        <m:sub>
                                          <m:r>
                                            <a:rPr lang="it-IT" sz="1500" i="1">
                                              <a:latin typeface="Cambria Math"/>
                                            </a:rPr>
                                            <m:t>𝑖</m:t>
                                          </m:r>
                                        </m:sub>
                                      </m:sSub>
                                    </m:num>
                                    <m:den>
                                      <m:sSub>
                                        <m:sSubPr>
                                          <m:ctrlPr>
                                            <a:rPr lang="it-IT" sz="1500" i="1">
                                              <a:latin typeface="Cambria Math" panose="02040503050406030204" pitchFamily="18" charset="0"/>
                                            </a:rPr>
                                          </m:ctrlPr>
                                        </m:sSubPr>
                                        <m:e>
                                          <m:r>
                                            <a:rPr lang="it-IT" sz="1500" i="1">
                                              <a:latin typeface="Cambria Math"/>
                                            </a:rPr>
                                            <m:t>𝐶</m:t>
                                          </m:r>
                                        </m:e>
                                        <m:sub>
                                          <m:r>
                                            <a:rPr lang="it-IT" sz="1500" i="1">
                                              <a:latin typeface="Cambria Math"/>
                                            </a:rPr>
                                            <m:t>𝑖</m:t>
                                          </m:r>
                                        </m:sub>
                                      </m:sSub>
                                    </m:den>
                                  </m:f>
                                </m:e>
                              </m:d>
                            </m:e>
                          </m:nary>
                          <m:r>
                            <a:rPr lang="it-IT" sz="1500" i="1">
                              <a:latin typeface="Cambria Math"/>
                            </a:rPr>
                            <m:t>+</m:t>
                          </m:r>
                          <m:nary>
                            <m:naryPr>
                              <m:chr m:val="∑"/>
                              <m:limLoc m:val="undOvr"/>
                              <m:ctrlPr>
                                <a:rPr lang="it-IT" sz="1500" i="1">
                                  <a:latin typeface="Cambria Math" panose="02040503050406030204" pitchFamily="18" charset="0"/>
                                </a:rPr>
                              </m:ctrlPr>
                            </m:naryPr>
                            <m:sub>
                              <m:r>
                                <a:rPr lang="it-IT" sz="1500" i="1">
                                  <a:latin typeface="Cambria Math"/>
                                </a:rPr>
                                <m:t>𝑗</m:t>
                              </m:r>
                              <m:r>
                                <a:rPr lang="it-IT" sz="1500" i="1">
                                  <a:latin typeface="Cambria Math"/>
                                </a:rPr>
                                <m:t>=1</m:t>
                              </m:r>
                            </m:sub>
                            <m:sup>
                              <m:sSub>
                                <m:sSubPr>
                                  <m:ctrlPr>
                                    <a:rPr lang="it-IT" sz="1500" i="1">
                                      <a:latin typeface="Cambria Math" panose="02040503050406030204" pitchFamily="18" charset="0"/>
                                    </a:rPr>
                                  </m:ctrlPr>
                                </m:sSubPr>
                                <m:e>
                                  <m:r>
                                    <a:rPr lang="it-IT" sz="1500" i="1">
                                      <a:latin typeface="Cambria Math"/>
                                    </a:rPr>
                                    <m:t>𝑛</m:t>
                                  </m:r>
                                </m:e>
                                <m:sub>
                                  <m:r>
                                    <a:rPr lang="it-IT" sz="1500" i="1">
                                      <a:latin typeface="Cambria Math"/>
                                    </a:rPr>
                                    <m:t>𝑛𝑠</m:t>
                                  </m:r>
                                </m:sub>
                              </m:sSub>
                            </m:sup>
                            <m:e>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𝑐</m:t>
                                      </m:r>
                                    </m:e>
                                  </m:acc>
                                </m:e>
                                <m:sub>
                                  <m:r>
                                    <a:rPr lang="it-IT" sz="1500" i="1">
                                      <a:latin typeface="Cambria Math"/>
                                    </a:rPr>
                                    <m:t>𝑗</m:t>
                                  </m:r>
                                </m:sub>
                              </m:sSub>
                              <m:d>
                                <m:dPr>
                                  <m:ctrlPr>
                                    <a:rPr lang="it-IT" sz="1500" i="1">
                                      <a:latin typeface="Cambria Math" panose="02040503050406030204" pitchFamily="18" charset="0"/>
                                    </a:rPr>
                                  </m:ctrlPr>
                                </m:dPr>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𝐷</m:t>
                                          </m:r>
                                        </m:e>
                                        <m:sub>
                                          <m:r>
                                            <a:rPr lang="it-IT" sz="1500" i="1">
                                              <a:latin typeface="Cambria Math"/>
                                            </a:rPr>
                                            <m:t>𝑗</m:t>
                                          </m:r>
                                        </m:sub>
                                      </m:sSub>
                                    </m:num>
                                    <m:den>
                                      <m:sSub>
                                        <m:sSubPr>
                                          <m:ctrlPr>
                                            <a:rPr lang="it-IT" sz="1500" i="1">
                                              <a:latin typeface="Cambria Math" panose="02040503050406030204" pitchFamily="18" charset="0"/>
                                            </a:rPr>
                                          </m:ctrlPr>
                                        </m:sSubPr>
                                        <m:e>
                                          <m:r>
                                            <a:rPr lang="it-IT" sz="1500" i="1">
                                              <a:latin typeface="Cambria Math"/>
                                            </a:rPr>
                                            <m:t>𝐶</m:t>
                                          </m:r>
                                        </m:e>
                                        <m:sub>
                                          <m:r>
                                            <a:rPr lang="it-IT" sz="1500" i="1">
                                              <a:latin typeface="Cambria Math"/>
                                            </a:rPr>
                                            <m:t>𝑗</m:t>
                                          </m:r>
                                        </m:sub>
                                      </m:sSub>
                                    </m:den>
                                  </m:f>
                                </m:e>
                              </m:d>
                            </m:e>
                          </m:nary>
                        </m:e>
                      </m:d>
                    </m:oMath>
                  </m:oMathPara>
                </a14:m>
                <a:endParaRPr lang="it-IT" sz="1500" dirty="0"/>
              </a:p>
            </p:txBody>
          </p:sp>
        </mc:Choice>
        <mc:Fallback xmlns="">
          <p:sp>
            <p:nvSpPr>
              <p:cNvPr id="10" name="Rettangolo 9"/>
              <p:cNvSpPr>
                <a:spLocks noRot="1" noChangeAspect="1" noMove="1" noResize="1" noEditPoints="1" noAdjustHandles="1" noChangeArrowheads="1" noChangeShapeType="1" noTextEdit="1"/>
              </p:cNvSpPr>
              <p:nvPr/>
            </p:nvSpPr>
            <p:spPr>
              <a:xfrm>
                <a:off x="569581" y="3789040"/>
                <a:ext cx="3308150" cy="825932"/>
              </a:xfrm>
              <a:prstGeom prst="rect">
                <a:avLst/>
              </a:prstGeom>
              <a:blipFill rotWithShape="1">
                <a:blip r:embed="rId3"/>
                <a:stretch>
                  <a:fillRect/>
                </a:stretch>
              </a:blipFill>
            </p:spPr>
            <p:txBody>
              <a:bodyPr/>
              <a:lstStyle/>
              <a:p>
                <a:r>
                  <a:rPr lang="it-IT">
                    <a:noFill/>
                  </a:rPr>
                  <a:t> </a:t>
                </a:r>
              </a:p>
            </p:txBody>
          </p:sp>
        </mc:Fallback>
      </mc:AlternateContent>
      <p:pic>
        <p:nvPicPr>
          <p:cNvPr id="11" name="Immagin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43016" y="3692351"/>
            <a:ext cx="4921472" cy="2688977"/>
          </a:xfrm>
          <a:prstGeom prst="rect">
            <a:avLst/>
          </a:prstGeom>
          <a:noFill/>
          <a:ln>
            <a:noFill/>
          </a:ln>
        </p:spPr>
      </p:pic>
      <mc:AlternateContent xmlns:mc="http://schemas.openxmlformats.org/markup-compatibility/2006" xmlns:a14="http://schemas.microsoft.com/office/drawing/2010/main">
        <mc:Choice Requires="a14">
          <p:sp>
            <p:nvSpPr>
              <p:cNvPr id="12" name="Rettangolo 11"/>
              <p:cNvSpPr/>
              <p:nvPr/>
            </p:nvSpPr>
            <p:spPr>
              <a:xfrm>
                <a:off x="1280692" y="4918751"/>
                <a:ext cx="1764714" cy="61093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𝑐</m:t>
                              </m:r>
                            </m:e>
                          </m:acc>
                        </m:e>
                        <m:sub>
                          <m:r>
                            <a:rPr lang="it-IT" sz="1500" i="1">
                              <a:latin typeface="Cambria Math"/>
                            </a:rPr>
                            <m:t>𝑖</m:t>
                          </m:r>
                        </m:sub>
                      </m:sSub>
                      <m:r>
                        <a:rPr lang="it-IT" sz="1500" i="1">
                          <a:latin typeface="Cambria Math"/>
                        </a:rPr>
                        <m:t>=</m:t>
                      </m:r>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𝑤</m:t>
                              </m:r>
                            </m:e>
                          </m:acc>
                        </m:e>
                        <m:sub>
                          <m:r>
                            <a:rPr lang="it-IT" sz="1500" i="1">
                              <a:latin typeface="Cambria Math"/>
                            </a:rPr>
                            <m:t>𝑖</m:t>
                          </m:r>
                        </m:sub>
                      </m:sSub>
                      <m:d>
                        <m:dPr>
                          <m:ctrlPr>
                            <a:rPr lang="it-IT" sz="1500" i="1">
                              <a:latin typeface="Cambria Math" panose="02040503050406030204" pitchFamily="18" charset="0"/>
                            </a:rPr>
                          </m:ctrlPr>
                        </m:dPr>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𝐷</m:t>
                                  </m:r>
                                </m:e>
                                <m:sub>
                                  <m:r>
                                    <a:rPr lang="it-IT" sz="1500" i="1">
                                      <a:latin typeface="Cambria Math"/>
                                    </a:rPr>
                                    <m:t>𝑖</m:t>
                                  </m:r>
                                </m:sub>
                              </m:sSub>
                            </m:num>
                            <m:den>
                              <m:sSub>
                                <m:sSubPr>
                                  <m:ctrlPr>
                                    <a:rPr lang="it-IT" sz="1500" i="1">
                                      <a:latin typeface="Cambria Math" panose="02040503050406030204" pitchFamily="18" charset="0"/>
                                    </a:rPr>
                                  </m:ctrlPr>
                                </m:sSubPr>
                                <m:e>
                                  <m:r>
                                    <a:rPr lang="it-IT" sz="1500" i="1">
                                      <a:latin typeface="Cambria Math"/>
                                    </a:rPr>
                                    <m:t>𝐶</m:t>
                                  </m:r>
                                </m:e>
                                <m:sub>
                                  <m:r>
                                    <a:rPr lang="it-IT" sz="1500" i="1">
                                      <a:latin typeface="Cambria Math"/>
                                    </a:rPr>
                                    <m:t>𝑖</m:t>
                                  </m:r>
                                </m:sub>
                              </m:sSub>
                            </m:den>
                          </m:f>
                        </m:e>
                      </m:d>
                      <m:r>
                        <a:rPr lang="it-IT" sz="1500" i="1">
                          <a:latin typeface="Cambria Math"/>
                        </a:rPr>
                        <m:t>∙</m:t>
                      </m:r>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𝑐</m:t>
                              </m:r>
                            </m:e>
                          </m:acc>
                        </m:e>
                        <m:sub>
                          <m:r>
                            <a:rPr lang="it-IT" sz="1500" i="1">
                              <a:latin typeface="Cambria Math"/>
                            </a:rPr>
                            <m:t>𝑚𝑎𝑥</m:t>
                          </m:r>
                        </m:sub>
                      </m:sSub>
                    </m:oMath>
                  </m:oMathPara>
                </a14:m>
                <a:endParaRPr lang="it-IT" sz="1500" dirty="0"/>
              </a:p>
            </p:txBody>
          </p:sp>
        </mc:Choice>
        <mc:Fallback xmlns="">
          <p:sp>
            <p:nvSpPr>
              <p:cNvPr id="12" name="Rettangolo 11"/>
              <p:cNvSpPr>
                <a:spLocks noRot="1" noChangeAspect="1" noMove="1" noResize="1" noEditPoints="1" noAdjustHandles="1" noChangeArrowheads="1" noChangeShapeType="1" noTextEdit="1"/>
              </p:cNvSpPr>
              <p:nvPr/>
            </p:nvSpPr>
            <p:spPr>
              <a:xfrm>
                <a:off x="1280692" y="4918751"/>
                <a:ext cx="1764714" cy="610936"/>
              </a:xfrm>
              <a:prstGeom prst="rect">
                <a:avLst/>
              </a:prstGeom>
              <a:blipFill rotWithShape="1">
                <a:blip r:embed="rId5"/>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3" name="Rettangolo 12"/>
              <p:cNvSpPr/>
              <p:nvPr/>
            </p:nvSpPr>
            <p:spPr>
              <a:xfrm>
                <a:off x="1280692" y="5690112"/>
                <a:ext cx="1779140" cy="61920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𝑐</m:t>
                              </m:r>
                            </m:e>
                          </m:acc>
                        </m:e>
                        <m:sub>
                          <m:r>
                            <a:rPr lang="it-IT" sz="1500" i="1">
                              <a:latin typeface="Cambria Math"/>
                            </a:rPr>
                            <m:t>𝑗</m:t>
                          </m:r>
                        </m:sub>
                      </m:sSub>
                      <m:r>
                        <a:rPr lang="it-IT" sz="1500" i="1">
                          <a:latin typeface="Cambria Math"/>
                        </a:rPr>
                        <m:t>=</m:t>
                      </m:r>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𝑤</m:t>
                              </m:r>
                            </m:e>
                          </m:acc>
                        </m:e>
                        <m:sub>
                          <m:r>
                            <a:rPr lang="it-IT" sz="1500" i="1">
                              <a:latin typeface="Cambria Math"/>
                            </a:rPr>
                            <m:t>𝑗</m:t>
                          </m:r>
                        </m:sub>
                      </m:sSub>
                      <m:d>
                        <m:dPr>
                          <m:ctrlPr>
                            <a:rPr lang="it-IT" sz="1500" i="1">
                              <a:latin typeface="Cambria Math" panose="02040503050406030204" pitchFamily="18" charset="0"/>
                            </a:rPr>
                          </m:ctrlPr>
                        </m:dPr>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𝐷</m:t>
                                  </m:r>
                                </m:e>
                                <m:sub>
                                  <m:r>
                                    <a:rPr lang="it-IT" sz="1500" i="1">
                                      <a:latin typeface="Cambria Math"/>
                                    </a:rPr>
                                    <m:t>𝑗</m:t>
                                  </m:r>
                                </m:sub>
                              </m:sSub>
                            </m:num>
                            <m:den>
                              <m:sSub>
                                <m:sSubPr>
                                  <m:ctrlPr>
                                    <a:rPr lang="it-IT" sz="1500" i="1">
                                      <a:latin typeface="Cambria Math" panose="02040503050406030204" pitchFamily="18" charset="0"/>
                                    </a:rPr>
                                  </m:ctrlPr>
                                </m:sSubPr>
                                <m:e>
                                  <m:r>
                                    <a:rPr lang="it-IT" sz="1500" i="1">
                                      <a:latin typeface="Cambria Math"/>
                                    </a:rPr>
                                    <m:t>𝐶</m:t>
                                  </m:r>
                                </m:e>
                                <m:sub>
                                  <m:r>
                                    <a:rPr lang="it-IT" sz="1500" i="1">
                                      <a:latin typeface="Cambria Math"/>
                                    </a:rPr>
                                    <m:t>𝑗</m:t>
                                  </m:r>
                                </m:sub>
                              </m:sSub>
                            </m:den>
                          </m:f>
                        </m:e>
                      </m:d>
                      <m:r>
                        <a:rPr lang="it-IT" sz="1500" i="1">
                          <a:latin typeface="Cambria Math"/>
                        </a:rPr>
                        <m:t>∙</m:t>
                      </m:r>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𝑐</m:t>
                              </m:r>
                            </m:e>
                          </m:acc>
                        </m:e>
                        <m:sub>
                          <m:r>
                            <a:rPr lang="it-IT" sz="1500" i="1">
                              <a:latin typeface="Cambria Math"/>
                            </a:rPr>
                            <m:t>𝑚𝑎𝑥</m:t>
                          </m:r>
                        </m:sub>
                      </m:sSub>
                    </m:oMath>
                  </m:oMathPara>
                </a14:m>
                <a:endParaRPr lang="it-IT" sz="1500" dirty="0"/>
              </a:p>
            </p:txBody>
          </p:sp>
        </mc:Choice>
        <mc:Fallback xmlns="">
          <p:sp>
            <p:nvSpPr>
              <p:cNvPr id="13" name="Rettangolo 12"/>
              <p:cNvSpPr>
                <a:spLocks noRot="1" noChangeAspect="1" noMove="1" noResize="1" noEditPoints="1" noAdjustHandles="1" noChangeArrowheads="1" noChangeShapeType="1" noTextEdit="1"/>
              </p:cNvSpPr>
              <p:nvPr/>
            </p:nvSpPr>
            <p:spPr>
              <a:xfrm>
                <a:off x="1280692" y="5690112"/>
                <a:ext cx="1779140" cy="619208"/>
              </a:xfrm>
              <a:prstGeom prst="rect">
                <a:avLst/>
              </a:prstGeom>
              <a:blipFill rotWithShape="1">
                <a:blip r:embed="rId6"/>
                <a:stretch>
                  <a:fillRect/>
                </a:stretch>
              </a:blipFill>
            </p:spPr>
            <p:txBody>
              <a:bodyPr/>
              <a:lstStyle/>
              <a:p>
                <a:r>
                  <a:rPr lang="it-IT">
                    <a:noFill/>
                  </a:rPr>
                  <a:t> </a:t>
                </a:r>
              </a:p>
            </p:txBody>
          </p:sp>
        </mc:Fallback>
      </mc:AlternateContent>
      <p:sp>
        <p:nvSpPr>
          <p:cNvPr id="14" name="CasellaDiTesto 13"/>
          <p:cNvSpPr txBox="1"/>
          <p:nvPr/>
        </p:nvSpPr>
        <p:spPr>
          <a:xfrm>
            <a:off x="179512" y="1916832"/>
            <a:ext cx="8316416" cy="1006216"/>
          </a:xfrm>
          <a:prstGeom prst="rect">
            <a:avLst/>
          </a:prstGeom>
        </p:spPr>
        <p:txBody>
          <a:bodyPr vert="horz" wrap="square" lIns="45720" rIns="45720" rtlCol="0" anchor="ctr">
            <a:noAutofit/>
          </a:bodyPr>
          <a:lstStyle/>
          <a:p>
            <a:pPr algn="just" fontAlgn="base">
              <a:spcBef>
                <a:spcPct val="0"/>
              </a:spcBef>
              <a:spcAft>
                <a:spcPct val="0"/>
              </a:spcAft>
            </a:pPr>
            <a:r>
              <a:rPr lang="it-IT" sz="2300" b="1" i="1" dirty="0" smtClean="0">
                <a:latin typeface="Calibri" panose="020F0502020204030204" pitchFamily="34" charset="0"/>
              </a:rPr>
              <a:t>Stati Limite di riferimento:</a:t>
            </a:r>
            <a:endParaRPr lang="it-IT" sz="2300" i="1" dirty="0">
              <a:latin typeface="Calibri" panose="020F0502020204030204" pitchFamily="34" charset="0"/>
            </a:endParaRPr>
          </a:p>
          <a:p>
            <a:pPr lvl="0" algn="just" fontAlgn="base">
              <a:spcBef>
                <a:spcPct val="0"/>
              </a:spcBef>
              <a:spcAft>
                <a:spcPct val="0"/>
              </a:spcAft>
            </a:pPr>
            <a:endParaRPr lang="it-IT" sz="2300" i="1" dirty="0">
              <a:latin typeface="Calibri" panose="020F0502020204030204" pitchFamily="34" charset="0"/>
            </a:endParaRPr>
          </a:p>
          <a:p>
            <a:pPr algn="just" fontAlgn="base">
              <a:spcBef>
                <a:spcPct val="0"/>
              </a:spcBef>
              <a:spcAft>
                <a:spcPct val="0"/>
              </a:spcAft>
            </a:pPr>
            <a:endParaRPr lang="it-IT" sz="2300" i="1" dirty="0">
              <a:latin typeface="Calibri" panose="020F0502020204030204" pitchFamily="34" charset="0"/>
            </a:endParaRPr>
          </a:p>
        </p:txBody>
      </p:sp>
      <p:sp>
        <p:nvSpPr>
          <p:cNvPr id="22" name="Freccia a destra 21"/>
          <p:cNvSpPr/>
          <p:nvPr/>
        </p:nvSpPr>
        <p:spPr>
          <a:xfrm>
            <a:off x="4095864" y="3829328"/>
            <a:ext cx="476136"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mc:AlternateContent xmlns:mc="http://schemas.openxmlformats.org/markup-compatibility/2006" xmlns:a14="http://schemas.microsoft.com/office/drawing/2010/main">
        <mc:Choice Requires="a14">
          <p:sp>
            <p:nvSpPr>
              <p:cNvPr id="24" name="Rettangolo 23"/>
              <p:cNvSpPr/>
              <p:nvPr/>
            </p:nvSpPr>
            <p:spPr>
              <a:xfrm>
                <a:off x="4787962" y="3829328"/>
                <a:ext cx="3431580" cy="74853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smtClean="0">
                              <a:latin typeface="Cambria Math" panose="02040503050406030204" pitchFamily="18" charset="0"/>
                            </a:rPr>
                          </m:ctrlPr>
                        </m:sSubPr>
                        <m:e>
                          <m:r>
                            <a:rPr lang="it-IT" sz="1500" i="1">
                              <a:latin typeface="Cambria Math"/>
                            </a:rPr>
                            <m:t>𝑌</m:t>
                          </m:r>
                        </m:e>
                        <m:sub>
                          <m:r>
                            <a:rPr lang="it-IT" sz="1500" i="1">
                              <a:latin typeface="Cambria Math"/>
                            </a:rPr>
                            <m:t>𝑆𝐿</m:t>
                          </m:r>
                          <m:r>
                            <a:rPr lang="it-IT" sz="1500" b="0" i="1" smtClean="0">
                              <a:latin typeface="Cambria Math"/>
                            </a:rPr>
                            <m:t>𝑉</m:t>
                          </m:r>
                        </m:sub>
                      </m:sSub>
                      <m:r>
                        <a:rPr lang="it-IT" sz="1500" i="1">
                          <a:latin typeface="Cambria Math"/>
                        </a:rPr>
                        <m:t>=</m:t>
                      </m:r>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𝛼</m:t>
                              </m:r>
                            </m:e>
                          </m:acc>
                        </m:e>
                        <m:sub>
                          <m:r>
                            <a:rPr lang="it-IT" sz="1500" i="1">
                              <a:latin typeface="Cambria Math"/>
                            </a:rPr>
                            <m:t>𝑠</m:t>
                          </m:r>
                        </m:sub>
                      </m:sSub>
                      <m:nary>
                        <m:naryPr>
                          <m:chr m:val="∑"/>
                          <m:limLoc m:val="undOvr"/>
                          <m:ctrlPr>
                            <a:rPr lang="it-IT" sz="1500" i="1">
                              <a:latin typeface="Cambria Math" panose="02040503050406030204" pitchFamily="18" charset="0"/>
                            </a:rPr>
                          </m:ctrlPr>
                        </m:naryPr>
                        <m:sub>
                          <m:r>
                            <a:rPr lang="it-IT" sz="1500" i="1">
                              <a:latin typeface="Cambria Math"/>
                            </a:rPr>
                            <m:t>𝑖</m:t>
                          </m:r>
                          <m:r>
                            <a:rPr lang="it-IT" sz="1500" i="1">
                              <a:latin typeface="Cambria Math"/>
                            </a:rPr>
                            <m:t>=1</m:t>
                          </m:r>
                        </m:sub>
                        <m:sup>
                          <m:sSub>
                            <m:sSubPr>
                              <m:ctrlPr>
                                <a:rPr lang="it-IT" sz="1500" i="1">
                                  <a:latin typeface="Cambria Math" panose="02040503050406030204" pitchFamily="18" charset="0"/>
                                </a:rPr>
                              </m:ctrlPr>
                            </m:sSubPr>
                            <m:e>
                              <m:r>
                                <a:rPr lang="it-IT" sz="1500" i="1">
                                  <a:latin typeface="Cambria Math"/>
                                </a:rPr>
                                <m:t>𝑛</m:t>
                              </m:r>
                            </m:e>
                            <m:sub>
                              <m:r>
                                <a:rPr lang="it-IT" sz="1500" i="1">
                                  <a:latin typeface="Cambria Math"/>
                                </a:rPr>
                                <m:t>𝑠</m:t>
                              </m:r>
                            </m:sub>
                          </m:sSub>
                        </m:sup>
                        <m:e>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𝑤</m:t>
                                  </m:r>
                                </m:e>
                              </m:acc>
                            </m:e>
                            <m:sub>
                              <m:r>
                                <a:rPr lang="it-IT" sz="1500" i="1">
                                  <a:latin typeface="Cambria Math"/>
                                </a:rPr>
                                <m:t>𝑖</m:t>
                              </m:r>
                            </m:sub>
                          </m:sSub>
                          <m:d>
                            <m:dPr>
                              <m:ctrlPr>
                                <a:rPr lang="it-IT" sz="1500" i="1">
                                  <a:latin typeface="Cambria Math" panose="02040503050406030204" pitchFamily="18" charset="0"/>
                                </a:rPr>
                              </m:ctrlPr>
                            </m:dPr>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𝐷</m:t>
                                      </m:r>
                                    </m:e>
                                    <m:sub>
                                      <m:r>
                                        <a:rPr lang="it-IT" sz="1500" i="1">
                                          <a:latin typeface="Cambria Math"/>
                                        </a:rPr>
                                        <m:t>𝑖</m:t>
                                      </m:r>
                                    </m:sub>
                                  </m:sSub>
                                </m:num>
                                <m:den>
                                  <m:sSub>
                                    <m:sSubPr>
                                      <m:ctrlPr>
                                        <a:rPr lang="it-IT" sz="1500" i="1">
                                          <a:latin typeface="Cambria Math" panose="02040503050406030204" pitchFamily="18" charset="0"/>
                                        </a:rPr>
                                      </m:ctrlPr>
                                    </m:sSubPr>
                                    <m:e>
                                      <m:r>
                                        <a:rPr lang="it-IT" sz="1500" i="1">
                                          <a:latin typeface="Cambria Math"/>
                                        </a:rPr>
                                        <m:t>𝐶</m:t>
                                      </m:r>
                                    </m:e>
                                    <m:sub>
                                      <m:r>
                                        <a:rPr lang="it-IT" sz="1500" i="1">
                                          <a:latin typeface="Cambria Math"/>
                                        </a:rPr>
                                        <m:t>𝑖</m:t>
                                      </m:r>
                                    </m:sub>
                                  </m:sSub>
                                </m:den>
                              </m:f>
                            </m:e>
                          </m:d>
                        </m:e>
                      </m:nary>
                      <m:r>
                        <a:rPr lang="it-IT" sz="1500" i="1">
                          <a:latin typeface="Cambria Math"/>
                        </a:rPr>
                        <m:t>+</m:t>
                      </m:r>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𝛼</m:t>
                              </m:r>
                            </m:e>
                          </m:acc>
                        </m:e>
                        <m:sub>
                          <m:r>
                            <a:rPr lang="it-IT" sz="1500" i="1">
                              <a:latin typeface="Cambria Math"/>
                            </a:rPr>
                            <m:t>𝑛𝑠</m:t>
                          </m:r>
                        </m:sub>
                      </m:sSub>
                      <m:nary>
                        <m:naryPr>
                          <m:chr m:val="∑"/>
                          <m:limLoc m:val="undOvr"/>
                          <m:ctrlPr>
                            <a:rPr lang="it-IT" sz="1500" i="1">
                              <a:latin typeface="Cambria Math" panose="02040503050406030204" pitchFamily="18" charset="0"/>
                            </a:rPr>
                          </m:ctrlPr>
                        </m:naryPr>
                        <m:sub>
                          <m:r>
                            <a:rPr lang="it-IT" sz="1500" i="1">
                              <a:latin typeface="Cambria Math"/>
                            </a:rPr>
                            <m:t>𝑗</m:t>
                          </m:r>
                          <m:r>
                            <a:rPr lang="it-IT" sz="1500" i="1">
                              <a:latin typeface="Cambria Math"/>
                            </a:rPr>
                            <m:t>=1</m:t>
                          </m:r>
                        </m:sub>
                        <m:sup>
                          <m:sSub>
                            <m:sSubPr>
                              <m:ctrlPr>
                                <a:rPr lang="it-IT" sz="1500" i="1">
                                  <a:latin typeface="Cambria Math" panose="02040503050406030204" pitchFamily="18" charset="0"/>
                                </a:rPr>
                              </m:ctrlPr>
                            </m:sSubPr>
                            <m:e>
                              <m:r>
                                <a:rPr lang="it-IT" sz="1500" i="1">
                                  <a:latin typeface="Cambria Math"/>
                                </a:rPr>
                                <m:t>𝑛</m:t>
                              </m:r>
                            </m:e>
                            <m:sub>
                              <m:r>
                                <a:rPr lang="it-IT" sz="1500" i="1">
                                  <a:latin typeface="Cambria Math"/>
                                </a:rPr>
                                <m:t>𝑛𝑠</m:t>
                              </m:r>
                            </m:sub>
                          </m:sSub>
                        </m:sup>
                        <m:e>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𝑤</m:t>
                                  </m:r>
                                </m:e>
                              </m:acc>
                            </m:e>
                            <m:sub>
                              <m:r>
                                <a:rPr lang="it-IT" sz="1500" i="1">
                                  <a:latin typeface="Cambria Math"/>
                                </a:rPr>
                                <m:t>𝑗</m:t>
                              </m:r>
                            </m:sub>
                          </m:sSub>
                          <m:d>
                            <m:dPr>
                              <m:ctrlPr>
                                <a:rPr lang="it-IT" sz="1500" i="1">
                                  <a:latin typeface="Cambria Math" panose="02040503050406030204" pitchFamily="18" charset="0"/>
                                </a:rPr>
                              </m:ctrlPr>
                            </m:dPr>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𝐷</m:t>
                                      </m:r>
                                    </m:e>
                                    <m:sub>
                                      <m:r>
                                        <a:rPr lang="it-IT" sz="1500" i="1">
                                          <a:latin typeface="Cambria Math"/>
                                        </a:rPr>
                                        <m:t>𝑖</m:t>
                                      </m:r>
                                    </m:sub>
                                  </m:sSub>
                                </m:num>
                                <m:den>
                                  <m:sSub>
                                    <m:sSubPr>
                                      <m:ctrlPr>
                                        <a:rPr lang="it-IT" sz="1500" i="1">
                                          <a:latin typeface="Cambria Math" panose="02040503050406030204" pitchFamily="18" charset="0"/>
                                        </a:rPr>
                                      </m:ctrlPr>
                                    </m:sSubPr>
                                    <m:e>
                                      <m:r>
                                        <a:rPr lang="it-IT" sz="1500" i="1">
                                          <a:latin typeface="Cambria Math"/>
                                        </a:rPr>
                                        <m:t>𝐶</m:t>
                                      </m:r>
                                    </m:e>
                                    <m:sub>
                                      <m:r>
                                        <a:rPr lang="it-IT" sz="1500" i="1">
                                          <a:latin typeface="Cambria Math"/>
                                        </a:rPr>
                                        <m:t>𝑖</m:t>
                                      </m:r>
                                    </m:sub>
                                  </m:sSub>
                                </m:den>
                              </m:f>
                            </m:e>
                          </m:d>
                        </m:e>
                      </m:nary>
                    </m:oMath>
                  </m:oMathPara>
                </a14:m>
                <a:endParaRPr lang="it-IT" sz="1500" dirty="0"/>
              </a:p>
            </p:txBody>
          </p:sp>
        </mc:Choice>
        <mc:Fallback xmlns="">
          <p:sp>
            <p:nvSpPr>
              <p:cNvPr id="24" name="Rettangolo 23"/>
              <p:cNvSpPr>
                <a:spLocks noRot="1" noChangeAspect="1" noMove="1" noResize="1" noEditPoints="1" noAdjustHandles="1" noChangeArrowheads="1" noChangeShapeType="1" noTextEdit="1"/>
              </p:cNvSpPr>
              <p:nvPr/>
            </p:nvSpPr>
            <p:spPr>
              <a:xfrm>
                <a:off x="4787962" y="3829328"/>
                <a:ext cx="3431580" cy="748538"/>
              </a:xfrm>
              <a:prstGeom prst="rect">
                <a:avLst/>
              </a:prstGeom>
              <a:blipFill rotWithShape="1">
                <a:blip r:embed="rId7"/>
                <a:stretch>
                  <a:fillRect/>
                </a:stretch>
              </a:blipFill>
            </p:spPr>
            <p:txBody>
              <a:bodyPr/>
              <a:lstStyle/>
              <a:p>
                <a:r>
                  <a:rPr lang="it-IT">
                    <a:noFill/>
                  </a:rPr>
                  <a:t> </a:t>
                </a:r>
              </a:p>
            </p:txBody>
          </p:sp>
        </mc:Fallback>
      </mc:AlternateContent>
      <p:sp>
        <p:nvSpPr>
          <p:cNvPr id="26" name="Freccia a destra 25"/>
          <p:cNvSpPr/>
          <p:nvPr/>
        </p:nvSpPr>
        <p:spPr>
          <a:xfrm rot="5400000">
            <a:off x="6299923" y="4732959"/>
            <a:ext cx="476136"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31" name="Titolo 4"/>
          <p:cNvSpPr txBox="1">
            <a:spLocks/>
          </p:cNvSpPr>
          <p:nvPr/>
        </p:nvSpPr>
        <p:spPr>
          <a:xfrm>
            <a:off x="5004048" y="1124744"/>
            <a:ext cx="3816424" cy="1080120"/>
          </a:xfrm>
          <a:prstGeom prst="rect">
            <a:avLst/>
          </a:prstGeom>
        </p:spPr>
        <p:txBody>
          <a:bodyPr vert="horz" lIns="45720" rIns="45720" anchor="ctr">
            <a:noAutofit/>
          </a:bodyPr>
          <a:lstStyle>
            <a:lvl1pPr algn="l" rtl="0" eaLnBrk="1" latinLnBrk="0" hangingPunct="1">
              <a:spcBef>
                <a:spcPct val="0"/>
              </a:spcBef>
              <a:buNone/>
              <a:defRPr kumimoji="0" sz="4600" kern="1200">
                <a:solidFill>
                  <a:schemeClr val="tx1"/>
                </a:solidFill>
                <a:latin typeface="+mj-lt"/>
                <a:ea typeface="+mj-ea"/>
                <a:cs typeface="+mj-cs"/>
              </a:defRPr>
            </a:lvl1pPr>
          </a:lstStyle>
          <a:p>
            <a:pPr algn="r"/>
            <a:r>
              <a:rPr lang="it-IT" sz="3000" b="1" i="1" dirty="0" smtClean="0">
                <a:effectLst>
                  <a:outerShdw blurRad="38100" dist="38100" dir="2700000" algn="tl">
                    <a:srgbClr val="000000">
                      <a:alpha val="43137"/>
                    </a:srgbClr>
                  </a:outerShdw>
                </a:effectLst>
                <a:cs typeface="Times New Roman" pitchFamily="18" charset="0"/>
              </a:rPr>
              <a:t>Le Istruzioni del CNR</a:t>
            </a:r>
            <a:br>
              <a:rPr lang="it-IT" sz="3000" b="1" i="1" dirty="0" smtClean="0">
                <a:effectLst>
                  <a:outerShdw blurRad="38100" dist="38100" dir="2700000" algn="tl">
                    <a:srgbClr val="000000">
                      <a:alpha val="43137"/>
                    </a:srgbClr>
                  </a:outerShdw>
                </a:effectLst>
                <a:cs typeface="Times New Roman" pitchFamily="18" charset="0"/>
              </a:rPr>
            </a:br>
            <a:r>
              <a:rPr lang="it-IT" sz="2000" b="1" i="1" dirty="0" smtClean="0">
                <a:effectLst>
                  <a:outerShdw blurRad="38100" dist="38100" dir="2700000" algn="tl">
                    <a:srgbClr val="000000">
                      <a:alpha val="43137"/>
                    </a:srgbClr>
                  </a:outerShdw>
                </a:effectLst>
                <a:cs typeface="Times New Roman" pitchFamily="18" charset="0"/>
              </a:rPr>
              <a:t>(CNR-DT 212/2013)</a:t>
            </a:r>
            <a:endParaRPr lang="it-IT" sz="3000" dirty="0">
              <a:effectLst>
                <a:outerShdw blurRad="38100" dist="38100" dir="2700000" algn="tl">
                  <a:srgbClr val="000000">
                    <a:alpha val="43137"/>
                  </a:srgbClr>
                </a:outerShdw>
              </a:effectLst>
            </a:endParaRPr>
          </a:p>
        </p:txBody>
      </p:sp>
      <mc:AlternateContent xmlns:mc="http://schemas.openxmlformats.org/markup-compatibility/2006" xmlns:a14="http://schemas.microsoft.com/office/drawing/2010/main">
        <mc:Choice Requires="a14">
          <p:sp>
            <p:nvSpPr>
              <p:cNvPr id="17" name="Rettangolo 16"/>
              <p:cNvSpPr/>
              <p:nvPr/>
            </p:nvSpPr>
            <p:spPr>
              <a:xfrm>
                <a:off x="5457407" y="5590808"/>
                <a:ext cx="2175404" cy="72244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smtClean="0">
                              <a:latin typeface="Cambria Math" panose="02040503050406030204" pitchFamily="18" charset="0"/>
                            </a:rPr>
                          </m:ctrlPr>
                        </m:sSubPr>
                        <m:e>
                          <m:r>
                            <a:rPr lang="it-IT" sz="1500" i="1">
                              <a:latin typeface="Cambria Math"/>
                            </a:rPr>
                            <m:t>𝑌</m:t>
                          </m:r>
                        </m:e>
                        <m:sub>
                          <m:r>
                            <a:rPr lang="it-IT" sz="1500" i="1">
                              <a:latin typeface="Cambria Math"/>
                            </a:rPr>
                            <m:t>𝑆𝐿</m:t>
                          </m:r>
                          <m:r>
                            <a:rPr lang="it-IT" sz="1500" b="0" i="1" smtClean="0">
                              <a:latin typeface="Cambria Math"/>
                            </a:rPr>
                            <m:t>𝑉</m:t>
                          </m:r>
                        </m:sub>
                      </m:sSub>
                      <m:r>
                        <a:rPr lang="it-IT" sz="1500" i="1">
                          <a:latin typeface="Cambria Math"/>
                        </a:rPr>
                        <m:t>=</m:t>
                      </m:r>
                      <m:f>
                        <m:fPr>
                          <m:ctrlPr>
                            <a:rPr lang="it-IT" sz="1500" i="1">
                              <a:latin typeface="Cambria Math" panose="02040503050406030204" pitchFamily="18" charset="0"/>
                            </a:rPr>
                          </m:ctrlPr>
                        </m:fPr>
                        <m:num>
                          <m:r>
                            <a:rPr lang="it-IT" sz="1500" i="1">
                              <a:latin typeface="Cambria Math"/>
                            </a:rPr>
                            <m:t>1</m:t>
                          </m:r>
                        </m:num>
                        <m:den>
                          <m:r>
                            <a:rPr lang="it-IT" sz="1500" i="1">
                              <a:latin typeface="Cambria Math"/>
                            </a:rPr>
                            <m:t>0.3∙</m:t>
                          </m:r>
                          <m:sSub>
                            <m:sSubPr>
                              <m:ctrlPr>
                                <a:rPr lang="it-IT" sz="1500" i="1">
                                  <a:latin typeface="Cambria Math" panose="02040503050406030204" pitchFamily="18" charset="0"/>
                                </a:rPr>
                              </m:ctrlPr>
                            </m:sSubPr>
                            <m:e>
                              <m:r>
                                <a:rPr lang="it-IT" sz="1500" i="1">
                                  <a:latin typeface="Cambria Math"/>
                                </a:rPr>
                                <m:t>𝑁</m:t>
                              </m:r>
                            </m:e>
                            <m:sub>
                              <m:r>
                                <a:rPr lang="it-IT" sz="1500" i="1">
                                  <a:latin typeface="Cambria Math"/>
                                </a:rPr>
                                <m:t>𝑠</m:t>
                              </m:r>
                            </m:sub>
                          </m:sSub>
                        </m:den>
                      </m:f>
                      <m:nary>
                        <m:naryPr>
                          <m:chr m:val="∑"/>
                          <m:limLoc m:val="undOvr"/>
                          <m:ctrlPr>
                            <a:rPr lang="it-IT" sz="1500" i="1">
                              <a:latin typeface="Cambria Math" panose="02040503050406030204" pitchFamily="18" charset="0"/>
                            </a:rPr>
                          </m:ctrlPr>
                        </m:naryPr>
                        <m:sub>
                          <m:r>
                            <a:rPr lang="it-IT" sz="1500" i="1">
                              <a:latin typeface="Cambria Math"/>
                            </a:rPr>
                            <m:t>𝑖</m:t>
                          </m:r>
                          <m:r>
                            <a:rPr lang="it-IT" sz="1500" i="1">
                              <a:latin typeface="Cambria Math"/>
                            </a:rPr>
                            <m:t>=1</m:t>
                          </m:r>
                        </m:sub>
                        <m:sup>
                          <m:sSub>
                            <m:sSubPr>
                              <m:ctrlPr>
                                <a:rPr lang="it-IT" sz="1500" i="1">
                                  <a:latin typeface="Cambria Math" panose="02040503050406030204" pitchFamily="18" charset="0"/>
                                </a:rPr>
                              </m:ctrlPr>
                            </m:sSubPr>
                            <m:e>
                              <m:r>
                                <a:rPr lang="it-IT" sz="1500" i="1">
                                  <a:latin typeface="Cambria Math"/>
                                </a:rPr>
                                <m:t>𝑛</m:t>
                              </m:r>
                            </m:e>
                            <m:sub>
                              <m:r>
                                <a:rPr lang="it-IT" sz="1500" i="1">
                                  <a:latin typeface="Cambria Math"/>
                                </a:rPr>
                                <m:t>𝑠</m:t>
                              </m:r>
                            </m:sub>
                          </m:sSub>
                        </m:sup>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ea typeface="Cambria Math"/>
                                    </a:rPr>
                                    <m:t>𝜃</m:t>
                                  </m:r>
                                </m:e>
                                <m:sub>
                                  <m:r>
                                    <a:rPr lang="it-IT" sz="1500" i="1">
                                      <a:latin typeface="Cambria Math"/>
                                    </a:rPr>
                                    <m:t>𝑖</m:t>
                                  </m:r>
                                </m:sub>
                              </m:sSub>
                            </m:num>
                            <m:den>
                              <m:sSub>
                                <m:sSubPr>
                                  <m:ctrlPr>
                                    <a:rPr lang="it-IT" sz="1500" i="1">
                                      <a:latin typeface="Cambria Math" panose="02040503050406030204" pitchFamily="18" charset="0"/>
                                    </a:rPr>
                                  </m:ctrlPr>
                                </m:sSubPr>
                                <m:e>
                                  <m:r>
                                    <a:rPr lang="it-IT" sz="1500" i="1">
                                      <a:latin typeface="Cambria Math"/>
                                      <a:ea typeface="Cambria Math"/>
                                    </a:rPr>
                                    <m:t>𝜃</m:t>
                                  </m:r>
                                </m:e>
                                <m:sub>
                                  <m:r>
                                    <a:rPr lang="it-IT" sz="1500" i="1">
                                      <a:latin typeface="Cambria Math"/>
                                    </a:rPr>
                                    <m:t>𝑖</m:t>
                                  </m:r>
                                  <m:r>
                                    <a:rPr lang="it-IT" sz="1500" i="1">
                                      <a:latin typeface="Cambria Math"/>
                                    </a:rPr>
                                    <m:t>,</m:t>
                                  </m:r>
                                  <m:r>
                                    <a:rPr lang="it-IT" sz="1500" i="1">
                                      <a:latin typeface="Cambria Math"/>
                                    </a:rPr>
                                    <m:t>𝑆𝐿𝑉</m:t>
                                  </m:r>
                                </m:sub>
                              </m:sSub>
                            </m:den>
                          </m:f>
                        </m:e>
                      </m:nary>
                    </m:oMath>
                  </m:oMathPara>
                </a14:m>
                <a:endParaRPr lang="it-IT" sz="1500" dirty="0"/>
              </a:p>
            </p:txBody>
          </p:sp>
        </mc:Choice>
        <mc:Fallback xmlns="">
          <p:sp>
            <p:nvSpPr>
              <p:cNvPr id="17" name="Rettangolo 16"/>
              <p:cNvSpPr>
                <a:spLocks noRot="1" noChangeAspect="1" noMove="1" noResize="1" noEditPoints="1" noAdjustHandles="1" noChangeArrowheads="1" noChangeShapeType="1" noTextEdit="1"/>
              </p:cNvSpPr>
              <p:nvPr/>
            </p:nvSpPr>
            <p:spPr>
              <a:xfrm>
                <a:off x="5457407" y="5590808"/>
                <a:ext cx="2175404" cy="722442"/>
              </a:xfrm>
              <a:prstGeom prst="rect">
                <a:avLst/>
              </a:prstGeom>
              <a:blipFill rotWithShape="1">
                <a:blip r:embed="rId8"/>
                <a:stretch>
                  <a:fillRect/>
                </a:stretch>
              </a:blipFill>
            </p:spPr>
            <p:txBody>
              <a:bodyPr/>
              <a:lstStyle/>
              <a:p>
                <a:r>
                  <a:rPr lang="it-IT">
                    <a:noFill/>
                  </a:rPr>
                  <a:t> </a:t>
                </a:r>
              </a:p>
            </p:txBody>
          </p:sp>
        </mc:Fallback>
      </mc:AlternateContent>
      <p:graphicFrame>
        <p:nvGraphicFramePr>
          <p:cNvPr id="15" name="Diagramma 14"/>
          <p:cNvGraphicFramePr/>
          <p:nvPr>
            <p:extLst>
              <p:ext uri="{D42A27DB-BD31-4B8C-83A1-F6EECF244321}">
                <p14:modId xmlns:p14="http://schemas.microsoft.com/office/powerpoint/2010/main" val="2870698636"/>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6" name="CasellaDiTesto 15"/>
          <p:cNvSpPr txBox="1"/>
          <p:nvPr/>
        </p:nvSpPr>
        <p:spPr>
          <a:xfrm>
            <a:off x="1280692" y="5107229"/>
            <a:ext cx="4104456" cy="1468552"/>
          </a:xfrm>
          <a:prstGeom prst="rect">
            <a:avLst/>
          </a:prstGeom>
        </p:spPr>
        <p:txBody>
          <a:bodyPr vert="horz" wrap="square" lIns="45720" rIns="45720" rtlCol="0" anchor="ctr">
            <a:noAutofit/>
          </a:bodyPr>
          <a:lstStyle/>
          <a:p>
            <a:pPr fontAlgn="base">
              <a:lnSpc>
                <a:spcPct val="150000"/>
              </a:lnSpc>
              <a:spcBef>
                <a:spcPct val="0"/>
              </a:spcBef>
              <a:spcAft>
                <a:spcPct val="0"/>
              </a:spcAft>
            </a:pPr>
            <a:r>
              <a:rPr lang="it-IT" sz="1500" b="1" i="1" dirty="0" smtClean="0">
                <a:latin typeface="Calibri" panose="020F0502020204030204" pitchFamily="34" charset="0"/>
              </a:rPr>
              <a:t>hp.1:</a:t>
            </a:r>
            <a:r>
              <a:rPr lang="it-IT" sz="1500" dirty="0" smtClean="0">
                <a:latin typeface="Calibri" panose="020F0502020204030204" pitchFamily="34" charset="0"/>
              </a:rPr>
              <a:t> </a:t>
            </a:r>
            <a:r>
              <a:rPr lang="it-IT" sz="1500" i="1" dirty="0" smtClean="0">
                <a:latin typeface="Calibri" panose="020F0502020204030204" pitchFamily="34" charset="0"/>
              </a:rPr>
              <a:t>trascurabilità degli elementi non strutturali </a:t>
            </a:r>
          </a:p>
          <a:p>
            <a:pPr fontAlgn="base">
              <a:lnSpc>
                <a:spcPct val="150000"/>
              </a:lnSpc>
              <a:spcBef>
                <a:spcPct val="0"/>
              </a:spcBef>
              <a:spcAft>
                <a:spcPct val="0"/>
              </a:spcAft>
            </a:pPr>
            <a:r>
              <a:rPr lang="it-IT" sz="1500" b="1" i="1" dirty="0" smtClean="0">
                <a:latin typeface="Calibri" panose="020F0502020204030204" pitchFamily="34" charset="0"/>
              </a:rPr>
              <a:t>hp.2:</a:t>
            </a:r>
            <a:r>
              <a:rPr lang="it-IT" sz="1500" i="1" dirty="0" smtClean="0">
                <a:latin typeface="Calibri" panose="020F0502020204030204" pitchFamily="34" charset="0"/>
              </a:rPr>
              <a:t> elementi di uguale importanza</a:t>
            </a:r>
          </a:p>
          <a:p>
            <a:pPr fontAlgn="base">
              <a:lnSpc>
                <a:spcPct val="150000"/>
              </a:lnSpc>
              <a:spcBef>
                <a:spcPct val="0"/>
              </a:spcBef>
              <a:spcAft>
                <a:spcPct val="0"/>
              </a:spcAft>
            </a:pPr>
            <a:r>
              <a:rPr lang="it-IT" sz="1500" b="1" i="1" dirty="0" smtClean="0">
                <a:latin typeface="Calibri" panose="020F0502020204030204" pitchFamily="34" charset="0"/>
              </a:rPr>
              <a:t>hp.3:</a:t>
            </a:r>
            <a:r>
              <a:rPr lang="it-IT" sz="1500" i="1" dirty="0" smtClean="0">
                <a:latin typeface="Calibri" panose="020F0502020204030204" pitchFamily="34" charset="0"/>
              </a:rPr>
              <a:t> D/C esprimibile come </a:t>
            </a:r>
            <a:r>
              <a:rPr lang="it-IT" sz="1500" i="1" dirty="0" smtClean="0">
                <a:latin typeface="Symbol" panose="05050102010706020507" pitchFamily="18" charset="2"/>
              </a:rPr>
              <a:t>q</a:t>
            </a:r>
            <a:r>
              <a:rPr lang="it-IT" sz="1500" i="1" dirty="0" smtClean="0">
                <a:latin typeface="Calibri" panose="020F0502020204030204" pitchFamily="34" charset="0"/>
              </a:rPr>
              <a:t>/</a:t>
            </a:r>
            <a:r>
              <a:rPr lang="it-IT" sz="1500" i="1" dirty="0" err="1" smtClean="0">
                <a:latin typeface="Symbol" panose="05050102010706020507" pitchFamily="18" charset="2"/>
              </a:rPr>
              <a:t>q</a:t>
            </a:r>
            <a:r>
              <a:rPr lang="it-IT" sz="1500" i="1" baseline="-25000" dirty="0" err="1" smtClean="0">
                <a:latin typeface="Calibri" panose="020F0502020204030204" pitchFamily="34" charset="0"/>
              </a:rPr>
              <a:t>SLV</a:t>
            </a:r>
            <a:endParaRPr lang="it-IT" sz="1500" i="1" baseline="-25000" dirty="0" smtClean="0">
              <a:latin typeface="Calibri" panose="020F0502020204030204" pitchFamily="34" charset="0"/>
            </a:endParaRPr>
          </a:p>
          <a:p>
            <a:pPr fontAlgn="base">
              <a:lnSpc>
                <a:spcPct val="150000"/>
              </a:lnSpc>
              <a:spcBef>
                <a:spcPct val="0"/>
              </a:spcBef>
              <a:spcAft>
                <a:spcPct val="0"/>
              </a:spcAft>
            </a:pPr>
            <a:r>
              <a:rPr lang="it-IT" sz="1500" b="1" i="1" dirty="0" smtClean="0">
                <a:latin typeface="Calibri" panose="020F0502020204030204" pitchFamily="34" charset="0"/>
              </a:rPr>
              <a:t>hp.4:</a:t>
            </a:r>
            <a:r>
              <a:rPr lang="it-IT" sz="1500" i="1" dirty="0" smtClean="0">
                <a:latin typeface="Calibri" panose="020F0502020204030204" pitchFamily="34" charset="0"/>
              </a:rPr>
              <a:t> 1/</a:t>
            </a:r>
            <a:r>
              <a:rPr lang="it-IT" sz="1500" i="1" dirty="0" err="1" smtClean="0">
                <a:latin typeface="Symbol" panose="05050102010706020507" pitchFamily="18" charset="2"/>
              </a:rPr>
              <a:t>a</a:t>
            </a:r>
            <a:r>
              <a:rPr lang="it-IT" sz="1500" i="1" baseline="-25000" dirty="0" err="1" smtClean="0">
                <a:latin typeface="Calibri" panose="020F0502020204030204" pitchFamily="34" charset="0"/>
              </a:rPr>
              <a:t>s</a:t>
            </a:r>
            <a:r>
              <a:rPr lang="it-IT" sz="1500" i="1" dirty="0" smtClean="0">
                <a:latin typeface="Calibri" panose="020F0502020204030204" pitchFamily="34" charset="0"/>
              </a:rPr>
              <a:t> espresso come il 30% N</a:t>
            </a:r>
            <a:r>
              <a:rPr lang="it-IT" sz="1500" i="1" baseline="-25000" dirty="0" smtClean="0">
                <a:latin typeface="Calibri" panose="020F0502020204030204" pitchFamily="34" charset="0"/>
              </a:rPr>
              <a:t>s</a:t>
            </a:r>
            <a:endParaRPr lang="it-IT" sz="1500" i="1" baseline="-25000" dirty="0">
              <a:latin typeface="Calibri" panose="020F0502020204030204" pitchFamily="34" charset="0"/>
            </a:endParaRPr>
          </a:p>
        </p:txBody>
      </p:sp>
    </p:spTree>
    <p:extLst>
      <p:ext uri="{BB962C8B-B14F-4D97-AF65-F5344CB8AC3E}">
        <p14:creationId xmlns:p14="http://schemas.microsoft.com/office/powerpoint/2010/main" val="1555286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55"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strVal val="#ppt_w*0.70"/>
                                          </p:val>
                                        </p:tav>
                                        <p:tav tm="100000">
                                          <p:val>
                                            <p:strVal val="#ppt_w"/>
                                          </p:val>
                                        </p:tav>
                                      </p:tavLst>
                                    </p:anim>
                                    <p:anim calcmode="lin" valueType="num">
                                      <p:cBhvr>
                                        <p:cTn id="14" dur="1000" fill="hold"/>
                                        <p:tgtEl>
                                          <p:spTgt spid="10"/>
                                        </p:tgtEl>
                                        <p:attrNameLst>
                                          <p:attrName>ppt_h</p:attrName>
                                        </p:attrNameLst>
                                      </p:cBhvr>
                                      <p:tavLst>
                                        <p:tav tm="0">
                                          <p:val>
                                            <p:strVal val="#ppt_h"/>
                                          </p:val>
                                        </p:tav>
                                        <p:tav tm="100000">
                                          <p:val>
                                            <p:strVal val="#ppt_h"/>
                                          </p:val>
                                        </p:tav>
                                      </p:tavLst>
                                    </p:anim>
                                    <p:animEffect transition="in" filter="fade">
                                      <p:cBhvr>
                                        <p:cTn id="15" dur="1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0-#ppt_w/2"/>
                                          </p:val>
                                        </p:tav>
                                        <p:tav tm="100000">
                                          <p:val>
                                            <p:strVal val="#ppt_x"/>
                                          </p:val>
                                        </p:tav>
                                      </p:tavLst>
                                    </p:anim>
                                    <p:anim calcmode="lin" valueType="num">
                                      <p:cBhvr additive="base">
                                        <p:cTn id="21" dur="10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000" fill="hold"/>
                                        <p:tgtEl>
                                          <p:spTgt spid="13"/>
                                        </p:tgtEl>
                                        <p:attrNameLst>
                                          <p:attrName>ppt_x</p:attrName>
                                        </p:attrNameLst>
                                      </p:cBhvr>
                                      <p:tavLst>
                                        <p:tav tm="0">
                                          <p:val>
                                            <p:strVal val="0-#ppt_w/2"/>
                                          </p:val>
                                        </p:tav>
                                        <p:tav tm="100000">
                                          <p:val>
                                            <p:strVal val="#ppt_x"/>
                                          </p:val>
                                        </p:tav>
                                      </p:tavLst>
                                    </p:anim>
                                    <p:anim calcmode="lin" valueType="num">
                                      <p:cBhvr additive="base">
                                        <p:cTn id="25" dur="100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1000" fill="hold"/>
                                        <p:tgtEl>
                                          <p:spTgt spid="11"/>
                                        </p:tgtEl>
                                        <p:attrNameLst>
                                          <p:attrName>ppt_x</p:attrName>
                                        </p:attrNameLst>
                                      </p:cBhvr>
                                      <p:tavLst>
                                        <p:tav tm="0">
                                          <p:val>
                                            <p:strVal val="1+#ppt_w/2"/>
                                          </p:val>
                                        </p:tav>
                                        <p:tav tm="100000">
                                          <p:val>
                                            <p:strVal val="#ppt_x"/>
                                          </p:val>
                                        </p:tav>
                                      </p:tavLst>
                                    </p:anim>
                                    <p:anim calcmode="lin" valueType="num">
                                      <p:cBhvr additive="base">
                                        <p:cTn id="29"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xit" presetSubtype="8" fill="hold" grpId="1" nodeType="clickEffect">
                                  <p:stCondLst>
                                    <p:cond delay="0"/>
                                  </p:stCondLst>
                                  <p:childTnLst>
                                    <p:anim calcmode="lin" valueType="num">
                                      <p:cBhvr additive="base">
                                        <p:cTn id="33" dur="1000"/>
                                        <p:tgtEl>
                                          <p:spTgt spid="12"/>
                                        </p:tgtEl>
                                        <p:attrNameLst>
                                          <p:attrName>ppt_x</p:attrName>
                                        </p:attrNameLst>
                                      </p:cBhvr>
                                      <p:tavLst>
                                        <p:tav tm="0">
                                          <p:val>
                                            <p:strVal val="ppt_x"/>
                                          </p:val>
                                        </p:tav>
                                        <p:tav tm="100000">
                                          <p:val>
                                            <p:strVal val="0-ppt_w/2"/>
                                          </p:val>
                                        </p:tav>
                                      </p:tavLst>
                                    </p:anim>
                                    <p:anim calcmode="lin" valueType="num">
                                      <p:cBhvr additive="base">
                                        <p:cTn id="34" dur="1000"/>
                                        <p:tgtEl>
                                          <p:spTgt spid="12"/>
                                        </p:tgtEl>
                                        <p:attrNameLst>
                                          <p:attrName>ppt_y</p:attrName>
                                        </p:attrNameLst>
                                      </p:cBhvr>
                                      <p:tavLst>
                                        <p:tav tm="0">
                                          <p:val>
                                            <p:strVal val="ppt_y"/>
                                          </p:val>
                                        </p:tav>
                                        <p:tav tm="100000">
                                          <p:val>
                                            <p:strVal val="ppt_y"/>
                                          </p:val>
                                        </p:tav>
                                      </p:tavLst>
                                    </p:anim>
                                    <p:set>
                                      <p:cBhvr>
                                        <p:cTn id="35" dur="1" fill="hold">
                                          <p:stCondLst>
                                            <p:cond delay="999"/>
                                          </p:stCondLst>
                                        </p:cTn>
                                        <p:tgtEl>
                                          <p:spTgt spid="12"/>
                                        </p:tgtEl>
                                        <p:attrNameLst>
                                          <p:attrName>style.visibility</p:attrName>
                                        </p:attrNameLst>
                                      </p:cBhvr>
                                      <p:to>
                                        <p:strVal val="hidden"/>
                                      </p:to>
                                    </p:set>
                                  </p:childTnLst>
                                </p:cTn>
                              </p:par>
                              <p:par>
                                <p:cTn id="36" presetID="2" presetClass="exit" presetSubtype="8" fill="hold" grpId="1" nodeType="withEffect">
                                  <p:stCondLst>
                                    <p:cond delay="0"/>
                                  </p:stCondLst>
                                  <p:childTnLst>
                                    <p:anim calcmode="lin" valueType="num">
                                      <p:cBhvr additive="base">
                                        <p:cTn id="37" dur="1000"/>
                                        <p:tgtEl>
                                          <p:spTgt spid="13"/>
                                        </p:tgtEl>
                                        <p:attrNameLst>
                                          <p:attrName>ppt_x</p:attrName>
                                        </p:attrNameLst>
                                      </p:cBhvr>
                                      <p:tavLst>
                                        <p:tav tm="0">
                                          <p:val>
                                            <p:strVal val="ppt_x"/>
                                          </p:val>
                                        </p:tav>
                                        <p:tav tm="100000">
                                          <p:val>
                                            <p:strVal val="0-ppt_w/2"/>
                                          </p:val>
                                        </p:tav>
                                      </p:tavLst>
                                    </p:anim>
                                    <p:anim calcmode="lin" valueType="num">
                                      <p:cBhvr additive="base">
                                        <p:cTn id="38" dur="1000"/>
                                        <p:tgtEl>
                                          <p:spTgt spid="13"/>
                                        </p:tgtEl>
                                        <p:attrNameLst>
                                          <p:attrName>ppt_y</p:attrName>
                                        </p:attrNameLst>
                                      </p:cBhvr>
                                      <p:tavLst>
                                        <p:tav tm="0">
                                          <p:val>
                                            <p:strVal val="ppt_y"/>
                                          </p:val>
                                        </p:tav>
                                        <p:tav tm="100000">
                                          <p:val>
                                            <p:strVal val="ppt_y"/>
                                          </p:val>
                                        </p:tav>
                                      </p:tavLst>
                                    </p:anim>
                                    <p:set>
                                      <p:cBhvr>
                                        <p:cTn id="39" dur="1" fill="hold">
                                          <p:stCondLst>
                                            <p:cond delay="999"/>
                                          </p:stCondLst>
                                        </p:cTn>
                                        <p:tgtEl>
                                          <p:spTgt spid="13"/>
                                        </p:tgtEl>
                                        <p:attrNameLst>
                                          <p:attrName>style.visibility</p:attrName>
                                        </p:attrNameLst>
                                      </p:cBhvr>
                                      <p:to>
                                        <p:strVal val="hidden"/>
                                      </p:to>
                                    </p:set>
                                  </p:childTnLst>
                                </p:cTn>
                              </p:par>
                              <p:par>
                                <p:cTn id="40" presetID="2" presetClass="exit" presetSubtype="2" fill="hold" nodeType="withEffect">
                                  <p:stCondLst>
                                    <p:cond delay="0"/>
                                  </p:stCondLst>
                                  <p:childTnLst>
                                    <p:anim calcmode="lin" valueType="num">
                                      <p:cBhvr additive="base">
                                        <p:cTn id="41" dur="1000"/>
                                        <p:tgtEl>
                                          <p:spTgt spid="11"/>
                                        </p:tgtEl>
                                        <p:attrNameLst>
                                          <p:attrName>ppt_x</p:attrName>
                                        </p:attrNameLst>
                                      </p:cBhvr>
                                      <p:tavLst>
                                        <p:tav tm="0">
                                          <p:val>
                                            <p:strVal val="ppt_x"/>
                                          </p:val>
                                        </p:tav>
                                        <p:tav tm="100000">
                                          <p:val>
                                            <p:strVal val="1+ppt_w/2"/>
                                          </p:val>
                                        </p:tav>
                                      </p:tavLst>
                                    </p:anim>
                                    <p:anim calcmode="lin" valueType="num">
                                      <p:cBhvr additive="base">
                                        <p:cTn id="42" dur="1000"/>
                                        <p:tgtEl>
                                          <p:spTgt spid="11"/>
                                        </p:tgtEl>
                                        <p:attrNameLst>
                                          <p:attrName>ppt_y</p:attrName>
                                        </p:attrNameLst>
                                      </p:cBhvr>
                                      <p:tavLst>
                                        <p:tav tm="0">
                                          <p:val>
                                            <p:strVal val="ppt_y"/>
                                          </p:val>
                                        </p:tav>
                                        <p:tav tm="100000">
                                          <p:val>
                                            <p:strVal val="ppt_y"/>
                                          </p:val>
                                        </p:tav>
                                      </p:tavLst>
                                    </p:anim>
                                    <p:set>
                                      <p:cBhvr>
                                        <p:cTn id="43" dur="1" fill="hold">
                                          <p:stCondLst>
                                            <p:cond delay="999"/>
                                          </p:stCondLst>
                                        </p:cTn>
                                        <p:tgtEl>
                                          <p:spTgt spid="11"/>
                                        </p:tgtEl>
                                        <p:attrNameLst>
                                          <p:attrName>style.visibility</p:attrName>
                                        </p:attrNameLst>
                                      </p:cBhvr>
                                      <p:to>
                                        <p:strVal val="hidden"/>
                                      </p:to>
                                    </p:set>
                                  </p:childTnLst>
                                </p:cTn>
                              </p:par>
                              <p:par>
                                <p:cTn id="44" presetID="9"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dissolve">
                                      <p:cBhvr>
                                        <p:cTn id="46" dur="1000"/>
                                        <p:tgtEl>
                                          <p:spTgt spid="22"/>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strVal val="#ppt_w*0.70"/>
                                          </p:val>
                                        </p:tav>
                                        <p:tav tm="100000">
                                          <p:val>
                                            <p:strVal val="#ppt_w"/>
                                          </p:val>
                                        </p:tav>
                                      </p:tavLst>
                                    </p:anim>
                                    <p:anim calcmode="lin" valueType="num">
                                      <p:cBhvr>
                                        <p:cTn id="50" dur="1000" fill="hold"/>
                                        <p:tgtEl>
                                          <p:spTgt spid="24"/>
                                        </p:tgtEl>
                                        <p:attrNameLst>
                                          <p:attrName>ppt_h</p:attrName>
                                        </p:attrNameLst>
                                      </p:cBhvr>
                                      <p:tavLst>
                                        <p:tav tm="0">
                                          <p:val>
                                            <p:strVal val="#ppt_h"/>
                                          </p:val>
                                        </p:tav>
                                        <p:tav tm="100000">
                                          <p:val>
                                            <p:strVal val="#ppt_h"/>
                                          </p:val>
                                        </p:tav>
                                      </p:tavLst>
                                    </p:anim>
                                    <p:animEffect transition="in" filter="fade">
                                      <p:cBhvr>
                                        <p:cTn id="51" dur="10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dissolve">
                                      <p:cBhvr>
                                        <p:cTn id="56" dur="1000"/>
                                        <p:tgtEl>
                                          <p:spTgt spid="26"/>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2" grpId="1"/>
      <p:bldP spid="13" grpId="0"/>
      <p:bldP spid="13" grpId="1"/>
      <p:bldP spid="22" grpId="0" animBg="1"/>
      <p:bldP spid="24" grpId="0"/>
      <p:bldP spid="26" grpId="0" animBg="1"/>
      <p:bldP spid="17"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asellaDiTesto 20"/>
          <p:cNvSpPr txBox="1"/>
          <p:nvPr/>
        </p:nvSpPr>
        <p:spPr>
          <a:xfrm>
            <a:off x="179512" y="1916832"/>
            <a:ext cx="8316416" cy="1006216"/>
          </a:xfrm>
          <a:prstGeom prst="rect">
            <a:avLst/>
          </a:prstGeom>
        </p:spPr>
        <p:txBody>
          <a:bodyPr vert="horz" wrap="square" lIns="45720" rIns="45720" rtlCol="0" anchor="ctr">
            <a:noAutofit/>
          </a:bodyPr>
          <a:lstStyle/>
          <a:p>
            <a:pPr algn="just" fontAlgn="base">
              <a:spcBef>
                <a:spcPct val="0"/>
              </a:spcBef>
              <a:spcAft>
                <a:spcPct val="0"/>
              </a:spcAft>
            </a:pPr>
            <a:r>
              <a:rPr lang="it-IT" sz="2300" b="1" i="1" dirty="0" smtClean="0">
                <a:latin typeface="Calibri" panose="020F0502020204030204" pitchFamily="34" charset="0"/>
              </a:rPr>
              <a:t>Stati Limite di riferimento:</a:t>
            </a:r>
            <a:endParaRPr lang="it-IT" sz="2300" i="1" dirty="0">
              <a:latin typeface="Calibri" panose="020F0502020204030204" pitchFamily="34" charset="0"/>
            </a:endParaRPr>
          </a:p>
          <a:p>
            <a:pPr lvl="0" algn="just" fontAlgn="base">
              <a:spcBef>
                <a:spcPct val="0"/>
              </a:spcBef>
              <a:spcAft>
                <a:spcPct val="0"/>
              </a:spcAft>
            </a:pPr>
            <a:endParaRPr lang="it-IT" sz="2300" i="1" dirty="0">
              <a:latin typeface="Calibri" panose="020F0502020204030204" pitchFamily="34" charset="0"/>
            </a:endParaRPr>
          </a:p>
          <a:p>
            <a:pPr algn="just" fontAlgn="base">
              <a:spcBef>
                <a:spcPct val="0"/>
              </a:spcBef>
              <a:spcAft>
                <a:spcPct val="0"/>
              </a:spcAft>
            </a:pPr>
            <a:endParaRPr lang="it-IT" sz="2300" i="1" dirty="0">
              <a:latin typeface="Calibri" panose="020F0502020204030204" pitchFamily="34" charset="0"/>
            </a:endParaRPr>
          </a:p>
        </p:txBody>
      </p:sp>
      <p:sp>
        <p:nvSpPr>
          <p:cNvPr id="24" name="CasellaDiTesto 23"/>
          <p:cNvSpPr txBox="1"/>
          <p:nvPr/>
        </p:nvSpPr>
        <p:spPr>
          <a:xfrm>
            <a:off x="539552" y="2420888"/>
            <a:ext cx="8316416" cy="936103"/>
          </a:xfrm>
          <a:prstGeom prst="rect">
            <a:avLst/>
          </a:prstGeom>
        </p:spPr>
        <p:txBody>
          <a:bodyPr vert="horz" wrap="square" lIns="45720" rIns="45720" rtlCol="0" anchor="ctr">
            <a:noAutofit/>
          </a:bodyPr>
          <a:lstStyle/>
          <a:p>
            <a:pPr algn="just" fontAlgn="base">
              <a:spcBef>
                <a:spcPct val="0"/>
              </a:spcBef>
              <a:spcAft>
                <a:spcPct val="0"/>
              </a:spcAft>
            </a:pPr>
            <a:r>
              <a:rPr lang="it-IT" b="1" i="1" dirty="0">
                <a:latin typeface="Calibri" panose="020F0502020204030204" pitchFamily="34" charset="0"/>
              </a:rPr>
              <a:t>Stato Limite di prevenzione del Collasso (SLC):</a:t>
            </a:r>
            <a:r>
              <a:rPr lang="it-IT" b="1" dirty="0">
                <a:latin typeface="Calibri" panose="020F0502020204030204" pitchFamily="34" charset="0"/>
              </a:rPr>
              <a:t> </a:t>
            </a:r>
            <a:r>
              <a:rPr lang="it-IT" dirty="0" smtClean="0">
                <a:latin typeface="Calibri" panose="020F0502020204030204" pitchFamily="34" charset="0"/>
              </a:rPr>
              <a:t>la </a:t>
            </a:r>
            <a:r>
              <a:rPr lang="it-IT" dirty="0">
                <a:latin typeface="Calibri" panose="020F0502020204030204" pitchFamily="34" charset="0"/>
              </a:rPr>
              <a:t>costruzione subisce danni molto gravi ai componenti strutturali pur mantenendo ancora una residua capacità di sostenere i carichi verticali</a:t>
            </a:r>
            <a:r>
              <a:rPr lang="it-IT" dirty="0" smtClean="0">
                <a:latin typeface="Calibri" panose="020F0502020204030204" pitchFamily="34" charset="0"/>
              </a:rPr>
              <a:t>.</a:t>
            </a:r>
            <a:endParaRPr lang="it-IT" i="1"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4" name="Rettangolo 3"/>
              <p:cNvSpPr/>
              <p:nvPr/>
            </p:nvSpPr>
            <p:spPr>
              <a:xfrm>
                <a:off x="970781" y="3861048"/>
                <a:ext cx="2290371" cy="636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600" i="1">
                              <a:latin typeface="Cambria Math" panose="02040503050406030204" pitchFamily="18" charset="0"/>
                            </a:rPr>
                          </m:ctrlPr>
                        </m:sSubPr>
                        <m:e>
                          <m:r>
                            <a:rPr lang="it-IT" sz="1600" i="1">
                              <a:latin typeface="Cambria Math"/>
                            </a:rPr>
                            <m:t>𝑌</m:t>
                          </m:r>
                        </m:e>
                        <m:sub>
                          <m:r>
                            <a:rPr lang="it-IT" sz="1600" i="1">
                              <a:latin typeface="Cambria Math"/>
                            </a:rPr>
                            <m:t>𝑆𝐿𝐶</m:t>
                          </m:r>
                        </m:sub>
                      </m:sSub>
                      <m:r>
                        <a:rPr lang="it-IT" sz="1600" i="1">
                          <a:latin typeface="Cambria Math"/>
                        </a:rPr>
                        <m:t>=</m:t>
                      </m:r>
                      <m:func>
                        <m:funcPr>
                          <m:ctrlPr>
                            <a:rPr lang="it-IT" sz="1600" i="1">
                              <a:latin typeface="Cambria Math" panose="02040503050406030204" pitchFamily="18" charset="0"/>
                            </a:rPr>
                          </m:ctrlPr>
                        </m:funcPr>
                        <m:fName>
                          <m:func>
                            <m:funcPr>
                              <m:ctrlPr>
                                <a:rPr lang="it-IT" sz="1600" i="1">
                                  <a:latin typeface="Cambria Math" panose="02040503050406030204" pitchFamily="18" charset="0"/>
                                </a:rPr>
                              </m:ctrlPr>
                            </m:funcPr>
                            <m:fName>
                              <m:limLow>
                                <m:limLowPr>
                                  <m:ctrlPr>
                                    <a:rPr lang="it-IT" sz="1600" i="1">
                                      <a:latin typeface="Cambria Math" panose="02040503050406030204" pitchFamily="18" charset="0"/>
                                    </a:rPr>
                                  </m:ctrlPr>
                                </m:limLowPr>
                                <m:e>
                                  <m:r>
                                    <m:rPr>
                                      <m:sty m:val="p"/>
                                    </m:rPr>
                                    <a:rPr lang="it-IT" sz="1600">
                                      <a:latin typeface="Cambria Math"/>
                                    </a:rPr>
                                    <m:t>max</m:t>
                                  </m:r>
                                </m:e>
                                <m:lim>
                                  <m:r>
                                    <a:rPr lang="it-IT" sz="1600" i="1">
                                      <a:latin typeface="Cambria Math"/>
                                    </a:rPr>
                                    <m:t>𝑖</m:t>
                                  </m:r>
                                  <m:r>
                                    <a:rPr lang="it-IT" sz="1600" i="1">
                                      <a:latin typeface="Cambria Math"/>
                                    </a:rPr>
                                    <m:t>=1,</m:t>
                                  </m:r>
                                  <m:sSub>
                                    <m:sSubPr>
                                      <m:ctrlPr>
                                        <a:rPr lang="it-IT" sz="1600" i="1">
                                          <a:latin typeface="Cambria Math" panose="02040503050406030204" pitchFamily="18" charset="0"/>
                                        </a:rPr>
                                      </m:ctrlPr>
                                    </m:sSubPr>
                                    <m:e>
                                      <m:r>
                                        <a:rPr lang="it-IT" sz="1600" i="1">
                                          <a:latin typeface="Cambria Math"/>
                                        </a:rPr>
                                        <m:t>𝑁</m:t>
                                      </m:r>
                                    </m:e>
                                    <m:sub>
                                      <m:r>
                                        <a:rPr lang="it-IT" sz="1600" i="1">
                                          <a:latin typeface="Cambria Math"/>
                                        </a:rPr>
                                        <m:t>𝑠</m:t>
                                      </m:r>
                                    </m:sub>
                                  </m:sSub>
                                </m:lim>
                              </m:limLow>
                            </m:fName>
                            <m:e>
                              <m:func>
                                <m:funcPr>
                                  <m:ctrlPr>
                                    <a:rPr lang="it-IT" sz="1600" i="1">
                                      <a:latin typeface="Cambria Math" panose="02040503050406030204" pitchFamily="18" charset="0"/>
                                    </a:rPr>
                                  </m:ctrlPr>
                                </m:funcPr>
                                <m:fName>
                                  <m:limLow>
                                    <m:limLowPr>
                                      <m:ctrlPr>
                                        <a:rPr lang="it-IT" sz="1600" i="1">
                                          <a:latin typeface="Cambria Math" panose="02040503050406030204" pitchFamily="18" charset="0"/>
                                        </a:rPr>
                                      </m:ctrlPr>
                                    </m:limLowPr>
                                    <m:e>
                                      <m:r>
                                        <m:rPr>
                                          <m:sty m:val="p"/>
                                        </m:rPr>
                                        <a:rPr lang="it-IT" sz="1600">
                                          <a:latin typeface="Cambria Math"/>
                                        </a:rPr>
                                        <m:t>min</m:t>
                                      </m:r>
                                    </m:e>
                                    <m:lim>
                                      <m:r>
                                        <a:rPr lang="it-IT" sz="1600" i="1">
                                          <a:latin typeface="Cambria Math"/>
                                        </a:rPr>
                                        <m:t>𝑗</m:t>
                                      </m:r>
                                      <m:r>
                                        <a:rPr lang="it-IT" sz="1600" i="1">
                                          <a:latin typeface="Cambria Math"/>
                                        </a:rPr>
                                        <m:t>∈</m:t>
                                      </m:r>
                                      <m:sSub>
                                        <m:sSubPr>
                                          <m:ctrlPr>
                                            <a:rPr lang="it-IT" sz="1600" i="1">
                                              <a:latin typeface="Cambria Math" panose="02040503050406030204" pitchFamily="18" charset="0"/>
                                            </a:rPr>
                                          </m:ctrlPr>
                                        </m:sSubPr>
                                        <m:e>
                                          <m:r>
                                            <a:rPr lang="it-IT" sz="1600" i="1">
                                              <a:latin typeface="Cambria Math"/>
                                            </a:rPr>
                                            <m:t>𝐼</m:t>
                                          </m:r>
                                        </m:e>
                                        <m:sub>
                                          <m:r>
                                            <a:rPr lang="it-IT" sz="1600" i="1">
                                              <a:latin typeface="Cambria Math"/>
                                            </a:rPr>
                                            <m:t>𝑖</m:t>
                                          </m:r>
                                        </m:sub>
                                      </m:sSub>
                                    </m:lim>
                                  </m:limLow>
                                </m:fName>
                                <m:e>
                                  <m:f>
                                    <m:fPr>
                                      <m:ctrlPr>
                                        <a:rPr lang="it-IT" sz="1600" i="1">
                                          <a:latin typeface="Cambria Math" panose="02040503050406030204" pitchFamily="18" charset="0"/>
                                        </a:rPr>
                                      </m:ctrlPr>
                                    </m:fPr>
                                    <m:num>
                                      <m:sSub>
                                        <m:sSubPr>
                                          <m:ctrlPr>
                                            <a:rPr lang="it-IT" sz="1600" i="1">
                                              <a:latin typeface="Cambria Math" panose="02040503050406030204" pitchFamily="18" charset="0"/>
                                            </a:rPr>
                                          </m:ctrlPr>
                                        </m:sSubPr>
                                        <m:e>
                                          <m:r>
                                            <a:rPr lang="it-IT" sz="1600" i="1">
                                              <a:latin typeface="Cambria Math"/>
                                            </a:rPr>
                                            <m:t>𝐷</m:t>
                                          </m:r>
                                        </m:e>
                                        <m:sub>
                                          <m:r>
                                            <a:rPr lang="it-IT" sz="1600" i="1">
                                              <a:latin typeface="Cambria Math"/>
                                            </a:rPr>
                                            <m:t>𝑗</m:t>
                                          </m:r>
                                        </m:sub>
                                      </m:sSub>
                                    </m:num>
                                    <m:den>
                                      <m:sSub>
                                        <m:sSubPr>
                                          <m:ctrlPr>
                                            <a:rPr lang="it-IT" sz="1600" i="1">
                                              <a:latin typeface="Cambria Math" panose="02040503050406030204" pitchFamily="18" charset="0"/>
                                            </a:rPr>
                                          </m:ctrlPr>
                                        </m:sSubPr>
                                        <m:e>
                                          <m:r>
                                            <a:rPr lang="it-IT" sz="1600" i="1">
                                              <a:latin typeface="Cambria Math"/>
                                            </a:rPr>
                                            <m:t>𝐶</m:t>
                                          </m:r>
                                        </m:e>
                                        <m:sub>
                                          <m:r>
                                            <a:rPr lang="it-IT" sz="1600" i="1">
                                              <a:latin typeface="Cambria Math"/>
                                            </a:rPr>
                                            <m:t>𝑗</m:t>
                                          </m:r>
                                          <m:r>
                                            <a:rPr lang="it-IT" sz="1600" i="1">
                                              <a:latin typeface="Cambria Math"/>
                                            </a:rPr>
                                            <m:t>,</m:t>
                                          </m:r>
                                          <m:r>
                                            <a:rPr lang="it-IT" sz="1600" i="1">
                                              <a:latin typeface="Cambria Math"/>
                                            </a:rPr>
                                            <m:t>𝑆𝐿𝐶</m:t>
                                          </m:r>
                                        </m:sub>
                                      </m:sSub>
                                    </m:den>
                                  </m:f>
                                </m:e>
                              </m:func>
                            </m:e>
                          </m:func>
                        </m:fName>
                        <m:e>
                          <m:r>
                            <a:rPr lang="it-IT" sz="1600" i="1">
                              <a:latin typeface="Cambria Math"/>
                            </a:rPr>
                            <m:t> </m:t>
                          </m:r>
                        </m:e>
                      </m:func>
                    </m:oMath>
                  </m:oMathPara>
                </a14:m>
                <a:endParaRPr lang="it-IT" sz="1600" dirty="0"/>
              </a:p>
            </p:txBody>
          </p:sp>
        </mc:Choice>
        <mc:Fallback xmlns="">
          <p:sp>
            <p:nvSpPr>
              <p:cNvPr id="4" name="Rettangolo 3"/>
              <p:cNvSpPr>
                <a:spLocks noRot="1" noChangeAspect="1" noMove="1" noResize="1" noEditPoints="1" noAdjustHandles="1" noChangeArrowheads="1" noChangeShapeType="1" noTextEdit="1"/>
              </p:cNvSpPr>
              <p:nvPr/>
            </p:nvSpPr>
            <p:spPr>
              <a:xfrm>
                <a:off x="970781" y="3861048"/>
                <a:ext cx="2290371" cy="636777"/>
              </a:xfrm>
              <a:prstGeom prst="rect">
                <a:avLst/>
              </a:prstGeom>
              <a:blipFill rotWithShape="1">
                <a:blip r:embed="rId3"/>
                <a:stretch>
                  <a:fillRect/>
                </a:stretch>
              </a:blipFill>
            </p:spPr>
            <p:txBody>
              <a:bodyPr/>
              <a:lstStyle/>
              <a:p>
                <a:r>
                  <a:rPr lang="it-IT">
                    <a:noFill/>
                  </a:rPr>
                  <a:t> </a:t>
                </a:r>
              </a:p>
            </p:txBody>
          </p:sp>
        </mc:Fallback>
      </mc:AlternateContent>
      <p:pic>
        <p:nvPicPr>
          <p:cNvPr id="25" name="Immagine 24"/>
          <p:cNvPicPr>
            <a:picLocks noChangeAspect="1"/>
          </p:cNvPicPr>
          <p:nvPr/>
        </p:nvPicPr>
        <p:blipFill rotWithShape="1">
          <a:blip r:embed="rId4"/>
          <a:srcRect l="21663" t="13072" r="21470" b="7206"/>
          <a:stretch/>
        </p:blipFill>
        <p:spPr bwMode="auto">
          <a:xfrm>
            <a:off x="4289449" y="3140968"/>
            <a:ext cx="4533239" cy="3573016"/>
          </a:xfrm>
          <a:prstGeom prst="rect">
            <a:avLst/>
          </a:prstGeom>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5" name="Rettangolo 4"/>
              <p:cNvSpPr/>
              <p:nvPr/>
            </p:nvSpPr>
            <p:spPr>
              <a:xfrm>
                <a:off x="217274" y="5407788"/>
                <a:ext cx="3850670" cy="61350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smtClean="0">
                              <a:latin typeface="Cambria Math" panose="02040503050406030204" pitchFamily="18" charset="0"/>
                            </a:rPr>
                          </m:ctrlPr>
                        </m:sSubPr>
                        <m:e>
                          <m:r>
                            <a:rPr lang="it-IT" sz="1500" i="1">
                              <a:latin typeface="Cambria Math"/>
                            </a:rPr>
                            <m:t>𝑌</m:t>
                          </m:r>
                        </m:e>
                        <m:sub>
                          <m:r>
                            <a:rPr lang="it-IT" sz="1500" i="1">
                              <a:latin typeface="Cambria Math"/>
                            </a:rPr>
                            <m:t>𝑆𝐿𝐶</m:t>
                          </m:r>
                        </m:sub>
                      </m:sSub>
                      <m:r>
                        <a:rPr lang="it-IT" sz="1500" i="1">
                          <a:latin typeface="Cambria Math"/>
                        </a:rPr>
                        <m:t>=</m:t>
                      </m:r>
                      <m:func>
                        <m:funcPr>
                          <m:ctrlPr>
                            <a:rPr lang="it-IT" sz="1500" i="1">
                              <a:latin typeface="Cambria Math" panose="02040503050406030204" pitchFamily="18" charset="0"/>
                            </a:rPr>
                          </m:ctrlPr>
                        </m:funcPr>
                        <m:fName>
                          <m:r>
                            <a:rPr lang="it-IT" sz="1500" b="0" i="1" smtClean="0">
                              <a:latin typeface="Cambria Math"/>
                            </a:rPr>
                            <m:t>𝑚𝑎𝑥</m:t>
                          </m:r>
                        </m:fName>
                        <m:e>
                          <m:d>
                            <m:dPr>
                              <m:begChr m:val="["/>
                              <m:endChr m:val="]"/>
                              <m:ctrlPr>
                                <a:rPr lang="it-IT" sz="1500" i="1">
                                  <a:latin typeface="Cambria Math" panose="02040503050406030204" pitchFamily="18" charset="0"/>
                                </a:rPr>
                              </m:ctrlPr>
                            </m:dPr>
                            <m:e>
                              <m:func>
                                <m:funcPr>
                                  <m:ctrlPr>
                                    <a:rPr lang="it-IT" sz="1500" i="1">
                                      <a:latin typeface="Cambria Math" panose="02040503050406030204" pitchFamily="18" charset="0"/>
                                    </a:rPr>
                                  </m:ctrlPr>
                                </m:funcPr>
                                <m:fName>
                                  <m:limLow>
                                    <m:limLowPr>
                                      <m:ctrlPr>
                                        <a:rPr lang="it-IT" sz="1500" i="1">
                                          <a:latin typeface="Cambria Math" panose="02040503050406030204" pitchFamily="18" charset="0"/>
                                        </a:rPr>
                                      </m:ctrlPr>
                                    </m:limLowPr>
                                    <m:e>
                                      <m:r>
                                        <m:rPr>
                                          <m:sty m:val="p"/>
                                        </m:rPr>
                                        <a:rPr lang="it-IT" sz="1500">
                                          <a:latin typeface="Cambria Math"/>
                                        </a:rPr>
                                        <m:t>m</m:t>
                                      </m:r>
                                      <m:r>
                                        <m:rPr>
                                          <m:sty m:val="p"/>
                                        </m:rPr>
                                        <a:rPr lang="it-IT" sz="1500" b="0" i="0" smtClean="0">
                                          <a:latin typeface="Cambria Math"/>
                                        </a:rPr>
                                        <m:t>ax</m:t>
                                      </m:r>
                                    </m:e>
                                    <m:lim>
                                      <m:r>
                                        <a:rPr lang="it-IT" sz="1500" i="1">
                                          <a:latin typeface="Cambria Math"/>
                                        </a:rPr>
                                        <m:t>𝑗</m:t>
                                      </m:r>
                                    </m:lim>
                                  </m:limLow>
                                </m:fName>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𝜃</m:t>
                                          </m:r>
                                        </m:e>
                                        <m:sub>
                                          <m:r>
                                            <a:rPr lang="it-IT" sz="1500" i="1">
                                              <a:latin typeface="Cambria Math"/>
                                            </a:rPr>
                                            <m:t>𝑗</m:t>
                                          </m:r>
                                        </m:sub>
                                      </m:sSub>
                                    </m:num>
                                    <m:den>
                                      <m:sSub>
                                        <m:sSubPr>
                                          <m:ctrlPr>
                                            <a:rPr lang="it-IT" sz="1500" i="1">
                                              <a:latin typeface="Cambria Math" panose="02040503050406030204" pitchFamily="18" charset="0"/>
                                            </a:rPr>
                                          </m:ctrlPr>
                                        </m:sSubPr>
                                        <m:e>
                                          <m:r>
                                            <a:rPr lang="it-IT" sz="1500" i="1">
                                              <a:latin typeface="Cambria Math"/>
                                            </a:rPr>
                                            <m:t>𝜃</m:t>
                                          </m:r>
                                        </m:e>
                                        <m:sub>
                                          <m:r>
                                            <a:rPr lang="it-IT" sz="1500" i="1">
                                              <a:latin typeface="Cambria Math"/>
                                            </a:rPr>
                                            <m:t>𝑢</m:t>
                                          </m:r>
                                          <m:r>
                                            <a:rPr lang="it-IT" sz="1500" i="1">
                                              <a:latin typeface="Cambria Math"/>
                                            </a:rPr>
                                            <m:t>,</m:t>
                                          </m:r>
                                          <m:r>
                                            <a:rPr lang="it-IT" sz="1500" i="1">
                                              <a:latin typeface="Cambria Math"/>
                                            </a:rPr>
                                            <m:t>𝑗</m:t>
                                          </m:r>
                                        </m:sub>
                                      </m:sSub>
                                    </m:den>
                                  </m:f>
                                </m:e>
                              </m:func>
                              <m:r>
                                <a:rPr lang="it-IT" sz="1500" i="1">
                                  <a:latin typeface="Cambria Math"/>
                                </a:rPr>
                                <m:t> ; </m:t>
                              </m:r>
                              <m:func>
                                <m:funcPr>
                                  <m:ctrlPr>
                                    <a:rPr lang="it-IT" sz="1500" i="1">
                                      <a:latin typeface="Cambria Math" panose="02040503050406030204" pitchFamily="18" charset="0"/>
                                    </a:rPr>
                                  </m:ctrlPr>
                                </m:funcPr>
                                <m:fName>
                                  <m:limLow>
                                    <m:limLowPr>
                                      <m:ctrlPr>
                                        <a:rPr lang="it-IT" sz="1500" i="1">
                                          <a:latin typeface="Cambria Math" panose="02040503050406030204" pitchFamily="18" charset="0"/>
                                        </a:rPr>
                                      </m:ctrlPr>
                                    </m:limLowPr>
                                    <m:e>
                                      <m:r>
                                        <m:rPr>
                                          <m:sty m:val="p"/>
                                        </m:rPr>
                                        <a:rPr lang="it-IT" sz="1500">
                                          <a:latin typeface="Cambria Math"/>
                                        </a:rPr>
                                        <m:t>max</m:t>
                                      </m:r>
                                    </m:e>
                                    <m:lim>
                                      <m:r>
                                        <a:rPr lang="it-IT" sz="1500" b="0" i="1" smtClean="0">
                                          <a:latin typeface="Cambria Math"/>
                                        </a:rPr>
                                        <m:t>𝑗</m:t>
                                      </m:r>
                                    </m:lim>
                                  </m:limLow>
                                </m:fName>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𝑉</m:t>
                                          </m:r>
                                        </m:e>
                                        <m:sub>
                                          <m:r>
                                            <a:rPr lang="it-IT" sz="1500" b="0" i="1" smtClean="0">
                                              <a:latin typeface="Cambria Math"/>
                                            </a:rPr>
                                            <m:t>𝑗</m:t>
                                          </m:r>
                                        </m:sub>
                                      </m:sSub>
                                    </m:num>
                                    <m:den>
                                      <m:sSub>
                                        <m:sSubPr>
                                          <m:ctrlPr>
                                            <a:rPr lang="it-IT" sz="1500" i="1">
                                              <a:latin typeface="Cambria Math" panose="02040503050406030204" pitchFamily="18" charset="0"/>
                                            </a:rPr>
                                          </m:ctrlPr>
                                        </m:sSubPr>
                                        <m:e>
                                          <m:r>
                                            <a:rPr lang="it-IT" sz="1500" i="1">
                                              <a:latin typeface="Cambria Math"/>
                                            </a:rPr>
                                            <m:t>𝑉</m:t>
                                          </m:r>
                                        </m:e>
                                        <m:sub>
                                          <m:r>
                                            <a:rPr lang="it-IT" sz="1500" i="1">
                                              <a:latin typeface="Cambria Math"/>
                                            </a:rPr>
                                            <m:t>𝑅𝑑</m:t>
                                          </m:r>
                                          <m:r>
                                            <a:rPr lang="it-IT" sz="1500" i="1">
                                              <a:latin typeface="Cambria Math"/>
                                            </a:rPr>
                                            <m:t>,</m:t>
                                          </m:r>
                                          <m:r>
                                            <a:rPr lang="it-IT" sz="1500" b="0" i="1" smtClean="0">
                                              <a:latin typeface="Cambria Math"/>
                                            </a:rPr>
                                            <m:t>𝑗</m:t>
                                          </m:r>
                                        </m:sub>
                                      </m:sSub>
                                    </m:den>
                                  </m:f>
                                </m:e>
                              </m:func>
                              <m:r>
                                <a:rPr lang="it-IT" sz="1500" i="1">
                                  <a:latin typeface="Cambria Math"/>
                                </a:rPr>
                                <m:t> ;</m:t>
                              </m:r>
                              <m:func>
                                <m:funcPr>
                                  <m:ctrlPr>
                                    <a:rPr lang="it-IT" sz="1500" i="1">
                                      <a:latin typeface="Cambria Math" panose="02040503050406030204" pitchFamily="18" charset="0"/>
                                    </a:rPr>
                                  </m:ctrlPr>
                                </m:funcPr>
                                <m:fName>
                                  <m:limLow>
                                    <m:limLowPr>
                                      <m:ctrlPr>
                                        <a:rPr lang="it-IT" sz="1500" i="1">
                                          <a:latin typeface="Cambria Math" panose="02040503050406030204" pitchFamily="18" charset="0"/>
                                        </a:rPr>
                                      </m:ctrlPr>
                                    </m:limLowPr>
                                    <m:e>
                                      <m:r>
                                        <m:rPr>
                                          <m:sty m:val="p"/>
                                        </m:rPr>
                                        <a:rPr lang="it-IT" sz="1500">
                                          <a:latin typeface="Cambria Math"/>
                                        </a:rPr>
                                        <m:t>min</m:t>
                                      </m:r>
                                    </m:e>
                                    <m:lim>
                                      <m:r>
                                        <a:rPr lang="it-IT" sz="1500" i="1">
                                          <a:latin typeface="Cambria Math"/>
                                        </a:rPr>
                                        <m:t>h</m:t>
                                      </m:r>
                                    </m:lim>
                                  </m:limLow>
                                </m:fName>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𝜃</m:t>
                                          </m:r>
                                        </m:e>
                                        <m:sub>
                                          <m:r>
                                            <a:rPr lang="it-IT" sz="1500" i="1">
                                              <a:latin typeface="Cambria Math"/>
                                            </a:rPr>
                                            <m:t>h</m:t>
                                          </m:r>
                                        </m:sub>
                                      </m:sSub>
                                    </m:num>
                                    <m:den>
                                      <m:sSub>
                                        <m:sSubPr>
                                          <m:ctrlPr>
                                            <a:rPr lang="it-IT" sz="1500" i="1">
                                              <a:latin typeface="Cambria Math" panose="02040503050406030204" pitchFamily="18" charset="0"/>
                                            </a:rPr>
                                          </m:ctrlPr>
                                        </m:sSubPr>
                                        <m:e>
                                          <m:r>
                                            <a:rPr lang="it-IT" sz="1500" i="1">
                                              <a:latin typeface="Cambria Math"/>
                                            </a:rPr>
                                            <m:t>𝜃</m:t>
                                          </m:r>
                                        </m:e>
                                        <m:sub>
                                          <m:r>
                                            <a:rPr lang="it-IT" sz="1500" i="1">
                                              <a:latin typeface="Cambria Math"/>
                                            </a:rPr>
                                            <m:t>𝑦</m:t>
                                          </m:r>
                                          <m:r>
                                            <a:rPr lang="it-IT" sz="1500" i="1">
                                              <a:latin typeface="Cambria Math"/>
                                            </a:rPr>
                                            <m:t>,</m:t>
                                          </m:r>
                                          <m:r>
                                            <a:rPr lang="it-IT" sz="1500" i="1">
                                              <a:latin typeface="Cambria Math"/>
                                            </a:rPr>
                                            <m:t>h</m:t>
                                          </m:r>
                                        </m:sub>
                                      </m:sSub>
                                    </m:den>
                                  </m:f>
                                </m:e>
                              </m:func>
                            </m:e>
                          </m:d>
                        </m:e>
                      </m:func>
                    </m:oMath>
                  </m:oMathPara>
                </a14:m>
                <a:endParaRPr lang="it-IT" sz="1500" dirty="0"/>
              </a:p>
            </p:txBody>
          </p:sp>
        </mc:Choice>
        <mc:Fallback xmlns="">
          <p:sp>
            <p:nvSpPr>
              <p:cNvPr id="5" name="Rettangolo 4"/>
              <p:cNvSpPr>
                <a:spLocks noRot="1" noChangeAspect="1" noMove="1" noResize="1" noEditPoints="1" noAdjustHandles="1" noChangeArrowheads="1" noChangeShapeType="1" noTextEdit="1"/>
              </p:cNvSpPr>
              <p:nvPr/>
            </p:nvSpPr>
            <p:spPr>
              <a:xfrm>
                <a:off x="217274" y="5407788"/>
                <a:ext cx="3850670" cy="613501"/>
              </a:xfrm>
              <a:prstGeom prst="rect">
                <a:avLst/>
              </a:prstGeom>
              <a:blipFill rotWithShape="1">
                <a:blip r:embed="rId5"/>
                <a:stretch>
                  <a:fillRect/>
                </a:stretch>
              </a:blipFill>
            </p:spPr>
            <p:txBody>
              <a:bodyPr/>
              <a:lstStyle/>
              <a:p>
                <a:r>
                  <a:rPr lang="it-IT">
                    <a:noFill/>
                  </a:rPr>
                  <a:t> </a:t>
                </a:r>
              </a:p>
            </p:txBody>
          </p:sp>
        </mc:Fallback>
      </mc:AlternateContent>
      <p:sp>
        <p:nvSpPr>
          <p:cNvPr id="26" name="Freccia a destra 25"/>
          <p:cNvSpPr/>
          <p:nvPr/>
        </p:nvSpPr>
        <p:spPr>
          <a:xfrm rot="5400000">
            <a:off x="1877897" y="4616863"/>
            <a:ext cx="476136"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29" name="Titolo 4"/>
          <p:cNvSpPr txBox="1">
            <a:spLocks/>
          </p:cNvSpPr>
          <p:nvPr/>
        </p:nvSpPr>
        <p:spPr>
          <a:xfrm>
            <a:off x="5004048" y="1124744"/>
            <a:ext cx="3816424" cy="1080120"/>
          </a:xfrm>
          <a:prstGeom prst="rect">
            <a:avLst/>
          </a:prstGeom>
        </p:spPr>
        <p:txBody>
          <a:bodyPr vert="horz" lIns="45720" rIns="45720" anchor="ctr">
            <a:noAutofit/>
          </a:bodyPr>
          <a:lstStyle>
            <a:lvl1pPr algn="l" rtl="0" eaLnBrk="1" latinLnBrk="0" hangingPunct="1">
              <a:spcBef>
                <a:spcPct val="0"/>
              </a:spcBef>
              <a:buNone/>
              <a:defRPr kumimoji="0" sz="4600" kern="1200">
                <a:solidFill>
                  <a:schemeClr val="tx1"/>
                </a:solidFill>
                <a:latin typeface="+mj-lt"/>
                <a:ea typeface="+mj-ea"/>
                <a:cs typeface="+mj-cs"/>
              </a:defRPr>
            </a:lvl1pPr>
          </a:lstStyle>
          <a:p>
            <a:pPr algn="r"/>
            <a:r>
              <a:rPr lang="it-IT" sz="3000" b="1" i="1" dirty="0" smtClean="0">
                <a:effectLst>
                  <a:outerShdw blurRad="38100" dist="38100" dir="2700000" algn="tl">
                    <a:srgbClr val="000000">
                      <a:alpha val="43137"/>
                    </a:srgbClr>
                  </a:outerShdw>
                </a:effectLst>
                <a:cs typeface="Times New Roman" pitchFamily="18" charset="0"/>
              </a:rPr>
              <a:t>Le Istruzioni del CNR</a:t>
            </a:r>
            <a:br>
              <a:rPr lang="it-IT" sz="3000" b="1" i="1" dirty="0" smtClean="0">
                <a:effectLst>
                  <a:outerShdw blurRad="38100" dist="38100" dir="2700000" algn="tl">
                    <a:srgbClr val="000000">
                      <a:alpha val="43137"/>
                    </a:srgbClr>
                  </a:outerShdw>
                </a:effectLst>
                <a:cs typeface="Times New Roman" pitchFamily="18" charset="0"/>
              </a:rPr>
            </a:br>
            <a:r>
              <a:rPr lang="it-IT" sz="2000" b="1" i="1" dirty="0" smtClean="0">
                <a:effectLst>
                  <a:outerShdw blurRad="38100" dist="38100" dir="2700000" algn="tl">
                    <a:srgbClr val="000000">
                      <a:alpha val="43137"/>
                    </a:srgbClr>
                  </a:outerShdw>
                </a:effectLst>
                <a:cs typeface="Times New Roman" pitchFamily="18" charset="0"/>
              </a:rPr>
              <a:t>(CNR-DT 212/2013)</a:t>
            </a:r>
            <a:endParaRPr lang="it-IT" sz="3000" dirty="0">
              <a:effectLst>
                <a:outerShdw blurRad="38100" dist="38100" dir="2700000" algn="tl">
                  <a:srgbClr val="000000">
                    <a:alpha val="43137"/>
                  </a:srgbClr>
                </a:outerShdw>
              </a:effectLst>
            </a:endParaRPr>
          </a:p>
        </p:txBody>
      </p:sp>
      <p:graphicFrame>
        <p:nvGraphicFramePr>
          <p:cNvPr id="10" name="Diagramma 9"/>
          <p:cNvGraphicFramePr/>
          <p:nvPr>
            <p:extLst>
              <p:ext uri="{D42A27DB-BD31-4B8C-83A1-F6EECF244321}">
                <p14:modId xmlns:p14="http://schemas.microsoft.com/office/powerpoint/2010/main" val="1147296049"/>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012997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par>
                                <p:cTn id="11" presetID="55"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circle(in)">
                                      <p:cBhvr>
                                        <p:cTn id="20" dur="1000"/>
                                        <p:tgtEl>
                                          <p:spTgt spid="25"/>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1000" fill="hold"/>
                                        <p:tgtEl>
                                          <p:spTgt spid="26"/>
                                        </p:tgtEl>
                                        <p:attrNameLst>
                                          <p:attrName>ppt_y</p:attrName>
                                        </p:attrNameLst>
                                      </p:cBhvr>
                                      <p:tavLst>
                                        <p:tav tm="0">
                                          <p:val>
                                            <p:strVal val="#ppt_y-.1"/>
                                          </p:val>
                                        </p:tav>
                                        <p:tav tm="100000">
                                          <p:val>
                                            <p:strVal val="#ppt_y"/>
                                          </p:val>
                                        </p:tav>
                                      </p:tavLst>
                                    </p:anim>
                                  </p:childTnLst>
                                </p:cTn>
                              </p:par>
                              <p:par>
                                <p:cTn id="26" presetID="55" presetClass="entr" presetSubtype="0" fill="hold" grpId="0" nodeType="withEffect">
                                  <p:stCondLst>
                                    <p:cond delay="50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strVal val="#ppt_w*0.70"/>
                                          </p:val>
                                        </p:tav>
                                        <p:tav tm="100000">
                                          <p:val>
                                            <p:strVal val="#ppt_w"/>
                                          </p:val>
                                        </p:tav>
                                      </p:tavLst>
                                    </p:anim>
                                    <p:anim calcmode="lin" valueType="num">
                                      <p:cBhvr>
                                        <p:cTn id="29" dur="1000" fill="hold"/>
                                        <p:tgtEl>
                                          <p:spTgt spid="5"/>
                                        </p:tgtEl>
                                        <p:attrNameLst>
                                          <p:attrName>ppt_h</p:attrName>
                                        </p:attrNameLst>
                                      </p:cBhvr>
                                      <p:tavLst>
                                        <p:tav tm="0">
                                          <p:val>
                                            <p:strVal val="#ppt_h"/>
                                          </p:val>
                                        </p:tav>
                                        <p:tav tm="100000">
                                          <p:val>
                                            <p:strVal val="#ppt_h"/>
                                          </p:val>
                                        </p:tav>
                                      </p:tavLst>
                                    </p:anim>
                                    <p:animEffect transition="in" filter="fade">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P spid="5" grpId="0"/>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ttangolo 27"/>
          <p:cNvSpPr/>
          <p:nvPr/>
        </p:nvSpPr>
        <p:spPr>
          <a:xfrm>
            <a:off x="194340" y="2348880"/>
            <a:ext cx="6120680" cy="1061829"/>
          </a:xfrm>
          <a:prstGeom prst="rect">
            <a:avLst/>
          </a:prstGeom>
        </p:spPr>
        <p:txBody>
          <a:bodyPr wrap="square">
            <a:spAutoFit/>
          </a:bodyPr>
          <a:lstStyle/>
          <a:p>
            <a:pPr lvl="0" algn="just"/>
            <a:r>
              <a:rPr lang="it-IT" b="1" i="1" dirty="0">
                <a:latin typeface="Calibri" panose="020F0502020204030204" pitchFamily="34" charset="0"/>
              </a:rPr>
              <a:t>Metodo A</a:t>
            </a:r>
            <a:r>
              <a:rPr lang="it-IT" i="1" dirty="0">
                <a:latin typeface="Calibri" panose="020F0502020204030204" pitchFamily="34" charset="0"/>
              </a:rPr>
              <a:t>: </a:t>
            </a:r>
            <a:r>
              <a:rPr lang="it-IT" sz="1500" i="1" dirty="0">
                <a:latin typeface="Calibri" panose="020F0502020204030204" pitchFamily="34" charset="0"/>
              </a:rPr>
              <a:t>la caratterizzazione probabilistica della variabile di stato limite Y</a:t>
            </a:r>
            <a:r>
              <a:rPr lang="it-IT" sz="1500" i="1" baseline="-25000" dirty="0">
                <a:latin typeface="Calibri" panose="020F0502020204030204" pitchFamily="34" charset="0"/>
              </a:rPr>
              <a:t>SL</a:t>
            </a:r>
            <a:r>
              <a:rPr lang="it-IT" sz="1500" i="1" dirty="0">
                <a:latin typeface="Calibri" panose="020F0502020204030204" pitchFamily="34" charset="0"/>
              </a:rPr>
              <a:t> è basata sull’</a:t>
            </a:r>
            <a:r>
              <a:rPr lang="it-IT" sz="1500" b="1" i="1" dirty="0">
                <a:latin typeface="Calibri" panose="020F0502020204030204" pitchFamily="34" charset="0"/>
              </a:rPr>
              <a:t>analisi dinamica incrementale di un modello completo dell’edificio </a:t>
            </a:r>
            <a:r>
              <a:rPr lang="it-IT" sz="1500" i="1" dirty="0">
                <a:latin typeface="Calibri" panose="020F0502020204030204" pitchFamily="34" charset="0"/>
              </a:rPr>
              <a:t>con i segnali selezionati </a:t>
            </a:r>
            <a:r>
              <a:rPr lang="it-IT" sz="1500" i="1" dirty="0" smtClean="0">
                <a:latin typeface="Calibri" panose="020F0502020204030204" pitchFamily="34" charset="0"/>
              </a:rPr>
              <a:t>da qualche catalogo consultabile gratuitamente online;</a:t>
            </a:r>
            <a:endParaRPr lang="it-IT" sz="1500" i="1" dirty="0">
              <a:latin typeface="Calibri" panose="020F0502020204030204" pitchFamily="34" charset="0"/>
            </a:endParaRPr>
          </a:p>
        </p:txBody>
      </p:sp>
      <p:sp>
        <p:nvSpPr>
          <p:cNvPr id="29" name="Rettangolo 28"/>
          <p:cNvSpPr/>
          <p:nvPr/>
        </p:nvSpPr>
        <p:spPr>
          <a:xfrm>
            <a:off x="194340" y="3717032"/>
            <a:ext cx="6120680" cy="1292662"/>
          </a:xfrm>
          <a:prstGeom prst="rect">
            <a:avLst/>
          </a:prstGeom>
        </p:spPr>
        <p:txBody>
          <a:bodyPr wrap="square">
            <a:spAutoFit/>
          </a:bodyPr>
          <a:lstStyle/>
          <a:p>
            <a:pPr lvl="0" algn="just"/>
            <a:r>
              <a:rPr lang="it-IT" b="1" i="1" dirty="0">
                <a:latin typeface="Calibri" panose="020F0502020204030204" pitchFamily="34" charset="0"/>
              </a:rPr>
              <a:t>Metodo B</a:t>
            </a:r>
            <a:r>
              <a:rPr lang="it-IT" i="1" dirty="0">
                <a:latin typeface="Calibri" panose="020F0502020204030204" pitchFamily="34" charset="0"/>
              </a:rPr>
              <a:t>: </a:t>
            </a:r>
            <a:r>
              <a:rPr lang="it-IT" sz="1500" i="1" dirty="0">
                <a:latin typeface="Calibri" panose="020F0502020204030204" pitchFamily="34" charset="0"/>
              </a:rPr>
              <a:t>il metodo è basato sull’</a:t>
            </a:r>
            <a:r>
              <a:rPr lang="it-IT" sz="1500" b="1" i="1" dirty="0">
                <a:latin typeface="Calibri" panose="020F0502020204030204" pitchFamily="34" charset="0"/>
              </a:rPr>
              <a:t>analisi di un oscillatore equivalente </a:t>
            </a:r>
            <a:r>
              <a:rPr lang="it-IT" sz="1500" i="1" dirty="0">
                <a:latin typeface="Calibri" panose="020F0502020204030204" pitchFamily="34" charset="0"/>
              </a:rPr>
              <a:t>derivato da un’analisi statica non lineare del modello completo dell’edificio e la caratterizzazione probabilistica della variabile di stato limite Y</a:t>
            </a:r>
            <a:r>
              <a:rPr lang="it-IT" sz="1500" i="1" baseline="-25000" dirty="0">
                <a:latin typeface="Calibri" panose="020F0502020204030204" pitchFamily="34" charset="0"/>
              </a:rPr>
              <a:t>SL</a:t>
            </a:r>
            <a:r>
              <a:rPr lang="it-IT" sz="1500" i="1" dirty="0">
                <a:latin typeface="Calibri" panose="020F0502020204030204" pitchFamily="34" charset="0"/>
              </a:rPr>
              <a:t> è </a:t>
            </a:r>
            <a:r>
              <a:rPr lang="it-IT" sz="1500" b="1" i="1" dirty="0">
                <a:latin typeface="Calibri" panose="020F0502020204030204" pitchFamily="34" charset="0"/>
              </a:rPr>
              <a:t>basata sull’analisi dinamica incrementale </a:t>
            </a:r>
            <a:r>
              <a:rPr lang="it-IT" sz="1500" i="1" dirty="0">
                <a:latin typeface="Calibri" panose="020F0502020204030204" pitchFamily="34" charset="0"/>
              </a:rPr>
              <a:t>con i segnali selezionati in accordo a quanto detto per il metodo A;</a:t>
            </a:r>
          </a:p>
        </p:txBody>
      </p:sp>
      <p:sp>
        <p:nvSpPr>
          <p:cNvPr id="30" name="Rettangolo 29"/>
          <p:cNvSpPr/>
          <p:nvPr/>
        </p:nvSpPr>
        <p:spPr>
          <a:xfrm>
            <a:off x="179512" y="5375538"/>
            <a:ext cx="6120680" cy="1061829"/>
          </a:xfrm>
          <a:prstGeom prst="rect">
            <a:avLst/>
          </a:prstGeom>
        </p:spPr>
        <p:txBody>
          <a:bodyPr wrap="square">
            <a:spAutoFit/>
          </a:bodyPr>
          <a:lstStyle/>
          <a:p>
            <a:pPr lvl="0" algn="just"/>
            <a:r>
              <a:rPr lang="it-IT" b="1" i="1" dirty="0">
                <a:latin typeface="Calibri" panose="020F0502020204030204" pitchFamily="34" charset="0"/>
              </a:rPr>
              <a:t>Metodo C</a:t>
            </a:r>
            <a:r>
              <a:rPr lang="it-IT" i="1" dirty="0">
                <a:latin typeface="Calibri" panose="020F0502020204030204" pitchFamily="34" charset="0"/>
              </a:rPr>
              <a:t>: </a:t>
            </a:r>
            <a:r>
              <a:rPr lang="it-IT" sz="1500" i="1" dirty="0">
                <a:latin typeface="Calibri" panose="020F0502020204030204" pitchFamily="34" charset="0"/>
              </a:rPr>
              <a:t>il metodo è basato sull’</a:t>
            </a:r>
            <a:r>
              <a:rPr lang="it-IT" sz="1500" b="1" i="1" dirty="0">
                <a:latin typeface="Calibri" panose="020F0502020204030204" pitchFamily="34" charset="0"/>
              </a:rPr>
              <a:t>analisi </a:t>
            </a:r>
            <a:r>
              <a:rPr lang="it-IT" sz="1500" b="1" i="1" dirty="0" smtClean="0">
                <a:latin typeface="Calibri" panose="020F0502020204030204" pitchFamily="34" charset="0"/>
              </a:rPr>
              <a:t>del </a:t>
            </a:r>
            <a:r>
              <a:rPr lang="it-IT" sz="1500" b="1" i="1" dirty="0">
                <a:latin typeface="Calibri" panose="020F0502020204030204" pitchFamily="34" charset="0"/>
              </a:rPr>
              <a:t>modello completo dell’edificio </a:t>
            </a:r>
            <a:r>
              <a:rPr lang="it-IT" sz="1500" i="1" dirty="0">
                <a:latin typeface="Calibri" panose="020F0502020204030204" pitchFamily="34" charset="0"/>
              </a:rPr>
              <a:t>e la caratterizzazione probabilistica della variabile di stato limite Y</a:t>
            </a:r>
            <a:r>
              <a:rPr lang="it-IT" sz="1500" i="1" baseline="-25000" dirty="0">
                <a:latin typeface="Calibri" panose="020F0502020204030204" pitchFamily="34" charset="0"/>
              </a:rPr>
              <a:t>SL</a:t>
            </a:r>
            <a:r>
              <a:rPr lang="it-IT" sz="1500" i="1" dirty="0">
                <a:latin typeface="Calibri" panose="020F0502020204030204" pitchFamily="34" charset="0"/>
              </a:rPr>
              <a:t> è </a:t>
            </a:r>
            <a:r>
              <a:rPr lang="it-IT" sz="1500" b="1" i="1" dirty="0">
                <a:latin typeface="Calibri" panose="020F0502020204030204" pitchFamily="34" charset="0"/>
              </a:rPr>
              <a:t>basata sull’utilizzo dello spettro mediano e di quelli frattili al 16% e all’84% dei segnali </a:t>
            </a:r>
            <a:r>
              <a:rPr lang="it-IT" sz="1500" i="1" dirty="0" smtClean="0">
                <a:latin typeface="Calibri" panose="020F0502020204030204" pitchFamily="34" charset="0"/>
              </a:rPr>
              <a:t>selezionati.</a:t>
            </a:r>
            <a:endParaRPr lang="it-IT" sz="1500" i="1" dirty="0">
              <a:latin typeface="Calibri" panose="020F0502020204030204" pitchFamily="34" charset="0"/>
            </a:endParaRPr>
          </a:p>
        </p:txBody>
      </p:sp>
      <p:sp>
        <p:nvSpPr>
          <p:cNvPr id="8" name="Titolo 4"/>
          <p:cNvSpPr txBox="1">
            <a:spLocks/>
          </p:cNvSpPr>
          <p:nvPr/>
        </p:nvSpPr>
        <p:spPr>
          <a:xfrm>
            <a:off x="5004048" y="1124744"/>
            <a:ext cx="3816424" cy="1080120"/>
          </a:xfrm>
          <a:prstGeom prst="rect">
            <a:avLst/>
          </a:prstGeom>
        </p:spPr>
        <p:txBody>
          <a:bodyPr vert="horz" lIns="45720" rIns="45720" anchor="ctr">
            <a:noAutofit/>
          </a:bodyPr>
          <a:lstStyle>
            <a:lvl1pPr algn="l" rtl="0" eaLnBrk="1" latinLnBrk="0" hangingPunct="1">
              <a:spcBef>
                <a:spcPct val="0"/>
              </a:spcBef>
              <a:buNone/>
              <a:defRPr kumimoji="0" sz="4600" kern="1200">
                <a:solidFill>
                  <a:schemeClr val="tx1"/>
                </a:solidFill>
                <a:latin typeface="+mj-lt"/>
                <a:ea typeface="+mj-ea"/>
                <a:cs typeface="+mj-cs"/>
              </a:defRPr>
            </a:lvl1pPr>
          </a:lstStyle>
          <a:p>
            <a:pPr algn="r"/>
            <a:r>
              <a:rPr lang="it-IT" sz="3000" b="1" i="1" dirty="0" smtClean="0">
                <a:effectLst>
                  <a:outerShdw blurRad="38100" dist="38100" dir="2700000" algn="tl">
                    <a:srgbClr val="000000">
                      <a:alpha val="43137"/>
                    </a:srgbClr>
                  </a:outerShdw>
                </a:effectLst>
                <a:cs typeface="Times New Roman" pitchFamily="18" charset="0"/>
              </a:rPr>
              <a:t>Le Istruzioni del CNR</a:t>
            </a:r>
            <a:br>
              <a:rPr lang="it-IT" sz="3000" b="1" i="1" dirty="0" smtClean="0">
                <a:effectLst>
                  <a:outerShdw blurRad="38100" dist="38100" dir="2700000" algn="tl">
                    <a:srgbClr val="000000">
                      <a:alpha val="43137"/>
                    </a:srgbClr>
                  </a:outerShdw>
                </a:effectLst>
                <a:cs typeface="Times New Roman" pitchFamily="18" charset="0"/>
              </a:rPr>
            </a:br>
            <a:r>
              <a:rPr lang="it-IT" sz="2000" b="1" i="1" dirty="0" smtClean="0">
                <a:effectLst>
                  <a:outerShdw blurRad="38100" dist="38100" dir="2700000" algn="tl">
                    <a:srgbClr val="000000">
                      <a:alpha val="43137"/>
                    </a:srgbClr>
                  </a:outerShdw>
                </a:effectLst>
                <a:cs typeface="Times New Roman" pitchFamily="18" charset="0"/>
              </a:rPr>
              <a:t>(CNR-DT 212/2013)</a:t>
            </a:r>
            <a:endParaRPr lang="it-IT" sz="3000" dirty="0">
              <a:effectLst>
                <a:outerShdw blurRad="38100" dist="38100" dir="2700000" algn="tl">
                  <a:srgbClr val="000000">
                    <a:alpha val="43137"/>
                  </a:srgbClr>
                </a:outerShdw>
              </a:effectLst>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2348880"/>
            <a:ext cx="2664296" cy="212858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6878" y="3182513"/>
            <a:ext cx="876300" cy="21145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57372" y="5009694"/>
            <a:ext cx="2655229" cy="166459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aphicFrame>
        <p:nvGraphicFramePr>
          <p:cNvPr id="10" name="Diagramma 9"/>
          <p:cNvGraphicFramePr/>
          <p:nvPr>
            <p:extLst>
              <p:ext uri="{D42A27DB-BD31-4B8C-83A1-F6EECF244321}">
                <p14:modId xmlns:p14="http://schemas.microsoft.com/office/powerpoint/2010/main" val="1147296049"/>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670245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Effect transition="in" filter="fade">
                                      <p:cBhvr>
                                        <p:cTn id="9" dur="1000"/>
                                        <p:tgtEl>
                                          <p:spTgt spid="28"/>
                                        </p:tgtEl>
                                      </p:cBhvr>
                                    </p:animEffect>
                                  </p:childTnLst>
                                </p:cTn>
                              </p:par>
                              <p:par>
                                <p:cTn id="10" presetID="2" presetClass="entr" presetSubtype="2" fill="hold" nodeType="with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additive="base">
                                        <p:cTn id="12" dur="1000" fill="hold"/>
                                        <p:tgtEl>
                                          <p:spTgt spid="2052"/>
                                        </p:tgtEl>
                                        <p:attrNameLst>
                                          <p:attrName>ppt_x</p:attrName>
                                        </p:attrNameLst>
                                      </p:cBhvr>
                                      <p:tavLst>
                                        <p:tav tm="0">
                                          <p:val>
                                            <p:strVal val="1+#ppt_w/2"/>
                                          </p:val>
                                        </p:tav>
                                        <p:tav tm="100000">
                                          <p:val>
                                            <p:strVal val="#ppt_x"/>
                                          </p:val>
                                        </p:tav>
                                      </p:tavLst>
                                    </p:anim>
                                    <p:anim calcmode="lin" valueType="num">
                                      <p:cBhvr additive="base">
                                        <p:cTn id="13" dur="10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052"/>
                                        </p:tgtEl>
                                      </p:cBhvr>
                                    </p:animEffect>
                                    <p:set>
                                      <p:cBhvr>
                                        <p:cTn id="18" dur="1" fill="hold">
                                          <p:stCondLst>
                                            <p:cond delay="499"/>
                                          </p:stCondLst>
                                        </p:cTn>
                                        <p:tgtEl>
                                          <p:spTgt spid="2052"/>
                                        </p:tgtEl>
                                        <p:attrNameLst>
                                          <p:attrName>style.visibility</p:attrName>
                                        </p:attrNameLst>
                                      </p:cBhvr>
                                      <p:to>
                                        <p:strVal val="hidden"/>
                                      </p:to>
                                    </p:set>
                                  </p:childTnLst>
                                </p:cTn>
                              </p:par>
                              <p:par>
                                <p:cTn id="19" presetID="53" presetClass="entr" presetSubtype="16"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ppt_w</p:attrName>
                                        </p:attrNameLst>
                                      </p:cBhvr>
                                      <p:tavLst>
                                        <p:tav tm="0">
                                          <p:val>
                                            <p:fltVal val="0"/>
                                          </p:val>
                                        </p:tav>
                                        <p:tav tm="100000">
                                          <p:val>
                                            <p:strVal val="#ppt_w"/>
                                          </p:val>
                                        </p:tav>
                                      </p:tavLst>
                                    </p:anim>
                                    <p:anim calcmode="lin" valueType="num">
                                      <p:cBhvr>
                                        <p:cTn id="22" dur="1000" fill="hold"/>
                                        <p:tgtEl>
                                          <p:spTgt spid="29"/>
                                        </p:tgtEl>
                                        <p:attrNameLst>
                                          <p:attrName>ppt_h</p:attrName>
                                        </p:attrNameLst>
                                      </p:cBhvr>
                                      <p:tavLst>
                                        <p:tav tm="0">
                                          <p:val>
                                            <p:fltVal val="0"/>
                                          </p:val>
                                        </p:tav>
                                        <p:tav tm="100000">
                                          <p:val>
                                            <p:strVal val="#ppt_h"/>
                                          </p:val>
                                        </p:tav>
                                      </p:tavLst>
                                    </p:anim>
                                    <p:animEffect transition="in" filter="fade">
                                      <p:cBhvr>
                                        <p:cTn id="23" dur="1000"/>
                                        <p:tgtEl>
                                          <p:spTgt spid="29"/>
                                        </p:tgtEl>
                                      </p:cBhvr>
                                    </p:animEffect>
                                  </p:childTnLst>
                                </p:cTn>
                              </p:par>
                              <p:par>
                                <p:cTn id="24" presetID="2" presetClass="entr" presetSubtype="2" fill="hold" nodeType="withEffect">
                                  <p:stCondLst>
                                    <p:cond delay="0"/>
                                  </p:stCondLst>
                                  <p:childTnLst>
                                    <p:set>
                                      <p:cBhvr>
                                        <p:cTn id="25" dur="1" fill="hold">
                                          <p:stCondLst>
                                            <p:cond delay="0"/>
                                          </p:stCondLst>
                                        </p:cTn>
                                        <p:tgtEl>
                                          <p:spTgt spid="2051"/>
                                        </p:tgtEl>
                                        <p:attrNameLst>
                                          <p:attrName>style.visibility</p:attrName>
                                        </p:attrNameLst>
                                      </p:cBhvr>
                                      <p:to>
                                        <p:strVal val="visible"/>
                                      </p:to>
                                    </p:set>
                                    <p:anim calcmode="lin" valueType="num">
                                      <p:cBhvr additive="base">
                                        <p:cTn id="26" dur="1000" fill="hold"/>
                                        <p:tgtEl>
                                          <p:spTgt spid="2051"/>
                                        </p:tgtEl>
                                        <p:attrNameLst>
                                          <p:attrName>ppt_x</p:attrName>
                                        </p:attrNameLst>
                                      </p:cBhvr>
                                      <p:tavLst>
                                        <p:tav tm="0">
                                          <p:val>
                                            <p:strVal val="1+#ppt_w/2"/>
                                          </p:val>
                                        </p:tav>
                                        <p:tav tm="100000">
                                          <p:val>
                                            <p:strVal val="#ppt_x"/>
                                          </p:val>
                                        </p:tav>
                                      </p:tavLst>
                                    </p:anim>
                                    <p:anim calcmode="lin" valueType="num">
                                      <p:cBhvr additive="base">
                                        <p:cTn id="27" dur="10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051"/>
                                        </p:tgtEl>
                                      </p:cBhvr>
                                    </p:animEffect>
                                    <p:set>
                                      <p:cBhvr>
                                        <p:cTn id="32" dur="1" fill="hold">
                                          <p:stCondLst>
                                            <p:cond delay="499"/>
                                          </p:stCondLst>
                                        </p:cTn>
                                        <p:tgtEl>
                                          <p:spTgt spid="2051"/>
                                        </p:tgtEl>
                                        <p:attrNameLst>
                                          <p:attrName>style.visibility</p:attrName>
                                        </p:attrNameLst>
                                      </p:cBhvr>
                                      <p:to>
                                        <p:strVal val="hidden"/>
                                      </p:to>
                                    </p:set>
                                  </p:childTnLst>
                                </p:cTn>
                              </p:par>
                              <p:par>
                                <p:cTn id="33" presetID="53" presetClass="entr" presetSubtype="16"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1000" fill="hold"/>
                                        <p:tgtEl>
                                          <p:spTgt spid="30"/>
                                        </p:tgtEl>
                                        <p:attrNameLst>
                                          <p:attrName>ppt_w</p:attrName>
                                        </p:attrNameLst>
                                      </p:cBhvr>
                                      <p:tavLst>
                                        <p:tav tm="0">
                                          <p:val>
                                            <p:fltVal val="0"/>
                                          </p:val>
                                        </p:tav>
                                        <p:tav tm="100000">
                                          <p:val>
                                            <p:strVal val="#ppt_w"/>
                                          </p:val>
                                        </p:tav>
                                      </p:tavLst>
                                    </p:anim>
                                    <p:anim calcmode="lin" valueType="num">
                                      <p:cBhvr>
                                        <p:cTn id="36" dur="1000" fill="hold"/>
                                        <p:tgtEl>
                                          <p:spTgt spid="30"/>
                                        </p:tgtEl>
                                        <p:attrNameLst>
                                          <p:attrName>ppt_h</p:attrName>
                                        </p:attrNameLst>
                                      </p:cBhvr>
                                      <p:tavLst>
                                        <p:tav tm="0">
                                          <p:val>
                                            <p:fltVal val="0"/>
                                          </p:val>
                                        </p:tav>
                                        <p:tav tm="100000">
                                          <p:val>
                                            <p:strVal val="#ppt_h"/>
                                          </p:val>
                                        </p:tav>
                                      </p:tavLst>
                                    </p:anim>
                                    <p:animEffect transition="in" filter="fade">
                                      <p:cBhvr>
                                        <p:cTn id="37" dur="1000"/>
                                        <p:tgtEl>
                                          <p:spTgt spid="30"/>
                                        </p:tgtEl>
                                      </p:cBhvr>
                                    </p:animEffect>
                                  </p:childTnLst>
                                </p:cTn>
                              </p:par>
                              <p:par>
                                <p:cTn id="38" presetID="2" presetClass="entr" presetSubtype="2" fill="hold" nodeType="withEffect">
                                  <p:stCondLst>
                                    <p:cond delay="0"/>
                                  </p:stCondLst>
                                  <p:childTnLst>
                                    <p:set>
                                      <p:cBhvr>
                                        <p:cTn id="39" dur="1" fill="hold">
                                          <p:stCondLst>
                                            <p:cond delay="0"/>
                                          </p:stCondLst>
                                        </p:cTn>
                                        <p:tgtEl>
                                          <p:spTgt spid="2053"/>
                                        </p:tgtEl>
                                        <p:attrNameLst>
                                          <p:attrName>style.visibility</p:attrName>
                                        </p:attrNameLst>
                                      </p:cBhvr>
                                      <p:to>
                                        <p:strVal val="visible"/>
                                      </p:to>
                                    </p:set>
                                    <p:anim calcmode="lin" valueType="num">
                                      <p:cBhvr additive="base">
                                        <p:cTn id="40" dur="1000" fill="hold"/>
                                        <p:tgtEl>
                                          <p:spTgt spid="2053"/>
                                        </p:tgtEl>
                                        <p:attrNameLst>
                                          <p:attrName>ppt_x</p:attrName>
                                        </p:attrNameLst>
                                      </p:cBhvr>
                                      <p:tavLst>
                                        <p:tav tm="0">
                                          <p:val>
                                            <p:strVal val="1+#ppt_w/2"/>
                                          </p:val>
                                        </p:tav>
                                        <p:tav tm="100000">
                                          <p:val>
                                            <p:strVal val="#ppt_x"/>
                                          </p:val>
                                        </p:tav>
                                      </p:tavLst>
                                    </p:anim>
                                    <p:anim calcmode="lin" valueType="num">
                                      <p:cBhvr additive="base">
                                        <p:cTn id="41" dur="1000" fill="hold"/>
                                        <p:tgtEl>
                                          <p:spTgt spid="20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magin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2840" y="3298167"/>
            <a:ext cx="4333222" cy="2613535"/>
          </a:xfrm>
          <a:prstGeom prst="rect">
            <a:avLst/>
          </a:prstGeom>
        </p:spPr>
      </p:pic>
      <p:sp>
        <p:nvSpPr>
          <p:cNvPr id="17" name="CasellaDiTesto 16"/>
          <p:cNvSpPr txBox="1"/>
          <p:nvPr/>
        </p:nvSpPr>
        <p:spPr>
          <a:xfrm>
            <a:off x="179513" y="1475200"/>
            <a:ext cx="1656183" cy="1006216"/>
          </a:xfrm>
          <a:prstGeom prst="rect">
            <a:avLst/>
          </a:prstGeom>
        </p:spPr>
        <p:txBody>
          <a:bodyPr vert="horz" wrap="square" lIns="45720" rIns="45720" rtlCol="0" anchor="ctr">
            <a:noAutofit/>
          </a:bodyPr>
          <a:lstStyle/>
          <a:p>
            <a:pPr algn="just" fontAlgn="base">
              <a:spcBef>
                <a:spcPct val="0"/>
              </a:spcBef>
              <a:spcAft>
                <a:spcPct val="0"/>
              </a:spcAft>
            </a:pPr>
            <a:r>
              <a:rPr lang="it-IT" sz="2300" b="1" i="1" dirty="0" smtClean="0">
                <a:latin typeface="Calibri" panose="020F0502020204030204" pitchFamily="34" charset="0"/>
              </a:rPr>
              <a:t>Obiettivo:</a:t>
            </a:r>
            <a:endParaRPr lang="it-IT" sz="2300" i="1" dirty="0">
              <a:latin typeface="Calibri" panose="020F0502020204030204" pitchFamily="34" charset="0"/>
            </a:endParaRPr>
          </a:p>
          <a:p>
            <a:pPr lvl="0" algn="just" fontAlgn="base">
              <a:spcBef>
                <a:spcPct val="0"/>
              </a:spcBef>
              <a:spcAft>
                <a:spcPct val="0"/>
              </a:spcAft>
            </a:pPr>
            <a:endParaRPr lang="it-IT" sz="2300" i="1" dirty="0">
              <a:latin typeface="Calibri" panose="020F0502020204030204" pitchFamily="34" charset="0"/>
            </a:endParaRPr>
          </a:p>
          <a:p>
            <a:pPr algn="just" fontAlgn="base">
              <a:spcBef>
                <a:spcPct val="0"/>
              </a:spcBef>
              <a:spcAft>
                <a:spcPct val="0"/>
              </a:spcAft>
            </a:pPr>
            <a:endParaRPr lang="it-IT" sz="2300" i="1" dirty="0">
              <a:latin typeface="Calibri" panose="020F0502020204030204" pitchFamily="34" charset="0"/>
            </a:endParaRPr>
          </a:p>
        </p:txBody>
      </p:sp>
      <p:sp>
        <p:nvSpPr>
          <p:cNvPr id="27" name="Rettangolo 26"/>
          <p:cNvSpPr/>
          <p:nvPr/>
        </p:nvSpPr>
        <p:spPr>
          <a:xfrm>
            <a:off x="539552" y="2093435"/>
            <a:ext cx="8280920" cy="923330"/>
          </a:xfrm>
          <a:prstGeom prst="rect">
            <a:avLst/>
          </a:prstGeom>
        </p:spPr>
        <p:txBody>
          <a:bodyPr wrap="square">
            <a:spAutoFit/>
          </a:bodyPr>
          <a:lstStyle/>
          <a:p>
            <a:pPr algn="just"/>
            <a:r>
              <a:rPr lang="it-IT" i="1" dirty="0" smtClean="0">
                <a:latin typeface="Calibri" panose="020F0502020204030204" pitchFamily="34" charset="0"/>
              </a:rPr>
              <a:t>Analisi </a:t>
            </a:r>
            <a:r>
              <a:rPr lang="it-IT" i="1" dirty="0">
                <a:latin typeface="Calibri" panose="020F0502020204030204" pitchFamily="34" charset="0"/>
              </a:rPr>
              <a:t>il più agevoli possibili, specie se un utente si interfaccia per la prima volta con un’analisi volta alla valutazione dell’affidabilità sismica di edifici esistenti in cemento </a:t>
            </a:r>
            <a:r>
              <a:rPr lang="it-IT" i="1" dirty="0" smtClean="0">
                <a:latin typeface="Calibri" panose="020F0502020204030204" pitchFamily="34" charset="0"/>
              </a:rPr>
              <a:t>armato.</a:t>
            </a:r>
            <a:endParaRPr lang="it-IT" i="1" dirty="0">
              <a:latin typeface="Calibri" panose="020F0502020204030204" pitchFamily="34" charset="0"/>
            </a:endParaRPr>
          </a:p>
        </p:txBody>
      </p:sp>
      <p:sp>
        <p:nvSpPr>
          <p:cNvPr id="6" name="Rettangolo 5"/>
          <p:cNvSpPr/>
          <p:nvPr/>
        </p:nvSpPr>
        <p:spPr>
          <a:xfrm>
            <a:off x="5201619" y="3140968"/>
            <a:ext cx="2970781" cy="646331"/>
          </a:xfrm>
          <a:prstGeom prst="rect">
            <a:avLst/>
          </a:prstGeom>
        </p:spPr>
        <p:txBody>
          <a:bodyPr wrap="square">
            <a:spAutoFit/>
          </a:bodyPr>
          <a:lstStyle/>
          <a:p>
            <a:r>
              <a:rPr lang="it-IT" i="1" dirty="0" smtClean="0">
                <a:latin typeface="Calibri" panose="020F0502020204030204" pitchFamily="34" charset="0"/>
              </a:rPr>
              <a:t>Inquadrare </a:t>
            </a:r>
            <a:r>
              <a:rPr lang="it-IT" i="1" dirty="0">
                <a:latin typeface="Calibri" panose="020F0502020204030204" pitchFamily="34" charset="0"/>
              </a:rPr>
              <a:t>le caratteristiche meccaniche della struttura</a:t>
            </a:r>
          </a:p>
        </p:txBody>
      </p:sp>
      <p:sp>
        <p:nvSpPr>
          <p:cNvPr id="7" name="Rettangolo 6"/>
          <p:cNvSpPr/>
          <p:nvPr/>
        </p:nvSpPr>
        <p:spPr>
          <a:xfrm>
            <a:off x="611560" y="4942909"/>
            <a:ext cx="5184576" cy="646331"/>
          </a:xfrm>
          <a:prstGeom prst="rect">
            <a:avLst/>
          </a:prstGeom>
        </p:spPr>
        <p:txBody>
          <a:bodyPr wrap="square">
            <a:spAutoFit/>
          </a:bodyPr>
          <a:lstStyle/>
          <a:p>
            <a:pPr algn="just"/>
            <a:r>
              <a:rPr lang="it-IT" i="1" dirty="0" smtClean="0">
                <a:latin typeface="Calibri" panose="020F0502020204030204" pitchFamily="34" charset="0"/>
              </a:rPr>
              <a:t>Attuare </a:t>
            </a:r>
            <a:r>
              <a:rPr lang="it-IT" i="1" dirty="0">
                <a:latin typeface="Calibri" panose="020F0502020204030204" pitchFamily="34" charset="0"/>
              </a:rPr>
              <a:t>una procedura semplice </a:t>
            </a:r>
            <a:r>
              <a:rPr lang="it-IT" i="1" dirty="0" smtClean="0">
                <a:latin typeface="Calibri" panose="020F0502020204030204" pitchFamily="34" charset="0"/>
              </a:rPr>
              <a:t>e ripetibile </a:t>
            </a:r>
            <a:r>
              <a:rPr lang="it-IT" i="1" dirty="0">
                <a:latin typeface="Calibri" panose="020F0502020204030204" pitchFamily="34" charset="0"/>
              </a:rPr>
              <a:t>al fine di arrivare alla definizione </a:t>
            </a:r>
            <a:r>
              <a:rPr lang="it-IT" i="1" dirty="0" smtClean="0">
                <a:latin typeface="Calibri" panose="020F0502020204030204" pitchFamily="34" charset="0"/>
              </a:rPr>
              <a:t>dei periodi medi di ritorno</a:t>
            </a:r>
            <a:endParaRPr lang="it-IT" i="1" dirty="0">
              <a:latin typeface="Calibri" panose="020F0502020204030204" pitchFamily="34" charset="0"/>
            </a:endParaRPr>
          </a:p>
        </p:txBody>
      </p:sp>
      <p:sp>
        <p:nvSpPr>
          <p:cNvPr id="31" name="Forma 30"/>
          <p:cNvSpPr/>
          <p:nvPr/>
        </p:nvSpPr>
        <p:spPr>
          <a:xfrm rot="4521470">
            <a:off x="2391088" y="1667719"/>
            <a:ext cx="5030496" cy="6223925"/>
          </a:xfrm>
          <a:prstGeom prst="swooshArrow">
            <a:avLst>
              <a:gd name="adj1" fmla="val 12955"/>
              <a:gd name="adj2" fmla="val 25690"/>
            </a:avLst>
          </a:prstGeom>
          <a:scene3d>
            <a:camera prst="orthographicFront">
              <a:rot lat="296650" lon="2322155" rev="21303459"/>
            </a:camera>
            <a:lightRig rig="threePt" dir="t"/>
          </a:scene3d>
          <a:sp3d>
            <a:bevelT prst="angle"/>
          </a:sp3d>
        </p:spPr>
        <p:style>
          <a:lnRef idx="1">
            <a:schemeClr val="accent6"/>
          </a:lnRef>
          <a:fillRef idx="3">
            <a:schemeClr val="accent6"/>
          </a:fillRef>
          <a:effectRef idx="2">
            <a:schemeClr val="accent6"/>
          </a:effectRef>
          <a:fontRef idx="minor">
            <a:schemeClr val="lt1"/>
          </a:fontRef>
        </p:style>
      </p:sp>
      <p:graphicFrame>
        <p:nvGraphicFramePr>
          <p:cNvPr id="9" name="Diagramma 8"/>
          <p:cNvGraphicFramePr/>
          <p:nvPr>
            <p:extLst>
              <p:ext uri="{D42A27DB-BD31-4B8C-83A1-F6EECF244321}">
                <p14:modId xmlns:p14="http://schemas.microsoft.com/office/powerpoint/2010/main" val="3976084784"/>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60051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000" fill="hold"/>
                                        <p:tgtEl>
                                          <p:spTgt spid="27"/>
                                        </p:tgtEl>
                                        <p:attrNameLst>
                                          <p:attrName>ppt_x</p:attrName>
                                        </p:attrNameLst>
                                      </p:cBhvr>
                                      <p:tavLst>
                                        <p:tav tm="0">
                                          <p:val>
                                            <p:strVal val="1+#ppt_w/2"/>
                                          </p:val>
                                        </p:tav>
                                        <p:tav tm="100000">
                                          <p:val>
                                            <p:strVal val="#ppt_x"/>
                                          </p:val>
                                        </p:tav>
                                      </p:tavLst>
                                    </p:anim>
                                    <p:anim calcmode="lin" valueType="num">
                                      <p:cBhvr additive="base">
                                        <p:cTn id="12" dur="10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2000"/>
                                        <p:tgtEl>
                                          <p:spTgt spid="32"/>
                                        </p:tgtEl>
                                      </p:cBhvr>
                                    </p:animEffect>
                                    <p:anim calcmode="lin" valueType="num">
                                      <p:cBhvr>
                                        <p:cTn id="18" dur="2000" fill="hold"/>
                                        <p:tgtEl>
                                          <p:spTgt spid="32"/>
                                        </p:tgtEl>
                                        <p:attrNameLst>
                                          <p:attrName>ppt_w</p:attrName>
                                        </p:attrNameLst>
                                      </p:cBhvr>
                                      <p:tavLst>
                                        <p:tav tm="0" fmla="#ppt_w*sin(2.5*pi*$)">
                                          <p:val>
                                            <p:fltVal val="0"/>
                                          </p:val>
                                        </p:tav>
                                        <p:tav tm="100000">
                                          <p:val>
                                            <p:fltVal val="1"/>
                                          </p:val>
                                        </p:tav>
                                      </p:tavLst>
                                    </p:anim>
                                    <p:anim calcmode="lin" valueType="num">
                                      <p:cBhvr>
                                        <p:cTn id="19" dur="20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xit" presetSubtype="0" fill="hold" nodeType="clickEffect">
                                  <p:stCondLst>
                                    <p:cond delay="0"/>
                                  </p:stCondLst>
                                  <p:childTnLst>
                                    <p:animEffect transition="out" filter="fade">
                                      <p:cBhvr>
                                        <p:cTn id="23" dur="1000"/>
                                        <p:tgtEl>
                                          <p:spTgt spid="32"/>
                                        </p:tgtEl>
                                      </p:cBhvr>
                                    </p:animEffect>
                                    <p:anim calcmode="lin" valueType="num">
                                      <p:cBhvr>
                                        <p:cTn id="24" dur="1000"/>
                                        <p:tgtEl>
                                          <p:spTgt spid="32"/>
                                        </p:tgtEl>
                                        <p:attrNameLst>
                                          <p:attrName>ppt_x</p:attrName>
                                        </p:attrNameLst>
                                      </p:cBhvr>
                                      <p:tavLst>
                                        <p:tav tm="0">
                                          <p:val>
                                            <p:strVal val="ppt_x"/>
                                          </p:val>
                                        </p:tav>
                                        <p:tav tm="100000">
                                          <p:val>
                                            <p:strVal val="ppt_x"/>
                                          </p:val>
                                        </p:tav>
                                      </p:tavLst>
                                    </p:anim>
                                    <p:anim calcmode="lin" valueType="num">
                                      <p:cBhvr>
                                        <p:cTn id="25" dur="1000"/>
                                        <p:tgtEl>
                                          <p:spTgt spid="32"/>
                                        </p:tgtEl>
                                        <p:attrNameLst>
                                          <p:attrName>ppt_y</p:attrName>
                                        </p:attrNameLst>
                                      </p:cBhvr>
                                      <p:tavLst>
                                        <p:tav tm="0">
                                          <p:val>
                                            <p:strVal val="ppt_y"/>
                                          </p:val>
                                        </p:tav>
                                        <p:tav tm="100000">
                                          <p:val>
                                            <p:strVal val="ppt_y+.1"/>
                                          </p:val>
                                        </p:tav>
                                      </p:tavLst>
                                    </p:anim>
                                    <p:set>
                                      <p:cBhvr>
                                        <p:cTn id="26" dur="1" fill="hold">
                                          <p:stCondLst>
                                            <p:cond delay="999"/>
                                          </p:stCondLst>
                                        </p:cTn>
                                        <p:tgtEl>
                                          <p:spTgt spid="32"/>
                                        </p:tgtEl>
                                        <p:attrNameLst>
                                          <p:attrName>style.visibility</p:attrName>
                                        </p:attrNameLst>
                                      </p:cBhvr>
                                      <p:to>
                                        <p:strVal val="hidden"/>
                                      </p:to>
                                    </p:set>
                                  </p:childTnLst>
                                </p:cTn>
                              </p:par>
                              <p:par>
                                <p:cTn id="27" presetID="22" presetClass="entr" presetSubtype="1"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up)">
                                      <p:cBhvr>
                                        <p:cTn id="29" dur="3000"/>
                                        <p:tgtEl>
                                          <p:spTgt spid="31"/>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childTnLst>
                                </p:cTn>
                              </p:par>
                              <p:par>
                                <p:cTn id="33" presetID="10" presetClass="entr" presetSubtype="0" fill="hold" grpId="0" nodeType="withEffect">
                                  <p:stCondLst>
                                    <p:cond delay="200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627" y="3984150"/>
            <a:ext cx="2044109" cy="1533082"/>
          </a:xfrm>
          <a:prstGeom prst="rect">
            <a:avLst/>
          </a:prstGeom>
          <a:ln>
            <a:solidFill>
              <a:schemeClr val="tx1"/>
            </a:solidFill>
          </a:ln>
        </p:spPr>
      </p:pic>
      <p:pic>
        <p:nvPicPr>
          <p:cNvPr id="21" name="Immagine 2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9792" y="2440483"/>
            <a:ext cx="1728192" cy="1373924"/>
          </a:xfrm>
          <a:prstGeom prst="rect">
            <a:avLst/>
          </a:prstGeom>
          <a:noFill/>
          <a:ln>
            <a:solidFill>
              <a:schemeClr val="tx1"/>
            </a:solidFill>
          </a:ln>
        </p:spPr>
      </p:pic>
      <p:pic>
        <p:nvPicPr>
          <p:cNvPr id="22"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b="24069"/>
          <a:stretch/>
        </p:blipFill>
        <p:spPr bwMode="auto">
          <a:xfrm>
            <a:off x="3243640" y="5445224"/>
            <a:ext cx="640497" cy="117354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5" name="Rettangolo 34"/>
          <p:cNvSpPr/>
          <p:nvPr/>
        </p:nvSpPr>
        <p:spPr>
          <a:xfrm>
            <a:off x="7056480" y="1598450"/>
            <a:ext cx="1836000" cy="792000"/>
          </a:xfrm>
          <a:prstGeom prst="rect">
            <a:avLst/>
          </a:prstGeom>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Applicazione METODO A</a:t>
            </a:r>
            <a:endParaRPr lang="it-IT" b="1" i="1" dirty="0">
              <a:solidFill>
                <a:schemeClr val="tx1"/>
              </a:solidFill>
              <a:latin typeface="Calibri" panose="020F0502020204030204" pitchFamily="34" charset="0"/>
            </a:endParaRPr>
          </a:p>
        </p:txBody>
      </p:sp>
      <p:sp>
        <p:nvSpPr>
          <p:cNvPr id="36" name="Rettangolo 35"/>
          <p:cNvSpPr/>
          <p:nvPr/>
        </p:nvSpPr>
        <p:spPr>
          <a:xfrm>
            <a:off x="7056480" y="5635997"/>
            <a:ext cx="1836000" cy="792000"/>
          </a:xfrm>
          <a:prstGeom prst="rect">
            <a:avLst/>
          </a:prstGeom>
          <a:scene3d>
            <a:camera prst="orthographicFront"/>
            <a:lightRig rig="threePt" dir="t"/>
          </a:scene3d>
          <a:sp3d>
            <a:bevelT prst="angle"/>
          </a:sp3d>
        </p:spPr>
        <p:style>
          <a:lnRef idx="1">
            <a:schemeClr val="accent3"/>
          </a:lnRef>
          <a:fillRef idx="2">
            <a:schemeClr val="accent3"/>
          </a:fillRef>
          <a:effectRef idx="1">
            <a:schemeClr val="accent3"/>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Applicazione METODO B</a:t>
            </a:r>
            <a:endParaRPr lang="it-IT" b="1" i="1" dirty="0">
              <a:solidFill>
                <a:schemeClr val="tx1"/>
              </a:solidFill>
              <a:latin typeface="Calibri" panose="020F0502020204030204" pitchFamily="34" charset="0"/>
            </a:endParaRPr>
          </a:p>
        </p:txBody>
      </p:sp>
      <p:sp>
        <p:nvSpPr>
          <p:cNvPr id="37" name="Rettangolo 36"/>
          <p:cNvSpPr/>
          <p:nvPr/>
        </p:nvSpPr>
        <p:spPr>
          <a:xfrm>
            <a:off x="7056480" y="3675549"/>
            <a:ext cx="1836000" cy="792000"/>
          </a:xfrm>
          <a:prstGeom prst="rect">
            <a:avLst/>
          </a:prstGeom>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Applicazione METODO C</a:t>
            </a:r>
            <a:endParaRPr lang="it-IT" b="1" i="1" dirty="0">
              <a:solidFill>
                <a:schemeClr val="tx1"/>
              </a:solidFill>
              <a:latin typeface="Calibri" panose="020F0502020204030204" pitchFamily="34" charset="0"/>
            </a:endParaRPr>
          </a:p>
        </p:txBody>
      </p:sp>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639" y="3300024"/>
            <a:ext cx="1076325" cy="15430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09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0073" y="5350718"/>
            <a:ext cx="1076325" cy="13906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10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20072" y="1222925"/>
            <a:ext cx="1076325" cy="15430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Freccia curva 4"/>
          <p:cNvSpPr/>
          <p:nvPr/>
        </p:nvSpPr>
        <p:spPr>
          <a:xfrm>
            <a:off x="899592" y="2852936"/>
            <a:ext cx="1440159" cy="961471"/>
          </a:xfrm>
          <a:prstGeom prst="ben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sp3d extrusionH="57150">
              <a:bevelT w="38100" h="38100" prst="angle"/>
            </a:sp3d>
          </a:bodyPr>
          <a:lstStyle/>
          <a:p>
            <a:pPr algn="ctr"/>
            <a:endParaRPr lang="it-IT">
              <a:solidFill>
                <a:schemeClr val="tx1"/>
              </a:solidFill>
            </a:endParaRPr>
          </a:p>
        </p:txBody>
      </p:sp>
      <p:sp>
        <p:nvSpPr>
          <p:cNvPr id="40" name="Freccia curva 39"/>
          <p:cNvSpPr/>
          <p:nvPr/>
        </p:nvSpPr>
        <p:spPr>
          <a:xfrm flipV="1">
            <a:off x="971601" y="5635997"/>
            <a:ext cx="1872207" cy="792000"/>
          </a:xfrm>
          <a:prstGeom prst="bentArrow">
            <a:avLst>
              <a:gd name="adj1" fmla="val 25000"/>
              <a:gd name="adj2" fmla="val 26723"/>
              <a:gd name="adj3" fmla="val 25000"/>
              <a:gd name="adj4" fmla="val 43750"/>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sp3d extrusionH="57150">
              <a:bevelT w="38100" h="38100" prst="angle"/>
            </a:sp3d>
          </a:bodyPr>
          <a:lstStyle/>
          <a:p>
            <a:pPr algn="ctr"/>
            <a:endParaRPr lang="it-IT">
              <a:solidFill>
                <a:schemeClr val="tx1"/>
              </a:solidFill>
            </a:endParaRPr>
          </a:p>
        </p:txBody>
      </p:sp>
      <p:sp>
        <p:nvSpPr>
          <p:cNvPr id="41" name="Freccia a destra 40"/>
          <p:cNvSpPr/>
          <p:nvPr/>
        </p:nvSpPr>
        <p:spPr>
          <a:xfrm>
            <a:off x="4333932" y="5671774"/>
            <a:ext cx="476136"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42" name="Freccia a destra 41"/>
          <p:cNvSpPr/>
          <p:nvPr/>
        </p:nvSpPr>
        <p:spPr>
          <a:xfrm rot="19757351">
            <a:off x="4572000" y="1769901"/>
            <a:ext cx="476136"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43" name="Freccia a destra 42"/>
          <p:cNvSpPr/>
          <p:nvPr/>
        </p:nvSpPr>
        <p:spPr>
          <a:xfrm rot="1984610">
            <a:off x="4564074" y="3691307"/>
            <a:ext cx="476136"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44" name="Freccia a destra 43"/>
          <p:cNvSpPr/>
          <p:nvPr/>
        </p:nvSpPr>
        <p:spPr>
          <a:xfrm>
            <a:off x="6444208" y="5671774"/>
            <a:ext cx="476136"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45" name="Freccia a destra 44"/>
          <p:cNvSpPr/>
          <p:nvPr/>
        </p:nvSpPr>
        <p:spPr>
          <a:xfrm>
            <a:off x="6444208" y="3697280"/>
            <a:ext cx="476136"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46" name="Freccia a destra 45"/>
          <p:cNvSpPr/>
          <p:nvPr/>
        </p:nvSpPr>
        <p:spPr>
          <a:xfrm>
            <a:off x="6444208" y="1620181"/>
            <a:ext cx="476136"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cxnSp>
        <p:nvCxnSpPr>
          <p:cNvPr id="7" name="Connettore 2 6"/>
          <p:cNvCxnSpPr/>
          <p:nvPr/>
        </p:nvCxnSpPr>
        <p:spPr>
          <a:xfrm flipH="1">
            <a:off x="4067944" y="4509120"/>
            <a:ext cx="1690290" cy="936104"/>
          </a:xfrm>
          <a:prstGeom prst="straightConnector1">
            <a:avLst/>
          </a:prstGeom>
          <a:ln w="38100">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graphicFrame>
        <p:nvGraphicFramePr>
          <p:cNvPr id="23" name="Diagramma 22"/>
          <p:cNvGraphicFramePr/>
          <p:nvPr>
            <p:extLst>
              <p:ext uri="{D42A27DB-BD31-4B8C-83A1-F6EECF244321}">
                <p14:modId xmlns:p14="http://schemas.microsoft.com/office/powerpoint/2010/main" val="891005708"/>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725038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fltVal val="0"/>
                                          </p:val>
                                        </p:tav>
                                        <p:tav tm="100000">
                                          <p:val>
                                            <p:strVal val="#ppt_w"/>
                                          </p:val>
                                        </p:tav>
                                      </p:tavLst>
                                    </p:anim>
                                    <p:anim calcmode="lin" valueType="num">
                                      <p:cBhvr>
                                        <p:cTn id="18" dur="1000" fill="hold"/>
                                        <p:tgtEl>
                                          <p:spTgt spid="21"/>
                                        </p:tgtEl>
                                        <p:attrNameLst>
                                          <p:attrName>ppt_h</p:attrName>
                                        </p:attrNameLst>
                                      </p:cBhvr>
                                      <p:tavLst>
                                        <p:tav tm="0">
                                          <p:val>
                                            <p:fltVal val="0"/>
                                          </p:val>
                                        </p:tav>
                                        <p:tav tm="100000">
                                          <p:val>
                                            <p:strVal val="#ppt_h"/>
                                          </p:val>
                                        </p:tav>
                                      </p:tavLst>
                                    </p:anim>
                                    <p:animEffect transition="in" filter="fade">
                                      <p:cBhvr>
                                        <p:cTn id="19" dur="10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dissolve">
                                      <p:cBhvr>
                                        <p:cTn id="24" dur="1000"/>
                                        <p:tgtEl>
                                          <p:spTgt spid="42"/>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dissolve">
                                      <p:cBhvr>
                                        <p:cTn id="27" dur="1000"/>
                                        <p:tgtEl>
                                          <p:spTgt spid="43"/>
                                        </p:tgtEl>
                                      </p:cBhvr>
                                    </p:animEffect>
                                  </p:childTnLst>
                                </p:cTn>
                              </p:par>
                              <p:par>
                                <p:cTn id="28" presetID="53" presetClass="entr" presetSubtype="16" fill="hold" nodeType="withEffect">
                                  <p:stCondLst>
                                    <p:cond delay="0"/>
                                  </p:stCondLst>
                                  <p:childTnLst>
                                    <p:set>
                                      <p:cBhvr>
                                        <p:cTn id="29" dur="1" fill="hold">
                                          <p:stCondLst>
                                            <p:cond delay="0"/>
                                          </p:stCondLst>
                                        </p:cTn>
                                        <p:tgtEl>
                                          <p:spTgt spid="4098"/>
                                        </p:tgtEl>
                                        <p:attrNameLst>
                                          <p:attrName>style.visibility</p:attrName>
                                        </p:attrNameLst>
                                      </p:cBhvr>
                                      <p:to>
                                        <p:strVal val="visible"/>
                                      </p:to>
                                    </p:set>
                                    <p:anim calcmode="lin" valueType="num">
                                      <p:cBhvr>
                                        <p:cTn id="30" dur="1000" fill="hold"/>
                                        <p:tgtEl>
                                          <p:spTgt spid="4098"/>
                                        </p:tgtEl>
                                        <p:attrNameLst>
                                          <p:attrName>ppt_w</p:attrName>
                                        </p:attrNameLst>
                                      </p:cBhvr>
                                      <p:tavLst>
                                        <p:tav tm="0">
                                          <p:val>
                                            <p:fltVal val="0"/>
                                          </p:val>
                                        </p:tav>
                                        <p:tav tm="100000">
                                          <p:val>
                                            <p:strVal val="#ppt_w"/>
                                          </p:val>
                                        </p:tav>
                                      </p:tavLst>
                                    </p:anim>
                                    <p:anim calcmode="lin" valueType="num">
                                      <p:cBhvr>
                                        <p:cTn id="31" dur="1000" fill="hold"/>
                                        <p:tgtEl>
                                          <p:spTgt spid="4098"/>
                                        </p:tgtEl>
                                        <p:attrNameLst>
                                          <p:attrName>ppt_h</p:attrName>
                                        </p:attrNameLst>
                                      </p:cBhvr>
                                      <p:tavLst>
                                        <p:tav tm="0">
                                          <p:val>
                                            <p:fltVal val="0"/>
                                          </p:val>
                                        </p:tav>
                                        <p:tav tm="100000">
                                          <p:val>
                                            <p:strVal val="#ppt_h"/>
                                          </p:val>
                                        </p:tav>
                                      </p:tavLst>
                                    </p:anim>
                                    <p:animEffect transition="in" filter="fade">
                                      <p:cBhvr>
                                        <p:cTn id="32" dur="1000"/>
                                        <p:tgtEl>
                                          <p:spTgt spid="4098"/>
                                        </p:tgtEl>
                                      </p:cBhvr>
                                    </p:animEffect>
                                  </p:childTnLst>
                                </p:cTn>
                              </p:par>
                              <p:par>
                                <p:cTn id="33" presetID="53" presetClass="entr" presetSubtype="16" fill="hold" nodeType="withEffect">
                                  <p:stCondLst>
                                    <p:cond delay="0"/>
                                  </p:stCondLst>
                                  <p:childTnLst>
                                    <p:set>
                                      <p:cBhvr>
                                        <p:cTn id="34" dur="1" fill="hold">
                                          <p:stCondLst>
                                            <p:cond delay="0"/>
                                          </p:stCondLst>
                                        </p:cTn>
                                        <p:tgtEl>
                                          <p:spTgt spid="4100"/>
                                        </p:tgtEl>
                                        <p:attrNameLst>
                                          <p:attrName>style.visibility</p:attrName>
                                        </p:attrNameLst>
                                      </p:cBhvr>
                                      <p:to>
                                        <p:strVal val="visible"/>
                                      </p:to>
                                    </p:set>
                                    <p:anim calcmode="lin" valueType="num">
                                      <p:cBhvr>
                                        <p:cTn id="35" dur="1000" fill="hold"/>
                                        <p:tgtEl>
                                          <p:spTgt spid="4100"/>
                                        </p:tgtEl>
                                        <p:attrNameLst>
                                          <p:attrName>ppt_w</p:attrName>
                                        </p:attrNameLst>
                                      </p:cBhvr>
                                      <p:tavLst>
                                        <p:tav tm="0">
                                          <p:val>
                                            <p:fltVal val="0"/>
                                          </p:val>
                                        </p:tav>
                                        <p:tav tm="100000">
                                          <p:val>
                                            <p:strVal val="#ppt_w"/>
                                          </p:val>
                                        </p:tav>
                                      </p:tavLst>
                                    </p:anim>
                                    <p:anim calcmode="lin" valueType="num">
                                      <p:cBhvr>
                                        <p:cTn id="36" dur="1000" fill="hold"/>
                                        <p:tgtEl>
                                          <p:spTgt spid="4100"/>
                                        </p:tgtEl>
                                        <p:attrNameLst>
                                          <p:attrName>ppt_h</p:attrName>
                                        </p:attrNameLst>
                                      </p:cBhvr>
                                      <p:tavLst>
                                        <p:tav tm="0">
                                          <p:val>
                                            <p:fltVal val="0"/>
                                          </p:val>
                                        </p:tav>
                                        <p:tav tm="100000">
                                          <p:val>
                                            <p:strVal val="#ppt_h"/>
                                          </p:val>
                                        </p:tav>
                                      </p:tavLst>
                                    </p:anim>
                                    <p:animEffect transition="in" filter="fade">
                                      <p:cBhvr>
                                        <p:cTn id="37" dur="1000"/>
                                        <p:tgtEl>
                                          <p:spTgt spid="4100"/>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dissolve">
                                      <p:cBhvr>
                                        <p:cTn id="42" dur="1000"/>
                                        <p:tgtEl>
                                          <p:spTgt spid="46"/>
                                        </p:tgtEl>
                                      </p:cBhvr>
                                    </p:animEffect>
                                  </p:childTnLst>
                                </p:cTn>
                              </p:par>
                              <p:par>
                                <p:cTn id="43" presetID="2" presetClass="entr" presetSubtype="2"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1000" fill="hold"/>
                                        <p:tgtEl>
                                          <p:spTgt spid="35"/>
                                        </p:tgtEl>
                                        <p:attrNameLst>
                                          <p:attrName>ppt_x</p:attrName>
                                        </p:attrNameLst>
                                      </p:cBhvr>
                                      <p:tavLst>
                                        <p:tav tm="0">
                                          <p:val>
                                            <p:strVal val="1+#ppt_w/2"/>
                                          </p:val>
                                        </p:tav>
                                        <p:tav tm="100000">
                                          <p:val>
                                            <p:strVal val="#ppt_x"/>
                                          </p:val>
                                        </p:tav>
                                      </p:tavLst>
                                    </p:anim>
                                    <p:anim calcmode="lin" valueType="num">
                                      <p:cBhvr additive="base">
                                        <p:cTn id="46" dur="10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dissolve">
                                      <p:cBhvr>
                                        <p:cTn id="51" dur="1000"/>
                                        <p:tgtEl>
                                          <p:spTgt spid="45"/>
                                        </p:tgtEl>
                                      </p:cBhvr>
                                    </p:animEffect>
                                  </p:childTnLst>
                                </p:cTn>
                              </p:par>
                              <p:par>
                                <p:cTn id="52" presetID="2" presetClass="entr" presetSubtype="2"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1000" fill="hold"/>
                                        <p:tgtEl>
                                          <p:spTgt spid="37"/>
                                        </p:tgtEl>
                                        <p:attrNameLst>
                                          <p:attrName>ppt_x</p:attrName>
                                        </p:attrNameLst>
                                      </p:cBhvr>
                                      <p:tavLst>
                                        <p:tav tm="0">
                                          <p:val>
                                            <p:strVal val="1+#ppt_w/2"/>
                                          </p:val>
                                        </p:tav>
                                        <p:tav tm="100000">
                                          <p:val>
                                            <p:strVal val="#ppt_x"/>
                                          </p:val>
                                        </p:tav>
                                      </p:tavLst>
                                    </p:anim>
                                    <p:anim calcmode="lin" valueType="num">
                                      <p:cBhvr additive="base">
                                        <p:cTn id="55" dur="10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1000"/>
                                        <p:tgtEl>
                                          <p:spTgt spid="40"/>
                                        </p:tgtEl>
                                      </p:cBhvr>
                                    </p:animEffect>
                                  </p:childTnLst>
                                </p:cTn>
                              </p:par>
                              <p:par>
                                <p:cTn id="61" presetID="10" presetClass="entr" presetSubtype="0" fill="hold"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0"/>
                                        <p:tgtEl>
                                          <p:spTgt spid="7"/>
                                        </p:tgtEl>
                                      </p:cBhvr>
                                    </p:animEffect>
                                  </p:childTnLst>
                                </p:cTn>
                              </p:par>
                              <p:par>
                                <p:cTn id="64" presetID="53" presetClass="entr" presetSubtype="16"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1000" fill="hold"/>
                                        <p:tgtEl>
                                          <p:spTgt spid="22"/>
                                        </p:tgtEl>
                                        <p:attrNameLst>
                                          <p:attrName>ppt_w</p:attrName>
                                        </p:attrNameLst>
                                      </p:cBhvr>
                                      <p:tavLst>
                                        <p:tav tm="0">
                                          <p:val>
                                            <p:fltVal val="0"/>
                                          </p:val>
                                        </p:tav>
                                        <p:tav tm="100000">
                                          <p:val>
                                            <p:strVal val="#ppt_w"/>
                                          </p:val>
                                        </p:tav>
                                      </p:tavLst>
                                    </p:anim>
                                    <p:anim calcmode="lin" valueType="num">
                                      <p:cBhvr>
                                        <p:cTn id="67" dur="1000" fill="hold"/>
                                        <p:tgtEl>
                                          <p:spTgt spid="22"/>
                                        </p:tgtEl>
                                        <p:attrNameLst>
                                          <p:attrName>ppt_h</p:attrName>
                                        </p:attrNameLst>
                                      </p:cBhvr>
                                      <p:tavLst>
                                        <p:tav tm="0">
                                          <p:val>
                                            <p:fltVal val="0"/>
                                          </p:val>
                                        </p:tav>
                                        <p:tav tm="100000">
                                          <p:val>
                                            <p:strVal val="#ppt_h"/>
                                          </p:val>
                                        </p:tav>
                                      </p:tavLst>
                                    </p:anim>
                                    <p:animEffect transition="in" filter="fade">
                                      <p:cBhvr>
                                        <p:cTn id="68" dur="10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grpId="0" nodeType="click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dissolve">
                                      <p:cBhvr>
                                        <p:cTn id="73" dur="1000"/>
                                        <p:tgtEl>
                                          <p:spTgt spid="41"/>
                                        </p:tgtEl>
                                      </p:cBhvr>
                                    </p:animEffect>
                                  </p:childTnLst>
                                </p:cTn>
                              </p:par>
                              <p:par>
                                <p:cTn id="74" presetID="53" presetClass="entr" presetSubtype="16" fill="hold" nodeType="withEffect">
                                  <p:stCondLst>
                                    <p:cond delay="0"/>
                                  </p:stCondLst>
                                  <p:childTnLst>
                                    <p:set>
                                      <p:cBhvr>
                                        <p:cTn id="75" dur="1" fill="hold">
                                          <p:stCondLst>
                                            <p:cond delay="0"/>
                                          </p:stCondLst>
                                        </p:cTn>
                                        <p:tgtEl>
                                          <p:spTgt spid="4099"/>
                                        </p:tgtEl>
                                        <p:attrNameLst>
                                          <p:attrName>style.visibility</p:attrName>
                                        </p:attrNameLst>
                                      </p:cBhvr>
                                      <p:to>
                                        <p:strVal val="visible"/>
                                      </p:to>
                                    </p:set>
                                    <p:anim calcmode="lin" valueType="num">
                                      <p:cBhvr>
                                        <p:cTn id="76" dur="1000" fill="hold"/>
                                        <p:tgtEl>
                                          <p:spTgt spid="4099"/>
                                        </p:tgtEl>
                                        <p:attrNameLst>
                                          <p:attrName>ppt_w</p:attrName>
                                        </p:attrNameLst>
                                      </p:cBhvr>
                                      <p:tavLst>
                                        <p:tav tm="0">
                                          <p:val>
                                            <p:fltVal val="0"/>
                                          </p:val>
                                        </p:tav>
                                        <p:tav tm="100000">
                                          <p:val>
                                            <p:strVal val="#ppt_w"/>
                                          </p:val>
                                        </p:tav>
                                      </p:tavLst>
                                    </p:anim>
                                    <p:anim calcmode="lin" valueType="num">
                                      <p:cBhvr>
                                        <p:cTn id="77" dur="1000" fill="hold"/>
                                        <p:tgtEl>
                                          <p:spTgt spid="4099"/>
                                        </p:tgtEl>
                                        <p:attrNameLst>
                                          <p:attrName>ppt_h</p:attrName>
                                        </p:attrNameLst>
                                      </p:cBhvr>
                                      <p:tavLst>
                                        <p:tav tm="0">
                                          <p:val>
                                            <p:fltVal val="0"/>
                                          </p:val>
                                        </p:tav>
                                        <p:tav tm="100000">
                                          <p:val>
                                            <p:strVal val="#ppt_h"/>
                                          </p:val>
                                        </p:tav>
                                      </p:tavLst>
                                    </p:anim>
                                    <p:animEffect transition="in" filter="fade">
                                      <p:cBhvr>
                                        <p:cTn id="78" dur="1000"/>
                                        <p:tgtEl>
                                          <p:spTgt spid="4099"/>
                                        </p:tgtEl>
                                      </p:cBhvr>
                                    </p:animEffect>
                                  </p:childTnLst>
                                </p:cTn>
                              </p:par>
                            </p:childTnLst>
                          </p:cTn>
                        </p:par>
                      </p:childTnLst>
                    </p:cTn>
                  </p:par>
                  <p:par>
                    <p:cTn id="79" fill="hold">
                      <p:stCondLst>
                        <p:cond delay="indefinite"/>
                      </p:stCondLst>
                      <p:childTnLst>
                        <p:par>
                          <p:cTn id="80" fill="hold">
                            <p:stCondLst>
                              <p:cond delay="0"/>
                            </p:stCondLst>
                            <p:childTnLst>
                              <p:par>
                                <p:cTn id="81" presetID="9" presetClass="entr" presetSubtype="0" fill="hold" grpId="0" nodeType="click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dissolve">
                                      <p:cBhvr>
                                        <p:cTn id="83" dur="1000"/>
                                        <p:tgtEl>
                                          <p:spTgt spid="44"/>
                                        </p:tgtEl>
                                      </p:cBhvr>
                                    </p:animEffect>
                                  </p:childTnLst>
                                </p:cTn>
                              </p:par>
                              <p:par>
                                <p:cTn id="84" presetID="2" presetClass="entr" presetSubtype="2"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 calcmode="lin" valueType="num">
                                      <p:cBhvr additive="base">
                                        <p:cTn id="86" dur="1000" fill="hold"/>
                                        <p:tgtEl>
                                          <p:spTgt spid="36"/>
                                        </p:tgtEl>
                                        <p:attrNameLst>
                                          <p:attrName>ppt_x</p:attrName>
                                        </p:attrNameLst>
                                      </p:cBhvr>
                                      <p:tavLst>
                                        <p:tav tm="0">
                                          <p:val>
                                            <p:strVal val="1+#ppt_w/2"/>
                                          </p:val>
                                        </p:tav>
                                        <p:tav tm="100000">
                                          <p:val>
                                            <p:strVal val="#ppt_x"/>
                                          </p:val>
                                        </p:tav>
                                      </p:tavLst>
                                    </p:anim>
                                    <p:anim calcmode="lin" valueType="num">
                                      <p:cBhvr additive="base">
                                        <p:cTn id="87"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5" grpId="0" animBg="1"/>
      <p:bldP spid="40" grpId="0" animBg="1"/>
      <p:bldP spid="41" grpId="0" animBg="1"/>
      <p:bldP spid="42" grpId="0" animBg="1"/>
      <p:bldP spid="43" grpId="0" animBg="1"/>
      <p:bldP spid="44" grpId="0" animBg="1"/>
      <p:bldP spid="45" grpId="0" animBg="1"/>
      <p:bldP spid="4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ttangolo 19"/>
          <p:cNvSpPr/>
          <p:nvPr/>
        </p:nvSpPr>
        <p:spPr>
          <a:xfrm>
            <a:off x="3556215" y="3315171"/>
            <a:ext cx="1994280" cy="792088"/>
          </a:xfrm>
          <a:prstGeom prst="rect">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r>
              <a:rPr lang="it-IT" sz="2200" b="1" i="1" dirty="0" smtClean="0">
                <a:latin typeface="Calibri" panose="020F0502020204030204" pitchFamily="34" charset="0"/>
              </a:rPr>
              <a:t>DOMINIO</a:t>
            </a:r>
            <a:endParaRPr lang="it-IT" sz="2200" b="1" i="1" dirty="0">
              <a:latin typeface="Calibri" panose="020F0502020204030204" pitchFamily="34" charset="0"/>
            </a:endParaRPr>
          </a:p>
        </p:txBody>
      </p:sp>
      <p:sp>
        <p:nvSpPr>
          <p:cNvPr id="23" name="Freccia bidirezionale orizzontale 22"/>
          <p:cNvSpPr/>
          <p:nvPr/>
        </p:nvSpPr>
        <p:spPr>
          <a:xfrm rot="10800000">
            <a:off x="5558167" y="3387179"/>
            <a:ext cx="993544" cy="648072"/>
          </a:xfrm>
          <a:prstGeom prst="leftRightArrow">
            <a:avLst/>
          </a:prstGeom>
          <a:scene3d>
            <a:camera prst="orthographicFront"/>
            <a:lightRig rig="threePt" dir="t"/>
          </a:scene3d>
          <a:sp3d>
            <a:bevelT prst="angle"/>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it-IT"/>
          </a:p>
        </p:txBody>
      </p:sp>
      <p:sp>
        <p:nvSpPr>
          <p:cNvPr id="24" name="Freccia bidirezionale orizzontale 23"/>
          <p:cNvSpPr/>
          <p:nvPr/>
        </p:nvSpPr>
        <p:spPr>
          <a:xfrm>
            <a:off x="2627784" y="3387179"/>
            <a:ext cx="928431" cy="648072"/>
          </a:xfrm>
          <a:prstGeom prst="leftRightArrow">
            <a:avLst/>
          </a:prstGeom>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it-IT"/>
          </a:p>
        </p:txBody>
      </p:sp>
      <p:sp>
        <p:nvSpPr>
          <p:cNvPr id="25" name="Rettangolo 24"/>
          <p:cNvSpPr/>
          <p:nvPr/>
        </p:nvSpPr>
        <p:spPr>
          <a:xfrm>
            <a:off x="6551712" y="3315171"/>
            <a:ext cx="2448272" cy="792088"/>
          </a:xfrm>
          <a:prstGeom prst="rect">
            <a:avLst/>
          </a:prstGeom>
          <a:scene3d>
            <a:camera prst="orthographicFront"/>
            <a:lightRig rig="threePt" dir="t"/>
          </a:scene3d>
          <a:sp3d>
            <a:bevelT prst="angle"/>
          </a:sp3d>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2200" b="1" i="1" dirty="0" smtClean="0">
                <a:latin typeface="Calibri" panose="020F0502020204030204" pitchFamily="34" charset="0"/>
              </a:rPr>
              <a:t>ANALISI</a:t>
            </a:r>
            <a:endParaRPr lang="it-IT" sz="2200" b="1" i="1" dirty="0">
              <a:latin typeface="Calibri" panose="020F0502020204030204" pitchFamily="34" charset="0"/>
            </a:endParaRPr>
          </a:p>
        </p:txBody>
      </p:sp>
      <p:sp>
        <p:nvSpPr>
          <p:cNvPr id="26" name="Rettangolo 25"/>
          <p:cNvSpPr/>
          <p:nvPr/>
        </p:nvSpPr>
        <p:spPr>
          <a:xfrm>
            <a:off x="179512" y="3315171"/>
            <a:ext cx="2448272" cy="792088"/>
          </a:xfrm>
          <a:prstGeom prst="rect">
            <a:avLst/>
          </a:prstGeom>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rtlCol="0" anchor="ctr"/>
          <a:lstStyle/>
          <a:p>
            <a:pPr algn="ctr"/>
            <a:r>
              <a:rPr lang="it-IT" sz="2200" b="1" i="1" dirty="0" smtClean="0">
                <a:latin typeface="Calibri" panose="020F0502020204030204" pitchFamily="34" charset="0"/>
              </a:rPr>
              <a:t>MODELLO</a:t>
            </a:r>
            <a:endParaRPr lang="it-IT" sz="2200" b="1" i="1" dirty="0">
              <a:latin typeface="Calibri" panose="020F0502020204030204" pitchFamily="34" charset="0"/>
            </a:endParaRPr>
          </a:p>
        </p:txBody>
      </p:sp>
      <p:sp>
        <p:nvSpPr>
          <p:cNvPr id="27" name="Rettangolo 26"/>
          <p:cNvSpPr/>
          <p:nvPr/>
        </p:nvSpPr>
        <p:spPr>
          <a:xfrm>
            <a:off x="179511" y="4323283"/>
            <a:ext cx="6372201" cy="338554"/>
          </a:xfrm>
          <a:prstGeom prst="rect">
            <a:avLst/>
          </a:prstGeom>
        </p:spPr>
        <p:txBody>
          <a:bodyPr wrap="square">
            <a:spAutoFit/>
          </a:bodyPr>
          <a:lstStyle/>
          <a:p>
            <a:pPr algn="just"/>
            <a:r>
              <a:rPr lang="it-IT" sz="1600" i="1" dirty="0" smtClean="0">
                <a:latin typeface="Calibri" panose="020F0502020204030204" pitchFamily="34" charset="0"/>
              </a:rPr>
              <a:t>Caratteristiche di base della struttura</a:t>
            </a:r>
            <a:endParaRPr lang="it-IT" sz="1600" i="1" dirty="0">
              <a:latin typeface="Calibri" panose="020F0502020204030204" pitchFamily="34" charset="0"/>
            </a:endParaRPr>
          </a:p>
        </p:txBody>
      </p:sp>
      <p:sp>
        <p:nvSpPr>
          <p:cNvPr id="28" name="Rettangolo 27"/>
          <p:cNvSpPr/>
          <p:nvPr/>
        </p:nvSpPr>
        <p:spPr>
          <a:xfrm>
            <a:off x="179511" y="4692615"/>
            <a:ext cx="6372199" cy="338554"/>
          </a:xfrm>
          <a:prstGeom prst="rect">
            <a:avLst/>
          </a:prstGeom>
        </p:spPr>
        <p:txBody>
          <a:bodyPr wrap="square">
            <a:spAutoFit/>
          </a:bodyPr>
          <a:lstStyle/>
          <a:p>
            <a:pPr algn="just"/>
            <a:r>
              <a:rPr lang="it-IT" sz="1600" i="1" dirty="0" smtClean="0">
                <a:latin typeface="Calibri" panose="020F0502020204030204" pitchFamily="34" charset="0"/>
              </a:rPr>
              <a:t>Localizzazione dei nodi</a:t>
            </a:r>
            <a:endParaRPr lang="it-IT" sz="1600" i="1" dirty="0">
              <a:latin typeface="Calibri" panose="020F0502020204030204" pitchFamily="34" charset="0"/>
            </a:endParaRPr>
          </a:p>
        </p:txBody>
      </p:sp>
      <p:sp>
        <p:nvSpPr>
          <p:cNvPr id="29" name="Rettangolo 28"/>
          <p:cNvSpPr/>
          <p:nvPr/>
        </p:nvSpPr>
        <p:spPr>
          <a:xfrm>
            <a:off x="179510" y="5084136"/>
            <a:ext cx="6372199" cy="338554"/>
          </a:xfrm>
          <a:prstGeom prst="rect">
            <a:avLst/>
          </a:prstGeom>
        </p:spPr>
        <p:txBody>
          <a:bodyPr wrap="square">
            <a:spAutoFit/>
          </a:bodyPr>
          <a:lstStyle/>
          <a:p>
            <a:pPr algn="just"/>
            <a:r>
              <a:rPr lang="it-IT" sz="1600" i="1" dirty="0" smtClean="0">
                <a:latin typeface="Calibri" panose="020F0502020204030204" pitchFamily="34" charset="0"/>
              </a:rPr>
              <a:t>Definizione dei vincoli</a:t>
            </a:r>
            <a:endParaRPr lang="it-IT" sz="1600" i="1" dirty="0">
              <a:latin typeface="Calibri" panose="020F0502020204030204" pitchFamily="34" charset="0"/>
            </a:endParaRPr>
          </a:p>
        </p:txBody>
      </p:sp>
      <p:sp>
        <p:nvSpPr>
          <p:cNvPr id="30" name="Rettangolo 29"/>
          <p:cNvSpPr/>
          <p:nvPr/>
        </p:nvSpPr>
        <p:spPr>
          <a:xfrm>
            <a:off x="179513" y="5453468"/>
            <a:ext cx="6372199" cy="338554"/>
          </a:xfrm>
          <a:prstGeom prst="rect">
            <a:avLst/>
          </a:prstGeom>
        </p:spPr>
        <p:txBody>
          <a:bodyPr wrap="square">
            <a:spAutoFit/>
          </a:bodyPr>
          <a:lstStyle/>
          <a:p>
            <a:pPr algn="just"/>
            <a:r>
              <a:rPr lang="it-IT" sz="1600" i="1" dirty="0" smtClean="0">
                <a:latin typeface="Calibri" panose="020F0502020204030204" pitchFamily="34" charset="0"/>
              </a:rPr>
              <a:t>Modellazione degli elementi</a:t>
            </a:r>
            <a:endParaRPr lang="it-IT" sz="1600" i="1" dirty="0">
              <a:latin typeface="Calibri" panose="020F0502020204030204" pitchFamily="34" charset="0"/>
            </a:endParaRPr>
          </a:p>
        </p:txBody>
      </p:sp>
      <p:sp>
        <p:nvSpPr>
          <p:cNvPr id="31" name="Rettangolo 30"/>
          <p:cNvSpPr/>
          <p:nvPr/>
        </p:nvSpPr>
        <p:spPr>
          <a:xfrm>
            <a:off x="179513" y="5826750"/>
            <a:ext cx="6372199" cy="338554"/>
          </a:xfrm>
          <a:prstGeom prst="rect">
            <a:avLst/>
          </a:prstGeom>
        </p:spPr>
        <p:txBody>
          <a:bodyPr wrap="square">
            <a:spAutoFit/>
          </a:bodyPr>
          <a:lstStyle/>
          <a:p>
            <a:pPr algn="just"/>
            <a:r>
              <a:rPr lang="it-IT" sz="1600" i="1" dirty="0" smtClean="0">
                <a:latin typeface="Calibri" panose="020F0502020204030204" pitchFamily="34" charset="0"/>
              </a:rPr>
              <a:t>Caratterizzazione delle masse partecipanti e dei carichi agenti</a:t>
            </a:r>
            <a:endParaRPr lang="it-IT" sz="1600" i="1" dirty="0">
              <a:latin typeface="Calibri" panose="020F0502020204030204" pitchFamily="34" charset="0"/>
            </a:endParaRPr>
          </a:p>
        </p:txBody>
      </p:sp>
      <p:sp>
        <p:nvSpPr>
          <p:cNvPr id="32" name="Rettangolo 31"/>
          <p:cNvSpPr/>
          <p:nvPr/>
        </p:nvSpPr>
        <p:spPr>
          <a:xfrm>
            <a:off x="2627783" y="4323283"/>
            <a:ext cx="6372201" cy="338554"/>
          </a:xfrm>
          <a:prstGeom prst="rect">
            <a:avLst/>
          </a:prstGeom>
        </p:spPr>
        <p:txBody>
          <a:bodyPr wrap="square">
            <a:spAutoFit/>
          </a:bodyPr>
          <a:lstStyle/>
          <a:p>
            <a:pPr algn="r"/>
            <a:r>
              <a:rPr lang="it-IT" sz="1600" i="1" dirty="0" smtClean="0">
                <a:latin typeface="Calibri" panose="020F0502020204030204" pitchFamily="34" charset="0"/>
              </a:rPr>
              <a:t>Analisi Modale</a:t>
            </a:r>
            <a:endParaRPr lang="it-IT" sz="1600" i="1" dirty="0">
              <a:latin typeface="Calibri" panose="020F0502020204030204" pitchFamily="34" charset="0"/>
            </a:endParaRPr>
          </a:p>
        </p:txBody>
      </p:sp>
      <p:sp>
        <p:nvSpPr>
          <p:cNvPr id="33" name="Rettangolo 32"/>
          <p:cNvSpPr/>
          <p:nvPr/>
        </p:nvSpPr>
        <p:spPr>
          <a:xfrm>
            <a:off x="2627784" y="5061947"/>
            <a:ext cx="6372201" cy="338554"/>
          </a:xfrm>
          <a:prstGeom prst="rect">
            <a:avLst/>
          </a:prstGeom>
        </p:spPr>
        <p:txBody>
          <a:bodyPr wrap="square">
            <a:spAutoFit/>
          </a:bodyPr>
          <a:lstStyle/>
          <a:p>
            <a:pPr algn="r"/>
            <a:r>
              <a:rPr lang="it-IT" sz="1600" i="1" dirty="0" smtClean="0">
                <a:latin typeface="Calibri" panose="020F0502020204030204" pitchFamily="34" charset="0"/>
              </a:rPr>
              <a:t>Analisi Dinamica non Lineare</a:t>
            </a:r>
            <a:endParaRPr lang="it-IT" sz="1600" i="1" dirty="0">
              <a:latin typeface="Calibri" panose="020F0502020204030204" pitchFamily="34" charset="0"/>
            </a:endParaRPr>
          </a:p>
        </p:txBody>
      </p:sp>
      <p:sp>
        <p:nvSpPr>
          <p:cNvPr id="34" name="Rettangolo 33"/>
          <p:cNvSpPr/>
          <p:nvPr/>
        </p:nvSpPr>
        <p:spPr>
          <a:xfrm>
            <a:off x="2627782" y="4692615"/>
            <a:ext cx="6372201" cy="338554"/>
          </a:xfrm>
          <a:prstGeom prst="rect">
            <a:avLst/>
          </a:prstGeom>
        </p:spPr>
        <p:txBody>
          <a:bodyPr wrap="square">
            <a:spAutoFit/>
          </a:bodyPr>
          <a:lstStyle/>
          <a:p>
            <a:pPr algn="r"/>
            <a:r>
              <a:rPr lang="it-IT" sz="1600" i="1" dirty="0" smtClean="0">
                <a:latin typeface="Calibri" panose="020F0502020204030204" pitchFamily="34" charset="0"/>
              </a:rPr>
              <a:t>Analisi Statica non Lineare</a:t>
            </a:r>
            <a:endParaRPr lang="it-IT" sz="1600" i="1" dirty="0">
              <a:latin typeface="Calibri" panose="020F0502020204030204" pitchFamily="34" charset="0"/>
            </a:endParaRPr>
          </a:p>
        </p:txBody>
      </p:sp>
      <p:sp>
        <p:nvSpPr>
          <p:cNvPr id="35" name="Freccia a destra 34"/>
          <p:cNvSpPr/>
          <p:nvPr/>
        </p:nvSpPr>
        <p:spPr>
          <a:xfrm rot="5400000">
            <a:off x="4230216" y="4221088"/>
            <a:ext cx="648072" cy="648072"/>
          </a:xfrm>
          <a:prstGeom prst="rightArrow">
            <a:avLst/>
          </a:prstGeom>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it-IT"/>
          </a:p>
        </p:txBody>
      </p:sp>
      <p:sp>
        <p:nvSpPr>
          <p:cNvPr id="36" name="Rettangolo 35"/>
          <p:cNvSpPr/>
          <p:nvPr/>
        </p:nvSpPr>
        <p:spPr>
          <a:xfrm>
            <a:off x="3336417" y="4940577"/>
            <a:ext cx="2448272" cy="792088"/>
          </a:xfrm>
          <a:prstGeom prst="rect">
            <a:avLst/>
          </a:prstGeom>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rtlCol="0" anchor="ctr"/>
          <a:lstStyle/>
          <a:p>
            <a:pPr algn="ctr"/>
            <a:r>
              <a:rPr lang="it-IT" sz="2200" b="1" i="1" dirty="0" smtClean="0">
                <a:latin typeface="Calibri" panose="020F0502020204030204" pitchFamily="34" charset="0"/>
              </a:rPr>
              <a:t>RISULTATI</a:t>
            </a:r>
            <a:endParaRPr lang="it-IT" sz="2200" b="1" i="1" dirty="0">
              <a:latin typeface="Calibri" panose="020F0502020204030204" pitchFamily="34" charset="0"/>
            </a:endParaRPr>
          </a:p>
        </p:txBody>
      </p:sp>
      <p:sp>
        <p:nvSpPr>
          <p:cNvPr id="37" name="Rettangolo 36"/>
          <p:cNvSpPr/>
          <p:nvPr/>
        </p:nvSpPr>
        <p:spPr>
          <a:xfrm>
            <a:off x="1368151" y="5889466"/>
            <a:ext cx="6372201" cy="338554"/>
          </a:xfrm>
          <a:prstGeom prst="rect">
            <a:avLst/>
          </a:prstGeom>
        </p:spPr>
        <p:txBody>
          <a:bodyPr wrap="square">
            <a:spAutoFit/>
          </a:bodyPr>
          <a:lstStyle/>
          <a:p>
            <a:pPr algn="ctr"/>
            <a:r>
              <a:rPr lang="it-IT" sz="1600" i="1" dirty="0" smtClean="0">
                <a:latin typeface="Calibri" panose="020F0502020204030204" pitchFamily="34" charset="0"/>
              </a:rPr>
              <a:t>Stampe a video</a:t>
            </a:r>
            <a:endParaRPr lang="it-IT" sz="1600" i="1" dirty="0">
              <a:latin typeface="Calibri" panose="020F0502020204030204" pitchFamily="34" charset="0"/>
            </a:endParaRPr>
          </a:p>
        </p:txBody>
      </p:sp>
      <p:sp>
        <p:nvSpPr>
          <p:cNvPr id="38" name="Rettangolo 37"/>
          <p:cNvSpPr/>
          <p:nvPr/>
        </p:nvSpPr>
        <p:spPr>
          <a:xfrm>
            <a:off x="1368151" y="6258798"/>
            <a:ext cx="6372201" cy="338554"/>
          </a:xfrm>
          <a:prstGeom prst="rect">
            <a:avLst/>
          </a:prstGeom>
        </p:spPr>
        <p:txBody>
          <a:bodyPr wrap="square">
            <a:spAutoFit/>
          </a:bodyPr>
          <a:lstStyle/>
          <a:p>
            <a:pPr algn="ctr"/>
            <a:r>
              <a:rPr lang="it-IT" sz="1600" i="1" dirty="0" smtClean="0">
                <a:latin typeface="Calibri" panose="020F0502020204030204" pitchFamily="34" charset="0"/>
              </a:rPr>
              <a:t>Recorder: drift, sollecitazioni, deformazioni, ecc.</a:t>
            </a:r>
            <a:endParaRPr lang="it-IT" sz="1600" i="1" dirty="0">
              <a:latin typeface="Calibri" panose="020F0502020204030204" pitchFamily="34" charset="0"/>
            </a:endParaRPr>
          </a:p>
        </p:txBody>
      </p:sp>
      <p:grpSp>
        <p:nvGrpSpPr>
          <p:cNvPr id="39" name="Group 4"/>
          <p:cNvGrpSpPr>
            <a:grpSpLocks noChangeAspect="1"/>
          </p:cNvGrpSpPr>
          <p:nvPr/>
        </p:nvGrpSpPr>
        <p:grpSpPr bwMode="auto">
          <a:xfrm>
            <a:off x="252110" y="1256245"/>
            <a:ext cx="5976663" cy="441141"/>
            <a:chOff x="32" y="1952"/>
            <a:chExt cx="5616" cy="432"/>
          </a:xfrm>
        </p:grpSpPr>
        <p:pic>
          <p:nvPicPr>
            <p:cNvPr id="40" name="Picture 5" descr="banner"/>
            <p:cNvPicPr>
              <a:picLocks noChangeAspect="1" noChangeArrowheads="1"/>
            </p:cNvPicPr>
            <p:nvPr/>
          </p:nvPicPr>
          <p:blipFill>
            <a:blip r:embed="rId3">
              <a:lum bright="-6000" contrast="36000"/>
              <a:extLst>
                <a:ext uri="{28A0092B-C50C-407E-A947-70E740481C1C}">
                  <a14:useLocalDpi xmlns:a14="http://schemas.microsoft.com/office/drawing/2010/main" val="0"/>
                </a:ext>
              </a:extLst>
            </a:blip>
            <a:srcRect/>
            <a:stretch>
              <a:fillRect/>
            </a:stretch>
          </p:blipFill>
          <p:spPr bwMode="auto">
            <a:xfrm>
              <a:off x="1472" y="1952"/>
              <a:ext cx="4176"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Lst>
          </p:spPr>
        </p:pic>
        <p:pic>
          <p:nvPicPr>
            <p:cNvPr id="41" name="Picture 6" descr="OSlogo1"/>
            <p:cNvPicPr>
              <a:picLocks noChangeAspect="1" noChangeArrowheads="1"/>
            </p:cNvPicPr>
            <p:nvPr/>
          </p:nvPicPr>
          <p:blipFill>
            <a:blip r:embed="rId4">
              <a:lum bright="-6000" contrast="36000"/>
              <a:extLst>
                <a:ext uri="{28A0092B-C50C-407E-A947-70E740481C1C}">
                  <a14:useLocalDpi xmlns:a14="http://schemas.microsoft.com/office/drawing/2010/main" val="0"/>
                </a:ext>
              </a:extLst>
            </a:blip>
            <a:srcRect/>
            <a:stretch>
              <a:fillRect/>
            </a:stretch>
          </p:blipFill>
          <p:spPr bwMode="auto">
            <a:xfrm>
              <a:off x="32" y="1952"/>
              <a:ext cx="1440"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Lst>
          </p:spPr>
        </p:pic>
      </p:grpSp>
      <p:sp>
        <p:nvSpPr>
          <p:cNvPr id="42" name="Rettangolo 41"/>
          <p:cNvSpPr/>
          <p:nvPr/>
        </p:nvSpPr>
        <p:spPr>
          <a:xfrm>
            <a:off x="251520" y="1837273"/>
            <a:ext cx="5905245" cy="1015663"/>
          </a:xfrm>
          <a:prstGeom prst="rect">
            <a:avLst/>
          </a:prstGeom>
        </p:spPr>
        <p:txBody>
          <a:bodyPr wrap="square">
            <a:spAutoFit/>
          </a:bodyPr>
          <a:lstStyle/>
          <a:p>
            <a:pPr algn="just"/>
            <a:r>
              <a:rPr lang="it-IT" sz="1500" i="1" dirty="0" smtClean="0">
                <a:latin typeface="Calibri" panose="020F0502020204030204" pitchFamily="34" charset="0"/>
              </a:rPr>
              <a:t>Valido </a:t>
            </a:r>
            <a:r>
              <a:rPr lang="it-IT" sz="1500" b="1" i="1" dirty="0">
                <a:latin typeface="Calibri" panose="020F0502020204030204" pitchFamily="34" charset="0"/>
              </a:rPr>
              <a:t>software</a:t>
            </a:r>
            <a:r>
              <a:rPr lang="it-IT" sz="1500" i="1" dirty="0">
                <a:latin typeface="Calibri" panose="020F0502020204030204" pitchFamily="34" charset="0"/>
              </a:rPr>
              <a:t> disponibile gratuitamente in commercio </a:t>
            </a:r>
            <a:r>
              <a:rPr lang="it-IT" sz="1500" i="1" dirty="0" smtClean="0">
                <a:latin typeface="Calibri" panose="020F0502020204030204" pitchFamily="34" charset="0"/>
              </a:rPr>
              <a:t>sviluppato </a:t>
            </a:r>
            <a:r>
              <a:rPr lang="it-IT" sz="1500" i="1" dirty="0">
                <a:latin typeface="Calibri" panose="020F0502020204030204" pitchFamily="34" charset="0"/>
              </a:rPr>
              <a:t>dall’Università di Berkeley in California in collaborazione con il centro di ricerca americano del PEER (Pacific </a:t>
            </a:r>
            <a:r>
              <a:rPr lang="it-IT" sz="1500" i="1" dirty="0" err="1">
                <a:latin typeface="Calibri" panose="020F0502020204030204" pitchFamily="34" charset="0"/>
              </a:rPr>
              <a:t>Earthquake</a:t>
            </a:r>
            <a:r>
              <a:rPr lang="it-IT" sz="1500" i="1" dirty="0">
                <a:latin typeface="Calibri" panose="020F0502020204030204" pitchFamily="34" charset="0"/>
              </a:rPr>
              <a:t> </a:t>
            </a:r>
            <a:r>
              <a:rPr lang="it-IT" sz="1500" i="1" dirty="0" err="1">
                <a:latin typeface="Calibri" panose="020F0502020204030204" pitchFamily="34" charset="0"/>
              </a:rPr>
              <a:t>Engineering</a:t>
            </a:r>
            <a:r>
              <a:rPr lang="it-IT" sz="1500" i="1" dirty="0">
                <a:latin typeface="Calibri" panose="020F0502020204030204" pitchFamily="34" charset="0"/>
              </a:rPr>
              <a:t> </a:t>
            </a:r>
            <a:r>
              <a:rPr lang="it-IT" sz="1500" i="1" dirty="0" err="1">
                <a:latin typeface="Calibri" panose="020F0502020204030204" pitchFamily="34" charset="0"/>
              </a:rPr>
              <a:t>Research</a:t>
            </a:r>
            <a:r>
              <a:rPr lang="it-IT" sz="1500" i="1" dirty="0">
                <a:latin typeface="Calibri" panose="020F0502020204030204" pitchFamily="34" charset="0"/>
              </a:rPr>
              <a:t>) per la </a:t>
            </a:r>
            <a:r>
              <a:rPr lang="it-IT" sz="1500" b="1" i="1" dirty="0">
                <a:latin typeface="Calibri" panose="020F0502020204030204" pitchFamily="34" charset="0"/>
              </a:rPr>
              <a:t>simulazione della risposta sismica dei sistemi strutturali e geotecnici</a:t>
            </a:r>
            <a:r>
              <a:rPr lang="it-IT" sz="1500" i="1" dirty="0">
                <a:latin typeface="Calibri" panose="020F0502020204030204" pitchFamily="34" charset="0"/>
              </a:rPr>
              <a:t>. </a:t>
            </a:r>
          </a:p>
        </p:txBody>
      </p:sp>
      <p:pic>
        <p:nvPicPr>
          <p:cNvPr id="4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Rettangolo 43"/>
          <p:cNvSpPr/>
          <p:nvPr/>
        </p:nvSpPr>
        <p:spPr>
          <a:xfrm>
            <a:off x="7092780" y="1267654"/>
            <a:ext cx="611818" cy="504000"/>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graphicFrame>
        <p:nvGraphicFramePr>
          <p:cNvPr id="46" name="Diagramma 45"/>
          <p:cNvGraphicFramePr/>
          <p:nvPr>
            <p:extLst>
              <p:ext uri="{D42A27DB-BD31-4B8C-83A1-F6EECF244321}">
                <p14:modId xmlns:p14="http://schemas.microsoft.com/office/powerpoint/2010/main" val="891005708"/>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885641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1000"/>
                                        <p:tgtEl>
                                          <p:spTgt spid="3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10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1000" fill="hold"/>
                                        <p:tgtEl>
                                          <p:spTgt spid="20"/>
                                        </p:tgtEl>
                                        <p:attrNameLst>
                                          <p:attrName>ppt_w</p:attrName>
                                        </p:attrNameLst>
                                      </p:cBhvr>
                                      <p:tavLst>
                                        <p:tav tm="0">
                                          <p:val>
                                            <p:fltVal val="0"/>
                                          </p:val>
                                        </p:tav>
                                        <p:tav tm="100000">
                                          <p:val>
                                            <p:strVal val="#ppt_w"/>
                                          </p:val>
                                        </p:tav>
                                      </p:tavLst>
                                    </p:anim>
                                    <p:anim calcmode="lin" valueType="num">
                                      <p:cBhvr>
                                        <p:cTn id="16" dur="1000" fill="hold"/>
                                        <p:tgtEl>
                                          <p:spTgt spid="20"/>
                                        </p:tgtEl>
                                        <p:attrNameLst>
                                          <p:attrName>ppt_h</p:attrName>
                                        </p:attrNameLst>
                                      </p:cBhvr>
                                      <p:tavLst>
                                        <p:tav tm="0">
                                          <p:val>
                                            <p:fltVal val="0"/>
                                          </p:val>
                                        </p:tav>
                                        <p:tav tm="100000">
                                          <p:val>
                                            <p:strVal val="#ppt_h"/>
                                          </p:val>
                                        </p:tav>
                                      </p:tavLst>
                                    </p:anim>
                                    <p:anim calcmode="lin" valueType="num">
                                      <p:cBhvr>
                                        <p:cTn id="17" dur="1000" fill="hold"/>
                                        <p:tgtEl>
                                          <p:spTgt spid="20"/>
                                        </p:tgtEl>
                                        <p:attrNameLst>
                                          <p:attrName>style.rotation</p:attrName>
                                        </p:attrNameLst>
                                      </p:cBhvr>
                                      <p:tavLst>
                                        <p:tav tm="0">
                                          <p:val>
                                            <p:fltVal val="90"/>
                                          </p:val>
                                        </p:tav>
                                        <p:tav tm="100000">
                                          <p:val>
                                            <p:fltVal val="0"/>
                                          </p:val>
                                        </p:tav>
                                      </p:tavLst>
                                    </p:anim>
                                    <p:animEffect transition="in" filter="fade">
                                      <p:cBhvr>
                                        <p:cTn id="18" dur="1000"/>
                                        <p:tgtEl>
                                          <p:spTgt spid="20"/>
                                        </p:tgtEl>
                                      </p:cBhvr>
                                    </p:animEffect>
                                  </p:childTnLst>
                                </p:cTn>
                              </p:par>
                              <p:par>
                                <p:cTn id="19" presetID="6" presetClass="entr" presetSubtype="16" fill="hold" grpId="0" nodeType="withEffect">
                                  <p:stCondLst>
                                    <p:cond delay="500"/>
                                  </p:stCondLst>
                                  <p:childTnLst>
                                    <p:set>
                                      <p:cBhvr>
                                        <p:cTn id="20" dur="1" fill="hold">
                                          <p:stCondLst>
                                            <p:cond delay="0"/>
                                          </p:stCondLst>
                                        </p:cTn>
                                        <p:tgtEl>
                                          <p:spTgt spid="24"/>
                                        </p:tgtEl>
                                        <p:attrNameLst>
                                          <p:attrName>style.visibility</p:attrName>
                                        </p:attrNameLst>
                                      </p:cBhvr>
                                      <p:to>
                                        <p:strVal val="visible"/>
                                      </p:to>
                                    </p:set>
                                    <p:animEffect transition="in" filter="circle(in)">
                                      <p:cBhvr>
                                        <p:cTn id="21" dur="1000"/>
                                        <p:tgtEl>
                                          <p:spTgt spid="24"/>
                                        </p:tgtEl>
                                      </p:cBhvr>
                                    </p:animEffect>
                                  </p:childTnLst>
                                </p:cTn>
                              </p:par>
                              <p:par>
                                <p:cTn id="22" presetID="53" presetClass="entr" presetSubtype="16" fill="hold" grpId="0" nodeType="withEffect">
                                  <p:stCondLst>
                                    <p:cond delay="250"/>
                                  </p:stCondLst>
                                  <p:childTnLst>
                                    <p:set>
                                      <p:cBhvr>
                                        <p:cTn id="23" dur="1" fill="hold">
                                          <p:stCondLst>
                                            <p:cond delay="0"/>
                                          </p:stCondLst>
                                        </p:cTn>
                                        <p:tgtEl>
                                          <p:spTgt spid="26"/>
                                        </p:tgtEl>
                                        <p:attrNameLst>
                                          <p:attrName>style.visibility</p:attrName>
                                        </p:attrNameLst>
                                      </p:cBhvr>
                                      <p:to>
                                        <p:strVal val="visible"/>
                                      </p:to>
                                    </p:set>
                                    <p:anim calcmode="lin" valueType="num">
                                      <p:cBhvr>
                                        <p:cTn id="24" dur="750" fill="hold"/>
                                        <p:tgtEl>
                                          <p:spTgt spid="26"/>
                                        </p:tgtEl>
                                        <p:attrNameLst>
                                          <p:attrName>ppt_w</p:attrName>
                                        </p:attrNameLst>
                                      </p:cBhvr>
                                      <p:tavLst>
                                        <p:tav tm="0">
                                          <p:val>
                                            <p:fltVal val="0"/>
                                          </p:val>
                                        </p:tav>
                                        <p:tav tm="100000">
                                          <p:val>
                                            <p:strVal val="#ppt_w"/>
                                          </p:val>
                                        </p:tav>
                                      </p:tavLst>
                                    </p:anim>
                                    <p:anim calcmode="lin" valueType="num">
                                      <p:cBhvr>
                                        <p:cTn id="25" dur="750" fill="hold"/>
                                        <p:tgtEl>
                                          <p:spTgt spid="26"/>
                                        </p:tgtEl>
                                        <p:attrNameLst>
                                          <p:attrName>ppt_h</p:attrName>
                                        </p:attrNameLst>
                                      </p:cBhvr>
                                      <p:tavLst>
                                        <p:tav tm="0">
                                          <p:val>
                                            <p:fltVal val="0"/>
                                          </p:val>
                                        </p:tav>
                                        <p:tav tm="100000">
                                          <p:val>
                                            <p:strVal val="#ppt_h"/>
                                          </p:val>
                                        </p:tav>
                                      </p:tavLst>
                                    </p:anim>
                                    <p:animEffect transition="in" filter="fade">
                                      <p:cBhvr>
                                        <p:cTn id="26" dur="750"/>
                                        <p:tgtEl>
                                          <p:spTgt spid="26"/>
                                        </p:tgtEl>
                                      </p:cBhvr>
                                    </p:animEffect>
                                  </p:childTnLst>
                                </p:cTn>
                              </p:par>
                              <p:par>
                                <p:cTn id="27" presetID="42" presetClass="entr" presetSubtype="0"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strVal val="#ppt_x"/>
                                          </p:val>
                                        </p:tav>
                                        <p:tav tm="100000">
                                          <p:val>
                                            <p:strVal val="#ppt_x"/>
                                          </p:val>
                                        </p:tav>
                                      </p:tavLst>
                                    </p:anim>
                                    <p:anim calcmode="lin" valueType="num">
                                      <p:cBhvr>
                                        <p:cTn id="31" dur="500" fill="hold"/>
                                        <p:tgtEl>
                                          <p:spTgt spid="2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anim calcmode="lin" valueType="num">
                                      <p:cBhvr>
                                        <p:cTn id="40" dur="500" fill="hold"/>
                                        <p:tgtEl>
                                          <p:spTgt spid="29"/>
                                        </p:tgtEl>
                                        <p:attrNameLst>
                                          <p:attrName>ppt_x</p:attrName>
                                        </p:attrNameLst>
                                      </p:cBhvr>
                                      <p:tavLst>
                                        <p:tav tm="0">
                                          <p:val>
                                            <p:strVal val="#ppt_x"/>
                                          </p:val>
                                        </p:tav>
                                        <p:tav tm="100000">
                                          <p:val>
                                            <p:strVal val="#ppt_x"/>
                                          </p:val>
                                        </p:tav>
                                      </p:tavLst>
                                    </p:anim>
                                    <p:anim calcmode="lin" valueType="num">
                                      <p:cBhvr>
                                        <p:cTn id="41" dur="500" fill="hold"/>
                                        <p:tgtEl>
                                          <p:spTgt spid="2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anim calcmode="lin" valueType="num">
                                      <p:cBhvr>
                                        <p:cTn id="45" dur="500" fill="hold"/>
                                        <p:tgtEl>
                                          <p:spTgt spid="30"/>
                                        </p:tgtEl>
                                        <p:attrNameLst>
                                          <p:attrName>ppt_x</p:attrName>
                                        </p:attrNameLst>
                                      </p:cBhvr>
                                      <p:tavLst>
                                        <p:tav tm="0">
                                          <p:val>
                                            <p:strVal val="#ppt_x"/>
                                          </p:val>
                                        </p:tav>
                                        <p:tav tm="100000">
                                          <p:val>
                                            <p:strVal val="#ppt_x"/>
                                          </p:val>
                                        </p:tav>
                                      </p:tavLst>
                                    </p:anim>
                                    <p:anim calcmode="lin" valueType="num">
                                      <p:cBhvr>
                                        <p:cTn id="46" dur="500" fill="hold"/>
                                        <p:tgtEl>
                                          <p:spTgt spid="3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anim calcmode="lin" valueType="num">
                                      <p:cBhvr>
                                        <p:cTn id="50" dur="500" fill="hold"/>
                                        <p:tgtEl>
                                          <p:spTgt spid="31"/>
                                        </p:tgtEl>
                                        <p:attrNameLst>
                                          <p:attrName>ppt_x</p:attrName>
                                        </p:attrNameLst>
                                      </p:cBhvr>
                                      <p:tavLst>
                                        <p:tav tm="0">
                                          <p:val>
                                            <p:strVal val="#ppt_x"/>
                                          </p:val>
                                        </p:tav>
                                        <p:tav tm="100000">
                                          <p:val>
                                            <p:strVal val="#ppt_x"/>
                                          </p:val>
                                        </p:tav>
                                      </p:tavLst>
                                    </p:anim>
                                    <p:anim calcmode="lin" valueType="num">
                                      <p:cBhvr>
                                        <p:cTn id="51" dur="500" fill="hold"/>
                                        <p:tgtEl>
                                          <p:spTgt spid="31"/>
                                        </p:tgtEl>
                                        <p:attrNameLst>
                                          <p:attrName>ppt_y</p:attrName>
                                        </p:attrNameLst>
                                      </p:cBhvr>
                                      <p:tavLst>
                                        <p:tav tm="0">
                                          <p:val>
                                            <p:strVal val="#ppt_y+.1"/>
                                          </p:val>
                                        </p:tav>
                                        <p:tav tm="100000">
                                          <p:val>
                                            <p:strVal val="#ppt_y"/>
                                          </p:val>
                                        </p:tav>
                                      </p:tavLst>
                                    </p:anim>
                                  </p:childTnLst>
                                </p:cTn>
                              </p:par>
                              <p:par>
                                <p:cTn id="52" presetID="6" presetClass="entr" presetSubtype="16"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circle(in)">
                                      <p:cBhvr>
                                        <p:cTn id="54" dur="1000"/>
                                        <p:tgtEl>
                                          <p:spTgt spid="23"/>
                                        </p:tgtEl>
                                      </p:cBhvr>
                                    </p:animEffect>
                                  </p:childTnLst>
                                </p:cTn>
                              </p:par>
                              <p:par>
                                <p:cTn id="55" presetID="53" presetClass="entr" presetSubtype="16" fill="hold" grpId="0" nodeType="withEffect">
                                  <p:stCondLst>
                                    <p:cond delay="250"/>
                                  </p:stCondLst>
                                  <p:childTnLst>
                                    <p:set>
                                      <p:cBhvr>
                                        <p:cTn id="56" dur="1" fill="hold">
                                          <p:stCondLst>
                                            <p:cond delay="0"/>
                                          </p:stCondLst>
                                        </p:cTn>
                                        <p:tgtEl>
                                          <p:spTgt spid="25"/>
                                        </p:tgtEl>
                                        <p:attrNameLst>
                                          <p:attrName>style.visibility</p:attrName>
                                        </p:attrNameLst>
                                      </p:cBhvr>
                                      <p:to>
                                        <p:strVal val="visible"/>
                                      </p:to>
                                    </p:set>
                                    <p:anim calcmode="lin" valueType="num">
                                      <p:cBhvr>
                                        <p:cTn id="57" dur="750" fill="hold"/>
                                        <p:tgtEl>
                                          <p:spTgt spid="25"/>
                                        </p:tgtEl>
                                        <p:attrNameLst>
                                          <p:attrName>ppt_w</p:attrName>
                                        </p:attrNameLst>
                                      </p:cBhvr>
                                      <p:tavLst>
                                        <p:tav tm="0">
                                          <p:val>
                                            <p:fltVal val="0"/>
                                          </p:val>
                                        </p:tav>
                                        <p:tav tm="100000">
                                          <p:val>
                                            <p:strVal val="#ppt_w"/>
                                          </p:val>
                                        </p:tav>
                                      </p:tavLst>
                                    </p:anim>
                                    <p:anim calcmode="lin" valueType="num">
                                      <p:cBhvr>
                                        <p:cTn id="58" dur="750" fill="hold"/>
                                        <p:tgtEl>
                                          <p:spTgt spid="25"/>
                                        </p:tgtEl>
                                        <p:attrNameLst>
                                          <p:attrName>ppt_h</p:attrName>
                                        </p:attrNameLst>
                                      </p:cBhvr>
                                      <p:tavLst>
                                        <p:tav tm="0">
                                          <p:val>
                                            <p:fltVal val="0"/>
                                          </p:val>
                                        </p:tav>
                                        <p:tav tm="100000">
                                          <p:val>
                                            <p:strVal val="#ppt_h"/>
                                          </p:val>
                                        </p:tav>
                                      </p:tavLst>
                                    </p:anim>
                                    <p:animEffect transition="in" filter="fade">
                                      <p:cBhvr>
                                        <p:cTn id="59" dur="750"/>
                                        <p:tgtEl>
                                          <p:spTgt spid="25"/>
                                        </p:tgtEl>
                                      </p:cBhvr>
                                    </p:animEffect>
                                  </p:childTnLst>
                                </p:cTn>
                              </p:par>
                              <p:par>
                                <p:cTn id="60" presetID="42" presetClass="entr" presetSubtype="0" fill="hold" grpId="0" nodeType="withEffect">
                                  <p:stCondLst>
                                    <p:cond delay="50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anim calcmode="lin" valueType="num">
                                      <p:cBhvr>
                                        <p:cTn id="63" dur="500" fill="hold"/>
                                        <p:tgtEl>
                                          <p:spTgt spid="32"/>
                                        </p:tgtEl>
                                        <p:attrNameLst>
                                          <p:attrName>ppt_x</p:attrName>
                                        </p:attrNameLst>
                                      </p:cBhvr>
                                      <p:tavLst>
                                        <p:tav tm="0">
                                          <p:val>
                                            <p:strVal val="#ppt_x"/>
                                          </p:val>
                                        </p:tav>
                                        <p:tav tm="100000">
                                          <p:val>
                                            <p:strVal val="#ppt_x"/>
                                          </p:val>
                                        </p:tav>
                                      </p:tavLst>
                                    </p:anim>
                                    <p:anim calcmode="lin" valueType="num">
                                      <p:cBhvr>
                                        <p:cTn id="64" dur="5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5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anim calcmode="lin" valueType="num">
                                      <p:cBhvr>
                                        <p:cTn id="68" dur="500" fill="hold"/>
                                        <p:tgtEl>
                                          <p:spTgt spid="34"/>
                                        </p:tgtEl>
                                        <p:attrNameLst>
                                          <p:attrName>ppt_x</p:attrName>
                                        </p:attrNameLst>
                                      </p:cBhvr>
                                      <p:tavLst>
                                        <p:tav tm="0">
                                          <p:val>
                                            <p:strVal val="#ppt_x"/>
                                          </p:val>
                                        </p:tav>
                                        <p:tav tm="100000">
                                          <p:val>
                                            <p:strVal val="#ppt_x"/>
                                          </p:val>
                                        </p:tav>
                                      </p:tavLst>
                                    </p:anim>
                                    <p:anim calcmode="lin" valueType="num">
                                      <p:cBhvr>
                                        <p:cTn id="69" dur="500" fill="hold"/>
                                        <p:tgtEl>
                                          <p:spTgt spid="3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50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anim calcmode="lin" valueType="num">
                                      <p:cBhvr>
                                        <p:cTn id="73" dur="500" fill="hold"/>
                                        <p:tgtEl>
                                          <p:spTgt spid="33"/>
                                        </p:tgtEl>
                                        <p:attrNameLst>
                                          <p:attrName>ppt_x</p:attrName>
                                        </p:attrNameLst>
                                      </p:cBhvr>
                                      <p:tavLst>
                                        <p:tav tm="0">
                                          <p:val>
                                            <p:strVal val="#ppt_x"/>
                                          </p:val>
                                        </p:tav>
                                        <p:tav tm="100000">
                                          <p:val>
                                            <p:strVal val="#ppt_x"/>
                                          </p:val>
                                        </p:tav>
                                      </p:tavLst>
                                    </p:anim>
                                    <p:anim calcmode="lin" valueType="num">
                                      <p:cBhvr>
                                        <p:cTn id="74" dur="5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grpId="1" nodeType="clickEffect">
                                  <p:stCondLst>
                                    <p:cond delay="0"/>
                                  </p:stCondLst>
                                  <p:childTnLst>
                                    <p:animEffect transition="out" filter="fade">
                                      <p:cBhvr>
                                        <p:cTn id="78" dur="500"/>
                                        <p:tgtEl>
                                          <p:spTgt spid="27"/>
                                        </p:tgtEl>
                                      </p:cBhvr>
                                    </p:animEffect>
                                    <p:set>
                                      <p:cBhvr>
                                        <p:cTn id="79" dur="1" fill="hold">
                                          <p:stCondLst>
                                            <p:cond delay="499"/>
                                          </p:stCondLst>
                                        </p:cTn>
                                        <p:tgtEl>
                                          <p:spTgt spid="27"/>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28"/>
                                        </p:tgtEl>
                                      </p:cBhvr>
                                    </p:animEffect>
                                    <p:set>
                                      <p:cBhvr>
                                        <p:cTn id="82" dur="1" fill="hold">
                                          <p:stCondLst>
                                            <p:cond delay="499"/>
                                          </p:stCondLst>
                                        </p:cTn>
                                        <p:tgtEl>
                                          <p:spTgt spid="28"/>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29"/>
                                        </p:tgtEl>
                                      </p:cBhvr>
                                    </p:animEffect>
                                    <p:set>
                                      <p:cBhvr>
                                        <p:cTn id="85" dur="1" fill="hold">
                                          <p:stCondLst>
                                            <p:cond delay="499"/>
                                          </p:stCondLst>
                                        </p:cTn>
                                        <p:tgtEl>
                                          <p:spTgt spid="29"/>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30"/>
                                        </p:tgtEl>
                                      </p:cBhvr>
                                    </p:animEffect>
                                    <p:set>
                                      <p:cBhvr>
                                        <p:cTn id="88" dur="1" fill="hold">
                                          <p:stCondLst>
                                            <p:cond delay="499"/>
                                          </p:stCondLst>
                                        </p:cTn>
                                        <p:tgtEl>
                                          <p:spTgt spid="30"/>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31"/>
                                        </p:tgtEl>
                                      </p:cBhvr>
                                    </p:animEffect>
                                    <p:set>
                                      <p:cBhvr>
                                        <p:cTn id="91" dur="1" fill="hold">
                                          <p:stCondLst>
                                            <p:cond delay="499"/>
                                          </p:stCondLst>
                                        </p:cTn>
                                        <p:tgtEl>
                                          <p:spTgt spid="31"/>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32"/>
                                        </p:tgtEl>
                                      </p:cBhvr>
                                    </p:animEffect>
                                    <p:set>
                                      <p:cBhvr>
                                        <p:cTn id="94" dur="1" fill="hold">
                                          <p:stCondLst>
                                            <p:cond delay="499"/>
                                          </p:stCondLst>
                                        </p:cTn>
                                        <p:tgtEl>
                                          <p:spTgt spid="32"/>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34"/>
                                        </p:tgtEl>
                                      </p:cBhvr>
                                    </p:animEffect>
                                    <p:set>
                                      <p:cBhvr>
                                        <p:cTn id="97" dur="1" fill="hold">
                                          <p:stCondLst>
                                            <p:cond delay="499"/>
                                          </p:stCondLst>
                                        </p:cTn>
                                        <p:tgtEl>
                                          <p:spTgt spid="34"/>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33"/>
                                        </p:tgtEl>
                                      </p:cBhvr>
                                    </p:animEffect>
                                    <p:set>
                                      <p:cBhvr>
                                        <p:cTn id="100" dur="1" fill="hold">
                                          <p:stCondLst>
                                            <p:cond delay="499"/>
                                          </p:stCondLst>
                                        </p:cTn>
                                        <p:tgtEl>
                                          <p:spTgt spid="33"/>
                                        </p:tgtEl>
                                        <p:attrNameLst>
                                          <p:attrName>style.visibility</p:attrName>
                                        </p:attrNameLst>
                                      </p:cBhvr>
                                      <p:to>
                                        <p:strVal val="hidden"/>
                                      </p:to>
                                    </p:set>
                                  </p:childTnLst>
                                </p:cTn>
                              </p:par>
                              <p:par>
                                <p:cTn id="101" presetID="47" presetClass="entr" presetSubtype="0"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1000"/>
                                        <p:tgtEl>
                                          <p:spTgt spid="35"/>
                                        </p:tgtEl>
                                      </p:cBhvr>
                                    </p:animEffect>
                                    <p:anim calcmode="lin" valueType="num">
                                      <p:cBhvr>
                                        <p:cTn id="104" dur="1000" fill="hold"/>
                                        <p:tgtEl>
                                          <p:spTgt spid="35"/>
                                        </p:tgtEl>
                                        <p:attrNameLst>
                                          <p:attrName>ppt_x</p:attrName>
                                        </p:attrNameLst>
                                      </p:cBhvr>
                                      <p:tavLst>
                                        <p:tav tm="0">
                                          <p:val>
                                            <p:strVal val="#ppt_x"/>
                                          </p:val>
                                        </p:tav>
                                        <p:tav tm="100000">
                                          <p:val>
                                            <p:strVal val="#ppt_x"/>
                                          </p:val>
                                        </p:tav>
                                      </p:tavLst>
                                    </p:anim>
                                    <p:anim calcmode="lin" valueType="num">
                                      <p:cBhvr>
                                        <p:cTn id="105" dur="1000" fill="hold"/>
                                        <p:tgtEl>
                                          <p:spTgt spid="35"/>
                                        </p:tgtEl>
                                        <p:attrNameLst>
                                          <p:attrName>ppt_y</p:attrName>
                                        </p:attrNameLst>
                                      </p:cBhvr>
                                      <p:tavLst>
                                        <p:tav tm="0">
                                          <p:val>
                                            <p:strVal val="#ppt_y-.1"/>
                                          </p:val>
                                        </p:tav>
                                        <p:tav tm="100000">
                                          <p:val>
                                            <p:strVal val="#ppt_y"/>
                                          </p:val>
                                        </p:tav>
                                      </p:tavLst>
                                    </p:anim>
                                  </p:childTnLst>
                                </p:cTn>
                              </p:par>
                              <p:par>
                                <p:cTn id="106" presetID="53" presetClass="entr" presetSubtype="16" fill="hold" grpId="0" nodeType="withEffect">
                                  <p:stCondLst>
                                    <p:cond delay="250"/>
                                  </p:stCondLst>
                                  <p:childTnLst>
                                    <p:set>
                                      <p:cBhvr>
                                        <p:cTn id="107" dur="1" fill="hold">
                                          <p:stCondLst>
                                            <p:cond delay="0"/>
                                          </p:stCondLst>
                                        </p:cTn>
                                        <p:tgtEl>
                                          <p:spTgt spid="36"/>
                                        </p:tgtEl>
                                        <p:attrNameLst>
                                          <p:attrName>style.visibility</p:attrName>
                                        </p:attrNameLst>
                                      </p:cBhvr>
                                      <p:to>
                                        <p:strVal val="visible"/>
                                      </p:to>
                                    </p:set>
                                    <p:anim calcmode="lin" valueType="num">
                                      <p:cBhvr>
                                        <p:cTn id="108" dur="750" fill="hold"/>
                                        <p:tgtEl>
                                          <p:spTgt spid="36"/>
                                        </p:tgtEl>
                                        <p:attrNameLst>
                                          <p:attrName>ppt_w</p:attrName>
                                        </p:attrNameLst>
                                      </p:cBhvr>
                                      <p:tavLst>
                                        <p:tav tm="0">
                                          <p:val>
                                            <p:fltVal val="0"/>
                                          </p:val>
                                        </p:tav>
                                        <p:tav tm="100000">
                                          <p:val>
                                            <p:strVal val="#ppt_w"/>
                                          </p:val>
                                        </p:tav>
                                      </p:tavLst>
                                    </p:anim>
                                    <p:anim calcmode="lin" valueType="num">
                                      <p:cBhvr>
                                        <p:cTn id="109" dur="750" fill="hold"/>
                                        <p:tgtEl>
                                          <p:spTgt spid="36"/>
                                        </p:tgtEl>
                                        <p:attrNameLst>
                                          <p:attrName>ppt_h</p:attrName>
                                        </p:attrNameLst>
                                      </p:cBhvr>
                                      <p:tavLst>
                                        <p:tav tm="0">
                                          <p:val>
                                            <p:fltVal val="0"/>
                                          </p:val>
                                        </p:tav>
                                        <p:tav tm="100000">
                                          <p:val>
                                            <p:strVal val="#ppt_h"/>
                                          </p:val>
                                        </p:tav>
                                      </p:tavLst>
                                    </p:anim>
                                    <p:animEffect transition="in" filter="fade">
                                      <p:cBhvr>
                                        <p:cTn id="110" dur="750"/>
                                        <p:tgtEl>
                                          <p:spTgt spid="36"/>
                                        </p:tgtEl>
                                      </p:cBhvr>
                                    </p:animEffect>
                                  </p:childTnLst>
                                </p:cTn>
                              </p:par>
                              <p:par>
                                <p:cTn id="111" presetID="42" presetClass="entr" presetSubtype="0" fill="hold" grpId="0" nodeType="withEffect">
                                  <p:stCondLst>
                                    <p:cond delay="50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500"/>
                                        <p:tgtEl>
                                          <p:spTgt spid="37"/>
                                        </p:tgtEl>
                                      </p:cBhvr>
                                    </p:animEffect>
                                    <p:anim calcmode="lin" valueType="num">
                                      <p:cBhvr>
                                        <p:cTn id="114" dur="500" fill="hold"/>
                                        <p:tgtEl>
                                          <p:spTgt spid="37"/>
                                        </p:tgtEl>
                                        <p:attrNameLst>
                                          <p:attrName>ppt_x</p:attrName>
                                        </p:attrNameLst>
                                      </p:cBhvr>
                                      <p:tavLst>
                                        <p:tav tm="0">
                                          <p:val>
                                            <p:strVal val="#ppt_x"/>
                                          </p:val>
                                        </p:tav>
                                        <p:tav tm="100000">
                                          <p:val>
                                            <p:strVal val="#ppt_x"/>
                                          </p:val>
                                        </p:tav>
                                      </p:tavLst>
                                    </p:anim>
                                    <p:anim calcmode="lin" valueType="num">
                                      <p:cBhvr>
                                        <p:cTn id="115" dur="500" fill="hold"/>
                                        <p:tgtEl>
                                          <p:spTgt spid="37"/>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500"/>
                                  </p:stCondLst>
                                  <p:childTnLst>
                                    <p:set>
                                      <p:cBhvr>
                                        <p:cTn id="117" dur="1" fill="hold">
                                          <p:stCondLst>
                                            <p:cond delay="0"/>
                                          </p:stCondLst>
                                        </p:cTn>
                                        <p:tgtEl>
                                          <p:spTgt spid="38"/>
                                        </p:tgtEl>
                                        <p:attrNameLst>
                                          <p:attrName>style.visibility</p:attrName>
                                        </p:attrNameLst>
                                      </p:cBhvr>
                                      <p:to>
                                        <p:strVal val="visible"/>
                                      </p:to>
                                    </p:set>
                                    <p:animEffect transition="in" filter="fade">
                                      <p:cBhvr>
                                        <p:cTn id="118" dur="500"/>
                                        <p:tgtEl>
                                          <p:spTgt spid="38"/>
                                        </p:tgtEl>
                                      </p:cBhvr>
                                    </p:animEffect>
                                    <p:anim calcmode="lin" valueType="num">
                                      <p:cBhvr>
                                        <p:cTn id="119" dur="500" fill="hold"/>
                                        <p:tgtEl>
                                          <p:spTgt spid="38"/>
                                        </p:tgtEl>
                                        <p:attrNameLst>
                                          <p:attrName>ppt_x</p:attrName>
                                        </p:attrNameLst>
                                      </p:cBhvr>
                                      <p:tavLst>
                                        <p:tav tm="0">
                                          <p:val>
                                            <p:strVal val="#ppt_x"/>
                                          </p:val>
                                        </p:tav>
                                        <p:tav tm="100000">
                                          <p:val>
                                            <p:strVal val="#ppt_x"/>
                                          </p:val>
                                        </p:tav>
                                      </p:tavLst>
                                    </p:anim>
                                    <p:anim calcmode="lin" valueType="num">
                                      <p:cBhvr>
                                        <p:cTn id="120"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4" grpId="0" animBg="1"/>
      <p:bldP spid="25" grpId="0" animBg="1"/>
      <p:bldP spid="26" grpId="0" animBg="1"/>
      <p:bldP spid="27" grpId="0"/>
      <p:bldP spid="27" grpId="1"/>
      <p:bldP spid="28" grpId="0"/>
      <p:bldP spid="28" grpId="1"/>
      <p:bldP spid="29" grpId="0"/>
      <p:bldP spid="29" grpId="1"/>
      <p:bldP spid="30" grpId="0"/>
      <p:bldP spid="30" grpId="1"/>
      <p:bldP spid="31" grpId="0"/>
      <p:bldP spid="31" grpId="1"/>
      <p:bldP spid="32" grpId="0"/>
      <p:bldP spid="32" grpId="1"/>
      <p:bldP spid="33" grpId="0"/>
      <p:bldP spid="33" grpId="1"/>
      <p:bldP spid="34" grpId="0"/>
      <p:bldP spid="34" grpId="1"/>
      <p:bldP spid="35" grpId="0" animBg="1"/>
      <p:bldP spid="36" grpId="0" animBg="1"/>
      <p:bldP spid="37" grpId="0"/>
      <p:bldP spid="38"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p:cNvSpPr txBox="1"/>
          <p:nvPr/>
        </p:nvSpPr>
        <p:spPr>
          <a:xfrm>
            <a:off x="179512" y="1269708"/>
            <a:ext cx="4608512" cy="503108"/>
          </a:xfrm>
          <a:prstGeom prst="rect">
            <a:avLst/>
          </a:prstGeom>
        </p:spPr>
        <p:txBody>
          <a:bodyPr vert="horz" wrap="square" lIns="45720" rIns="45720" rtlCol="0" anchor="ctr">
            <a:noAutofit/>
          </a:bodyPr>
          <a:lstStyle/>
          <a:p>
            <a:pPr algn="just" fontAlgn="base">
              <a:spcBef>
                <a:spcPct val="0"/>
              </a:spcBef>
              <a:spcAft>
                <a:spcPct val="0"/>
              </a:spcAft>
            </a:pPr>
            <a:r>
              <a:rPr lang="it-IT" sz="2300" b="1" i="1" dirty="0" smtClean="0">
                <a:latin typeface="Calibri" panose="020F0502020204030204" pitchFamily="34" charset="0"/>
              </a:rPr>
              <a:t>Modellazione della struttura</a:t>
            </a:r>
            <a:endParaRPr lang="it-IT" sz="2300" i="1" dirty="0">
              <a:latin typeface="Calibri" panose="020F0502020204030204" pitchFamily="34" charset="0"/>
            </a:endParaRPr>
          </a:p>
        </p:txBody>
      </p:sp>
      <p:pic>
        <p:nvPicPr>
          <p:cNvPr id="15" name="Immagine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843876"/>
            <a:ext cx="4536504" cy="3114800"/>
          </a:xfrm>
          <a:prstGeom prst="rect">
            <a:avLst/>
          </a:prstGeom>
          <a:noFill/>
          <a:ln>
            <a:solidFill>
              <a:schemeClr val="tx1"/>
            </a:solidFill>
          </a:ln>
        </p:spPr>
      </p:pic>
      <p:sp>
        <p:nvSpPr>
          <p:cNvPr id="24" name="Rettangolo 23"/>
          <p:cNvSpPr/>
          <p:nvPr/>
        </p:nvSpPr>
        <p:spPr>
          <a:xfrm>
            <a:off x="251520" y="4958676"/>
            <a:ext cx="2381006" cy="369332"/>
          </a:xfrm>
          <a:prstGeom prst="rect">
            <a:avLst/>
          </a:prstGeom>
        </p:spPr>
        <p:txBody>
          <a:bodyPr wrap="square">
            <a:spAutoFit/>
          </a:bodyPr>
          <a:lstStyle/>
          <a:p>
            <a:pPr algn="just"/>
            <a:r>
              <a:rPr lang="it-IT" i="1" dirty="0" smtClean="0">
                <a:latin typeface="Calibri" panose="020F0502020204030204" pitchFamily="34" charset="0"/>
              </a:rPr>
              <a:t>Pianta di carpenteria</a:t>
            </a:r>
            <a:endParaRPr lang="it-IT" i="1" dirty="0">
              <a:latin typeface="Calibri" panose="020F0502020204030204" pitchFamily="34" charset="0"/>
            </a:endParaRPr>
          </a:p>
        </p:txBody>
      </p:sp>
      <p:sp>
        <p:nvSpPr>
          <p:cNvPr id="29" name="Rettangolo 28"/>
          <p:cNvSpPr/>
          <p:nvPr/>
        </p:nvSpPr>
        <p:spPr>
          <a:xfrm>
            <a:off x="7020272" y="4855486"/>
            <a:ext cx="1944216" cy="369332"/>
          </a:xfrm>
          <a:prstGeom prst="rect">
            <a:avLst/>
          </a:prstGeom>
        </p:spPr>
        <p:txBody>
          <a:bodyPr wrap="square">
            <a:spAutoFit/>
          </a:bodyPr>
          <a:lstStyle/>
          <a:p>
            <a:pPr algn="r"/>
            <a:r>
              <a:rPr lang="it-IT" i="1" dirty="0" smtClean="0">
                <a:latin typeface="Calibri" panose="020F0502020204030204" pitchFamily="34" charset="0"/>
              </a:rPr>
              <a:t>Analisi dei carichi</a:t>
            </a:r>
            <a:endParaRPr lang="it-IT" i="1" dirty="0">
              <a:latin typeface="Calibri" panose="020F0502020204030204" pitchFamily="34" charset="0"/>
            </a:endParaRPr>
          </a:p>
        </p:txBody>
      </p:sp>
      <p:graphicFrame>
        <p:nvGraphicFramePr>
          <p:cNvPr id="11" name="Tabella 10"/>
          <p:cNvGraphicFramePr>
            <a:graphicFrameLocks noGrp="1"/>
          </p:cNvGraphicFramePr>
          <p:nvPr>
            <p:extLst>
              <p:ext uri="{D42A27DB-BD31-4B8C-83A1-F6EECF244321}">
                <p14:modId xmlns:p14="http://schemas.microsoft.com/office/powerpoint/2010/main" val="2068868111"/>
              </p:ext>
            </p:extLst>
          </p:nvPr>
        </p:nvGraphicFramePr>
        <p:xfrm>
          <a:off x="4445928" y="5224818"/>
          <a:ext cx="4536504" cy="1416558"/>
        </p:xfrm>
        <a:graphic>
          <a:graphicData uri="http://schemas.openxmlformats.org/drawingml/2006/table">
            <a:tbl>
              <a:tblPr firstRow="1" firstCol="1" bandRow="1"/>
              <a:tblGrid>
                <a:gridCol w="2363327"/>
                <a:gridCol w="733017"/>
                <a:gridCol w="720080"/>
                <a:gridCol w="720080"/>
              </a:tblGrid>
              <a:tr h="168275">
                <a:tc>
                  <a:txBody>
                    <a:bodyPr/>
                    <a:lstStyle/>
                    <a:p>
                      <a:pPr algn="ctr">
                        <a:lnSpc>
                          <a:spcPct val="115000"/>
                        </a:lnSpc>
                        <a:spcBef>
                          <a:spcPts val="600"/>
                        </a:spcBef>
                        <a:spcAft>
                          <a:spcPts val="0"/>
                        </a:spcAft>
                      </a:pPr>
                      <a:r>
                        <a:rPr lang="it-IT" sz="1300" b="1" dirty="0">
                          <a:solidFill>
                            <a:srgbClr val="000000"/>
                          </a:solidFill>
                          <a:effectLst/>
                          <a:latin typeface="Calibri"/>
                          <a:ea typeface="Times New Roman"/>
                          <a:cs typeface="Times New Roman"/>
                        </a:rPr>
                        <a:t>Carico</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15000"/>
                        </a:lnSpc>
                        <a:spcBef>
                          <a:spcPts val="600"/>
                        </a:spcBef>
                        <a:spcAft>
                          <a:spcPts val="0"/>
                        </a:spcAft>
                      </a:pPr>
                      <a:r>
                        <a:rPr lang="it-IT" sz="1300" b="1">
                          <a:solidFill>
                            <a:srgbClr val="000000"/>
                          </a:solidFill>
                          <a:effectLst/>
                          <a:latin typeface="Calibri"/>
                          <a:ea typeface="Times New Roman"/>
                          <a:cs typeface="Times New Roman"/>
                        </a:rPr>
                        <a:t>Simbolo</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gridSpan="2">
                  <a:txBody>
                    <a:bodyPr/>
                    <a:lstStyle/>
                    <a:p>
                      <a:pPr algn="ctr">
                        <a:lnSpc>
                          <a:spcPct val="115000"/>
                        </a:lnSpc>
                        <a:spcBef>
                          <a:spcPts val="600"/>
                        </a:spcBef>
                        <a:spcAft>
                          <a:spcPts val="0"/>
                        </a:spcAft>
                      </a:pPr>
                      <a:r>
                        <a:rPr lang="it-IT" sz="1300" b="1" dirty="0">
                          <a:solidFill>
                            <a:srgbClr val="000000"/>
                          </a:solidFill>
                          <a:effectLst/>
                          <a:latin typeface="Calibri"/>
                          <a:ea typeface="Times New Roman"/>
                          <a:cs typeface="Times New Roman"/>
                        </a:rPr>
                        <a:t>Valore</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hMerge="1">
                  <a:txBody>
                    <a:bodyPr/>
                    <a:lstStyle/>
                    <a:p>
                      <a:endParaRPr lang="it-IT"/>
                    </a:p>
                  </a:txBody>
                  <a:tcPr/>
                </a:tc>
              </a:tr>
              <a:tr h="0">
                <a:tc>
                  <a:txBody>
                    <a:bodyPr/>
                    <a:lstStyle/>
                    <a:p>
                      <a:pPr algn="ctr">
                        <a:lnSpc>
                          <a:spcPct val="115000"/>
                        </a:lnSpc>
                        <a:spcBef>
                          <a:spcPts val="600"/>
                        </a:spcBef>
                        <a:spcAft>
                          <a:spcPts val="0"/>
                        </a:spcAft>
                      </a:pPr>
                      <a:r>
                        <a:rPr lang="it-IT" sz="1300" b="1">
                          <a:solidFill>
                            <a:srgbClr val="000000"/>
                          </a:solidFill>
                          <a:effectLst/>
                          <a:latin typeface="Calibri"/>
                          <a:ea typeface="Times New Roman"/>
                          <a:cs typeface="Times New Roman"/>
                        </a:rPr>
                        <a:t>Permanenti strutturali</a:t>
                      </a: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a:effectLst/>
                          <a:latin typeface="Calibri"/>
                          <a:ea typeface="Times New Roman"/>
                          <a:cs typeface="Arial"/>
                        </a:rPr>
                        <a:t>G</a:t>
                      </a:r>
                      <a:r>
                        <a:rPr lang="it-IT" sz="1300" baseline="-25000">
                          <a:effectLst/>
                          <a:latin typeface="Calibri"/>
                          <a:ea typeface="Times New Roman"/>
                          <a:cs typeface="Arial"/>
                        </a:rPr>
                        <a:t>1k</a:t>
                      </a:r>
                      <a:endParaRPr lang="it-IT" sz="13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a:effectLst/>
                          <a:latin typeface="Calibri"/>
                          <a:ea typeface="Times New Roman"/>
                          <a:cs typeface="Arial"/>
                        </a:rPr>
                        <a:t>3.00</a:t>
                      </a:r>
                      <a:endParaRPr lang="it-IT" sz="1300">
                        <a:effectLst/>
                        <a:latin typeface="Calibri"/>
                        <a:ea typeface="Times New Roman"/>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a:effectLst/>
                          <a:latin typeface="Calibri"/>
                          <a:ea typeface="Times New Roman"/>
                          <a:cs typeface="Arial"/>
                        </a:rPr>
                        <a:t>kN/m²</a:t>
                      </a:r>
                      <a:endParaRPr lang="it-IT" sz="1300">
                        <a:effectLst/>
                        <a:latin typeface="Calibri"/>
                        <a:ea typeface="Times New Roman"/>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r>
              <a:tr h="0">
                <a:tc>
                  <a:txBody>
                    <a:bodyPr/>
                    <a:lstStyle/>
                    <a:p>
                      <a:pPr algn="ctr">
                        <a:lnSpc>
                          <a:spcPct val="115000"/>
                        </a:lnSpc>
                        <a:spcBef>
                          <a:spcPts val="600"/>
                        </a:spcBef>
                        <a:spcAft>
                          <a:spcPts val="0"/>
                        </a:spcAft>
                      </a:pPr>
                      <a:r>
                        <a:rPr lang="it-IT" sz="1300" b="1">
                          <a:solidFill>
                            <a:srgbClr val="000000"/>
                          </a:solidFill>
                          <a:effectLst/>
                          <a:latin typeface="Calibri"/>
                          <a:ea typeface="Times New Roman"/>
                          <a:cs typeface="Times New Roman"/>
                        </a:rPr>
                        <a:t>Permanenti non strutturali</a:t>
                      </a:r>
                    </a:p>
                  </a:txBody>
                  <a:tcPr marL="68580" marR="68580" marT="0" marB="0" anchor="ctr">
                    <a:lnL>
                      <a:noFill/>
                    </a:lnL>
                    <a:lnR>
                      <a:noFill/>
                    </a:lnR>
                    <a:lnT>
                      <a:noFill/>
                    </a:lnT>
                    <a:lnB>
                      <a:noFill/>
                    </a:lnB>
                  </a:tcPr>
                </a:tc>
                <a:tc>
                  <a:txBody>
                    <a:bodyPr/>
                    <a:lstStyle/>
                    <a:p>
                      <a:pPr algn="ctr">
                        <a:lnSpc>
                          <a:spcPct val="150000"/>
                        </a:lnSpc>
                        <a:spcAft>
                          <a:spcPts val="0"/>
                        </a:spcAft>
                      </a:pPr>
                      <a:r>
                        <a:rPr lang="it-IT" sz="1300">
                          <a:effectLst/>
                          <a:latin typeface="Calibri"/>
                          <a:ea typeface="Times New Roman"/>
                          <a:cs typeface="Arial"/>
                        </a:rPr>
                        <a:t>G</a:t>
                      </a:r>
                      <a:r>
                        <a:rPr lang="it-IT" sz="1300" baseline="-25000">
                          <a:effectLst/>
                          <a:latin typeface="Calibri"/>
                          <a:ea typeface="Times New Roman"/>
                          <a:cs typeface="Arial"/>
                        </a:rPr>
                        <a:t>2k</a:t>
                      </a:r>
                      <a:endParaRPr lang="it-IT" sz="1300">
                        <a:effectLst/>
                        <a:latin typeface="Calibri"/>
                        <a:ea typeface="Times New Roman"/>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it-IT" sz="1300">
                          <a:effectLst/>
                          <a:latin typeface="Calibri"/>
                          <a:ea typeface="Times New Roman"/>
                          <a:cs typeface="Arial"/>
                        </a:rPr>
                        <a:t>2.00</a:t>
                      </a:r>
                      <a:endParaRPr lang="it-IT" sz="1300">
                        <a:effectLst/>
                        <a:latin typeface="Calibri"/>
                        <a:ea typeface="Times New Roman"/>
                        <a:cs typeface="Times New Roman"/>
                      </a:endParaRPr>
                    </a:p>
                  </a:txBody>
                  <a:tcPr marL="68580" marR="68580" marT="0" marB="0">
                    <a:lnL>
                      <a:noFill/>
                    </a:lnL>
                    <a:lnR>
                      <a:noFill/>
                    </a:lnR>
                    <a:lnT>
                      <a:noFill/>
                    </a:lnT>
                    <a:lnB>
                      <a:noFill/>
                    </a:lnB>
                  </a:tcPr>
                </a:tc>
                <a:tc>
                  <a:txBody>
                    <a:bodyPr/>
                    <a:lstStyle/>
                    <a:p>
                      <a:pPr algn="ctr">
                        <a:lnSpc>
                          <a:spcPct val="150000"/>
                        </a:lnSpc>
                        <a:spcAft>
                          <a:spcPts val="0"/>
                        </a:spcAft>
                      </a:pPr>
                      <a:r>
                        <a:rPr lang="it-IT" sz="1300" dirty="0" err="1">
                          <a:effectLst/>
                          <a:latin typeface="Calibri"/>
                          <a:ea typeface="Times New Roman"/>
                          <a:cs typeface="Arial"/>
                        </a:rPr>
                        <a:t>kN</a:t>
                      </a:r>
                      <a:r>
                        <a:rPr lang="it-IT" sz="1300" dirty="0">
                          <a:effectLst/>
                          <a:latin typeface="Calibri"/>
                          <a:ea typeface="Times New Roman"/>
                          <a:cs typeface="Arial"/>
                        </a:rPr>
                        <a:t>/m²</a:t>
                      </a:r>
                      <a:endParaRPr lang="it-IT" sz="1300" dirty="0">
                        <a:effectLst/>
                        <a:latin typeface="Calibri"/>
                        <a:ea typeface="Times New Roman"/>
                        <a:cs typeface="Times New Roman"/>
                      </a:endParaRPr>
                    </a:p>
                  </a:txBody>
                  <a:tcPr marL="68580" marR="68580" marT="0" marB="0">
                    <a:lnL>
                      <a:noFill/>
                    </a:lnL>
                    <a:lnR>
                      <a:noFill/>
                    </a:lnR>
                    <a:lnT>
                      <a:noFill/>
                    </a:lnT>
                    <a:lnB>
                      <a:noFill/>
                    </a:lnB>
                  </a:tcPr>
                </a:tc>
              </a:tr>
              <a:tr h="0">
                <a:tc>
                  <a:txBody>
                    <a:bodyPr/>
                    <a:lstStyle/>
                    <a:p>
                      <a:pPr algn="ctr">
                        <a:lnSpc>
                          <a:spcPct val="115000"/>
                        </a:lnSpc>
                        <a:spcBef>
                          <a:spcPts val="600"/>
                        </a:spcBef>
                        <a:spcAft>
                          <a:spcPts val="0"/>
                        </a:spcAft>
                      </a:pPr>
                      <a:r>
                        <a:rPr lang="it-IT" sz="1300" b="1">
                          <a:solidFill>
                            <a:srgbClr val="000000"/>
                          </a:solidFill>
                          <a:effectLst/>
                          <a:latin typeface="Calibri"/>
                          <a:ea typeface="Times New Roman"/>
                          <a:cs typeface="Times New Roman"/>
                        </a:rPr>
                        <a:t>Variabili</a:t>
                      </a:r>
                    </a:p>
                  </a:txBody>
                  <a:tcPr marL="68580" marR="68580" marT="0" marB="0" anchor="ctr">
                    <a:lnL>
                      <a:noFill/>
                    </a:lnL>
                    <a:lnR>
                      <a:noFill/>
                    </a:lnR>
                    <a:lnT>
                      <a:noFill/>
                    </a:lnT>
                    <a:lnB>
                      <a:noFill/>
                    </a:lnB>
                  </a:tcPr>
                </a:tc>
                <a:tc>
                  <a:txBody>
                    <a:bodyPr/>
                    <a:lstStyle/>
                    <a:p>
                      <a:pPr algn="ctr">
                        <a:lnSpc>
                          <a:spcPct val="150000"/>
                        </a:lnSpc>
                        <a:spcAft>
                          <a:spcPts val="0"/>
                        </a:spcAft>
                      </a:pPr>
                      <a:r>
                        <a:rPr lang="it-IT" sz="1300" dirty="0" err="1">
                          <a:effectLst/>
                          <a:latin typeface="Calibri"/>
                          <a:ea typeface="Times New Roman"/>
                          <a:cs typeface="Arial"/>
                        </a:rPr>
                        <a:t>Q</a:t>
                      </a:r>
                      <a:r>
                        <a:rPr lang="it-IT" sz="1300" baseline="-25000" dirty="0" err="1">
                          <a:effectLst/>
                          <a:latin typeface="Calibri"/>
                          <a:ea typeface="Times New Roman"/>
                          <a:cs typeface="Arial"/>
                        </a:rPr>
                        <a:t>k</a:t>
                      </a:r>
                      <a:endParaRPr lang="it-IT" sz="1300" dirty="0">
                        <a:effectLst/>
                        <a:latin typeface="Calibri"/>
                        <a:ea typeface="Times New Roman"/>
                        <a:cs typeface="Times New Roman"/>
                      </a:endParaRPr>
                    </a:p>
                  </a:txBody>
                  <a:tcPr marL="68580" marR="68580" marT="0" marB="0" anchor="ctr">
                    <a:lnL>
                      <a:noFill/>
                    </a:lnL>
                    <a:lnR>
                      <a:noFill/>
                    </a:lnR>
                    <a:lnT>
                      <a:noFill/>
                    </a:lnT>
                    <a:lnB>
                      <a:noFill/>
                    </a:lnB>
                  </a:tcPr>
                </a:tc>
                <a:tc>
                  <a:txBody>
                    <a:bodyPr/>
                    <a:lstStyle/>
                    <a:p>
                      <a:pPr algn="ctr">
                        <a:lnSpc>
                          <a:spcPct val="150000"/>
                        </a:lnSpc>
                        <a:spcAft>
                          <a:spcPts val="0"/>
                        </a:spcAft>
                      </a:pPr>
                      <a:r>
                        <a:rPr lang="it-IT" sz="1300">
                          <a:effectLst/>
                          <a:latin typeface="Calibri"/>
                          <a:ea typeface="Times New Roman"/>
                          <a:cs typeface="Arial"/>
                        </a:rPr>
                        <a:t>3.00</a:t>
                      </a:r>
                      <a:endParaRPr lang="it-IT" sz="1300">
                        <a:effectLst/>
                        <a:latin typeface="Calibri"/>
                        <a:ea typeface="Times New Roman"/>
                        <a:cs typeface="Times New Roman"/>
                      </a:endParaRPr>
                    </a:p>
                  </a:txBody>
                  <a:tcPr marL="68580" marR="68580" marT="0" marB="0">
                    <a:lnL>
                      <a:noFill/>
                    </a:lnL>
                    <a:lnR>
                      <a:noFill/>
                    </a:lnR>
                    <a:lnT>
                      <a:noFill/>
                    </a:lnT>
                    <a:lnB>
                      <a:noFill/>
                    </a:lnB>
                  </a:tcPr>
                </a:tc>
                <a:tc>
                  <a:txBody>
                    <a:bodyPr/>
                    <a:lstStyle/>
                    <a:p>
                      <a:pPr algn="ctr">
                        <a:lnSpc>
                          <a:spcPct val="150000"/>
                        </a:lnSpc>
                        <a:spcAft>
                          <a:spcPts val="0"/>
                        </a:spcAft>
                      </a:pPr>
                      <a:r>
                        <a:rPr lang="it-IT" sz="1300" dirty="0" err="1">
                          <a:effectLst/>
                          <a:latin typeface="Calibri"/>
                          <a:ea typeface="Times New Roman"/>
                          <a:cs typeface="Arial"/>
                        </a:rPr>
                        <a:t>kN</a:t>
                      </a:r>
                      <a:r>
                        <a:rPr lang="it-IT" sz="1300" dirty="0">
                          <a:effectLst/>
                          <a:latin typeface="Calibri"/>
                          <a:ea typeface="Times New Roman"/>
                          <a:cs typeface="Arial"/>
                        </a:rPr>
                        <a:t>/m²</a:t>
                      </a:r>
                      <a:endParaRPr lang="it-IT" sz="1300" dirty="0">
                        <a:effectLst/>
                        <a:latin typeface="Calibri"/>
                        <a:ea typeface="Times New Roman"/>
                        <a:cs typeface="Times New Roman"/>
                      </a:endParaRPr>
                    </a:p>
                  </a:txBody>
                  <a:tcPr marL="68580" marR="68580" marT="0" marB="0">
                    <a:lnL>
                      <a:noFill/>
                    </a:lnL>
                    <a:lnR>
                      <a:noFill/>
                    </a:lnR>
                    <a:lnT>
                      <a:noFill/>
                    </a:lnT>
                    <a:lnB>
                      <a:noFill/>
                    </a:lnB>
                  </a:tcPr>
                </a:tc>
              </a:tr>
              <a:tr h="0">
                <a:tc>
                  <a:txBody>
                    <a:bodyPr/>
                    <a:lstStyle/>
                    <a:p>
                      <a:pPr algn="ctr">
                        <a:lnSpc>
                          <a:spcPct val="115000"/>
                        </a:lnSpc>
                        <a:spcBef>
                          <a:spcPts val="600"/>
                        </a:spcBef>
                        <a:spcAft>
                          <a:spcPts val="0"/>
                        </a:spcAft>
                      </a:pPr>
                      <a:r>
                        <a:rPr lang="it-IT" sz="1300" b="1" dirty="0">
                          <a:solidFill>
                            <a:srgbClr val="000000"/>
                          </a:solidFill>
                          <a:effectLst/>
                          <a:latin typeface="Calibri"/>
                          <a:ea typeface="Times New Roman"/>
                          <a:cs typeface="Times New Roman"/>
                        </a:rPr>
                        <a:t>Tamponature</a:t>
                      </a: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a:effectLst/>
                          <a:latin typeface="Calibri"/>
                          <a:ea typeface="Times New Roman"/>
                          <a:cs typeface="Arial"/>
                        </a:rPr>
                        <a:t>G</a:t>
                      </a:r>
                      <a:r>
                        <a:rPr lang="it-IT" sz="1300" baseline="-25000">
                          <a:effectLst/>
                          <a:latin typeface="Calibri"/>
                          <a:ea typeface="Times New Roman"/>
                          <a:cs typeface="Arial"/>
                        </a:rPr>
                        <a:t>2k</a:t>
                      </a:r>
                      <a:endParaRPr lang="it-IT" sz="1300">
                        <a:effectLst/>
                        <a:latin typeface="Calibri"/>
                        <a:ea typeface="Times New Roman"/>
                        <a:cs typeface="Times New Roman"/>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dirty="0">
                          <a:effectLst/>
                          <a:latin typeface="Calibri"/>
                          <a:ea typeface="Times New Roman"/>
                          <a:cs typeface="Arial"/>
                        </a:rPr>
                        <a:t>6.00</a:t>
                      </a:r>
                      <a:endParaRPr lang="it-IT" sz="1300" dirty="0">
                        <a:effectLst/>
                        <a:latin typeface="Calibri"/>
                        <a:ea typeface="Times New Roman"/>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dirty="0" err="1">
                          <a:effectLst/>
                          <a:latin typeface="Calibri"/>
                          <a:ea typeface="Times New Roman"/>
                          <a:cs typeface="Arial"/>
                        </a:rPr>
                        <a:t>kN</a:t>
                      </a:r>
                      <a:r>
                        <a:rPr lang="it-IT" sz="1300" dirty="0">
                          <a:effectLst/>
                          <a:latin typeface="Calibri"/>
                          <a:ea typeface="Times New Roman"/>
                          <a:cs typeface="Arial"/>
                        </a:rPr>
                        <a:t>/m</a:t>
                      </a:r>
                      <a:endParaRPr lang="it-IT" sz="1300" dirty="0">
                        <a:effectLst/>
                        <a:latin typeface="Calibri"/>
                        <a:ea typeface="Times New Roman"/>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r>
            </a:tbl>
          </a:graphicData>
        </a:graphic>
      </p:graphicFrame>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ttangolo 12"/>
          <p:cNvSpPr/>
          <p:nvPr/>
        </p:nvSpPr>
        <p:spPr>
          <a:xfrm>
            <a:off x="7092780" y="1267654"/>
            <a:ext cx="611818" cy="504000"/>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sp>
        <p:nvSpPr>
          <p:cNvPr id="14" name="Rettangolo 13"/>
          <p:cNvSpPr/>
          <p:nvPr/>
        </p:nvSpPr>
        <p:spPr>
          <a:xfrm>
            <a:off x="496416" y="2564904"/>
            <a:ext cx="4176464" cy="369332"/>
          </a:xfrm>
          <a:prstGeom prst="rect">
            <a:avLst/>
          </a:prstGeom>
        </p:spPr>
        <p:txBody>
          <a:bodyPr wrap="square">
            <a:spAutoFit/>
          </a:bodyPr>
          <a:lstStyle/>
          <a:p>
            <a:pPr algn="just"/>
            <a:r>
              <a:rPr lang="it-IT" i="1" dirty="0" smtClean="0">
                <a:latin typeface="Calibri" panose="020F0502020204030204" pitchFamily="34" charset="0"/>
              </a:rPr>
              <a:t>Dimensione ed armatura per le colonne:</a:t>
            </a:r>
            <a:endParaRPr lang="it-IT" i="1" dirty="0">
              <a:latin typeface="Calibri" panose="020F0502020204030204" pitchFamily="34" charset="0"/>
            </a:endParaRPr>
          </a:p>
        </p:txBody>
      </p:sp>
      <p:graphicFrame>
        <p:nvGraphicFramePr>
          <p:cNvPr id="16" name="Tabella 15"/>
          <p:cNvGraphicFramePr>
            <a:graphicFrameLocks noGrp="1"/>
          </p:cNvGraphicFramePr>
          <p:nvPr>
            <p:extLst>
              <p:ext uri="{D42A27DB-BD31-4B8C-83A1-F6EECF244321}">
                <p14:modId xmlns:p14="http://schemas.microsoft.com/office/powerpoint/2010/main" val="2202594097"/>
              </p:ext>
            </p:extLst>
          </p:nvPr>
        </p:nvGraphicFramePr>
        <p:xfrm>
          <a:off x="920824" y="5318128"/>
          <a:ext cx="7467600" cy="1028700"/>
        </p:xfrm>
        <a:graphic>
          <a:graphicData uri="http://schemas.openxmlformats.org/drawingml/2006/table">
            <a:tbl>
              <a:tblPr firstRow="1" firstCol="1" bandRow="1"/>
              <a:tblGrid>
                <a:gridCol w="2418009"/>
                <a:gridCol w="2558183"/>
                <a:gridCol w="2491408"/>
              </a:tblGrid>
              <a:tr h="190500">
                <a:tc>
                  <a:txBody>
                    <a:bodyPr/>
                    <a:lstStyle/>
                    <a:p>
                      <a:pPr algn="ctr">
                        <a:lnSpc>
                          <a:spcPct val="150000"/>
                        </a:lnSpc>
                        <a:spcAft>
                          <a:spcPts val="0"/>
                        </a:spcAft>
                      </a:pPr>
                      <a:r>
                        <a:rPr lang="it-IT" sz="1500" b="1" dirty="0">
                          <a:solidFill>
                            <a:srgbClr val="000000"/>
                          </a:solidFill>
                          <a:effectLst/>
                          <a:latin typeface="Calibri"/>
                          <a:ea typeface="Times New Roman"/>
                          <a:cs typeface="Times New Roman"/>
                        </a:rPr>
                        <a:t>sezione</a:t>
                      </a:r>
                      <a:endParaRPr lang="it-IT" sz="15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500" b="1" dirty="0">
                          <a:solidFill>
                            <a:srgbClr val="000000"/>
                          </a:solidFill>
                          <a:effectLst/>
                          <a:latin typeface="Calibri"/>
                          <a:ea typeface="Times New Roman"/>
                          <a:cs typeface="Times New Roman"/>
                        </a:rPr>
                        <a:t>livello armatura</a:t>
                      </a:r>
                      <a:endParaRPr lang="it-IT" sz="15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500" b="1">
                          <a:solidFill>
                            <a:srgbClr val="000000"/>
                          </a:solidFill>
                          <a:effectLst/>
                          <a:latin typeface="Calibri"/>
                          <a:ea typeface="Times New Roman"/>
                          <a:cs typeface="Times New Roman"/>
                        </a:rPr>
                        <a:t>armatura longitudinale</a:t>
                      </a:r>
                      <a:endParaRPr lang="it-IT" sz="15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190500">
                <a:tc rowSpan="2">
                  <a:txBody>
                    <a:bodyPr/>
                    <a:lstStyle/>
                    <a:p>
                      <a:pPr algn="ctr">
                        <a:lnSpc>
                          <a:spcPct val="150000"/>
                        </a:lnSpc>
                        <a:spcAft>
                          <a:spcPts val="0"/>
                        </a:spcAft>
                      </a:pPr>
                      <a:r>
                        <a:rPr lang="it-IT" sz="1500" dirty="0">
                          <a:solidFill>
                            <a:srgbClr val="000000"/>
                          </a:solidFill>
                          <a:effectLst/>
                          <a:latin typeface="Calibri"/>
                          <a:ea typeface="Times New Roman"/>
                          <a:cs typeface="Times New Roman"/>
                        </a:rPr>
                        <a:t>30x50</a:t>
                      </a:r>
                      <a:endParaRPr lang="it-IT" sz="15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superiore</a:t>
                      </a:r>
                      <a:endParaRPr lang="it-IT" sz="15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6 </a:t>
                      </a:r>
                      <a:r>
                        <a:rPr lang="it-IT" sz="1500" dirty="0" smtClean="0">
                          <a:solidFill>
                            <a:srgbClr val="000000"/>
                          </a:solidFill>
                          <a:effectLst/>
                          <a:latin typeface="Symbol"/>
                          <a:ea typeface="Times New Roman"/>
                          <a:cs typeface="Times New Roman"/>
                        </a:rPr>
                        <a:t>f</a:t>
                      </a:r>
                      <a:r>
                        <a:rPr lang="it-IT" sz="1500" dirty="0" smtClean="0">
                          <a:solidFill>
                            <a:srgbClr val="000000"/>
                          </a:solidFill>
                          <a:effectLst/>
                          <a:latin typeface="Calibri"/>
                          <a:ea typeface="Times New Roman"/>
                          <a:cs typeface="Times New Roman"/>
                        </a:rPr>
                        <a:t>12</a:t>
                      </a:r>
                      <a:endParaRPr lang="it-IT" sz="15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r>
              <a:tr h="190500">
                <a:tc vMerge="1">
                  <a:txBody>
                    <a:bodyPr/>
                    <a:lstStyle/>
                    <a:p>
                      <a:endParaRPr lang="it-IT"/>
                    </a:p>
                  </a:txBody>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inferiore</a:t>
                      </a:r>
                      <a:endParaRPr lang="it-IT" sz="15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3 </a:t>
                      </a:r>
                      <a:r>
                        <a:rPr lang="it-IT" sz="1500" dirty="0" smtClean="0">
                          <a:solidFill>
                            <a:srgbClr val="000000"/>
                          </a:solidFill>
                          <a:effectLst/>
                          <a:latin typeface="Symbol"/>
                          <a:ea typeface="Times New Roman"/>
                          <a:cs typeface="Times New Roman"/>
                        </a:rPr>
                        <a:t>f</a:t>
                      </a:r>
                      <a:r>
                        <a:rPr lang="it-IT" sz="1500" dirty="0" smtClean="0">
                          <a:solidFill>
                            <a:srgbClr val="000000"/>
                          </a:solidFill>
                          <a:effectLst/>
                          <a:latin typeface="Calibri"/>
                          <a:ea typeface="Times New Roman"/>
                          <a:cs typeface="Times New Roman"/>
                        </a:rPr>
                        <a:t>12</a:t>
                      </a:r>
                      <a:endParaRPr lang="it-IT" sz="15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18" name="Rettangolo 17"/>
          <p:cNvSpPr/>
          <p:nvPr/>
        </p:nvSpPr>
        <p:spPr>
          <a:xfrm>
            <a:off x="478160" y="4854722"/>
            <a:ext cx="4176464" cy="369332"/>
          </a:xfrm>
          <a:prstGeom prst="rect">
            <a:avLst/>
          </a:prstGeom>
        </p:spPr>
        <p:txBody>
          <a:bodyPr wrap="square">
            <a:spAutoFit/>
          </a:bodyPr>
          <a:lstStyle/>
          <a:p>
            <a:pPr algn="just"/>
            <a:r>
              <a:rPr lang="it-IT" i="1" dirty="0" smtClean="0">
                <a:latin typeface="Calibri" panose="020F0502020204030204" pitchFamily="34" charset="0"/>
              </a:rPr>
              <a:t>Dimensione ed armatura per le travi:</a:t>
            </a:r>
            <a:endParaRPr lang="it-IT" i="1" dirty="0">
              <a:latin typeface="Calibri" panose="020F0502020204030204" pitchFamily="34" charset="0"/>
            </a:endParaRPr>
          </a:p>
        </p:txBody>
      </p:sp>
      <p:graphicFrame>
        <p:nvGraphicFramePr>
          <p:cNvPr id="20" name="Diagramma 19"/>
          <p:cNvGraphicFramePr/>
          <p:nvPr>
            <p:extLst>
              <p:ext uri="{D42A27DB-BD31-4B8C-83A1-F6EECF244321}">
                <p14:modId xmlns:p14="http://schemas.microsoft.com/office/powerpoint/2010/main" val="2506040499"/>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1" name="Rettangolo 20"/>
          <p:cNvSpPr/>
          <p:nvPr/>
        </p:nvSpPr>
        <p:spPr>
          <a:xfrm>
            <a:off x="504055" y="5445224"/>
            <a:ext cx="3779913" cy="1131079"/>
          </a:xfrm>
          <a:prstGeom prst="rect">
            <a:avLst/>
          </a:prstGeom>
        </p:spPr>
        <p:txBody>
          <a:bodyPr wrap="square">
            <a:spAutoFit/>
          </a:bodyPr>
          <a:lstStyle/>
          <a:p>
            <a:pPr>
              <a:lnSpc>
                <a:spcPct val="150000"/>
              </a:lnSpc>
            </a:pPr>
            <a:r>
              <a:rPr lang="it-IT" sz="1500" i="1" dirty="0" smtClean="0">
                <a:latin typeface="Calibri" panose="020F0502020204030204" pitchFamily="34" charset="0"/>
              </a:rPr>
              <a:t>4 piani di altezza interpiano pari a 3m</a:t>
            </a:r>
          </a:p>
          <a:p>
            <a:pPr>
              <a:lnSpc>
                <a:spcPct val="150000"/>
              </a:lnSpc>
            </a:pPr>
            <a:r>
              <a:rPr lang="it-IT" sz="1500" i="1" dirty="0" smtClean="0">
                <a:latin typeface="Calibri" panose="020F0502020204030204" pitchFamily="34" charset="0"/>
              </a:rPr>
              <a:t>5 campate nella direzione longitudinale</a:t>
            </a:r>
          </a:p>
          <a:p>
            <a:pPr>
              <a:lnSpc>
                <a:spcPct val="150000"/>
              </a:lnSpc>
            </a:pPr>
            <a:r>
              <a:rPr lang="it-IT" sz="1500" i="1" dirty="0" smtClean="0">
                <a:latin typeface="Calibri" panose="020F0502020204030204" pitchFamily="34" charset="0"/>
              </a:rPr>
              <a:t>3 campate nella direzione trasversale di</a:t>
            </a:r>
            <a:endParaRPr lang="it-IT" sz="1500" i="1" dirty="0">
              <a:latin typeface="Calibri" panose="020F0502020204030204" pitchFamily="34" charset="0"/>
            </a:endParaRPr>
          </a:p>
        </p:txBody>
      </p:sp>
      <p:pic>
        <p:nvPicPr>
          <p:cNvPr id="19" name="Immagine 18"/>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20072" y="3221662"/>
            <a:ext cx="3600400" cy="2862342"/>
          </a:xfrm>
          <a:prstGeom prst="rect">
            <a:avLst/>
          </a:prstGeom>
          <a:noFill/>
          <a:ln>
            <a:solidFill>
              <a:schemeClr val="tx1"/>
            </a:solidFill>
          </a:ln>
        </p:spPr>
      </p:pic>
      <p:sp>
        <p:nvSpPr>
          <p:cNvPr id="22" name="Rettangolo 21"/>
          <p:cNvSpPr/>
          <p:nvPr/>
        </p:nvSpPr>
        <p:spPr>
          <a:xfrm>
            <a:off x="5220072" y="6084004"/>
            <a:ext cx="3600400" cy="369332"/>
          </a:xfrm>
          <a:prstGeom prst="rect">
            <a:avLst/>
          </a:prstGeom>
        </p:spPr>
        <p:txBody>
          <a:bodyPr wrap="square">
            <a:spAutoFit/>
          </a:bodyPr>
          <a:lstStyle/>
          <a:p>
            <a:pPr algn="r"/>
            <a:r>
              <a:rPr lang="it-IT" i="1" dirty="0" smtClean="0">
                <a:latin typeface="Calibri" panose="020F0502020204030204" pitchFamily="34" charset="0"/>
              </a:rPr>
              <a:t>Modello tridimensionale</a:t>
            </a:r>
            <a:endParaRPr lang="it-IT" i="1" dirty="0">
              <a:latin typeface="Calibri" panose="020F0502020204030204" pitchFamily="34" charset="0"/>
            </a:endParaRPr>
          </a:p>
        </p:txBody>
      </p:sp>
      <p:graphicFrame>
        <p:nvGraphicFramePr>
          <p:cNvPr id="23" name="Tabella 22"/>
          <p:cNvGraphicFramePr>
            <a:graphicFrameLocks noGrp="1"/>
          </p:cNvGraphicFramePr>
          <p:nvPr>
            <p:extLst>
              <p:ext uri="{D42A27DB-BD31-4B8C-83A1-F6EECF244321}">
                <p14:modId xmlns:p14="http://schemas.microsoft.com/office/powerpoint/2010/main" val="3443924163"/>
              </p:ext>
            </p:extLst>
          </p:nvPr>
        </p:nvGraphicFramePr>
        <p:xfrm>
          <a:off x="920823" y="3008140"/>
          <a:ext cx="7467601" cy="1371600"/>
        </p:xfrm>
        <a:graphic>
          <a:graphicData uri="http://schemas.openxmlformats.org/drawingml/2006/table">
            <a:tbl>
              <a:tblPr firstRow="1" firstCol="1" bandRow="1"/>
              <a:tblGrid>
                <a:gridCol w="1466637"/>
                <a:gridCol w="1466637"/>
                <a:gridCol w="3069184"/>
                <a:gridCol w="1465143"/>
              </a:tblGrid>
              <a:tr h="251460">
                <a:tc>
                  <a:txBody>
                    <a:bodyPr/>
                    <a:lstStyle/>
                    <a:p>
                      <a:pPr algn="ctr">
                        <a:lnSpc>
                          <a:spcPct val="150000"/>
                        </a:lnSpc>
                        <a:spcAft>
                          <a:spcPts val="0"/>
                        </a:spcAft>
                      </a:pPr>
                      <a:r>
                        <a:rPr lang="it-IT" sz="1500" b="1" dirty="0">
                          <a:solidFill>
                            <a:srgbClr val="000000"/>
                          </a:solidFill>
                          <a:effectLst/>
                          <a:latin typeface="Calibri"/>
                          <a:ea typeface="Times New Roman"/>
                          <a:cs typeface="Times New Roman"/>
                        </a:rPr>
                        <a:t>colonne </a:t>
                      </a:r>
                      <a:endParaRPr lang="it-IT" sz="15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500" b="1">
                          <a:solidFill>
                            <a:srgbClr val="000000"/>
                          </a:solidFill>
                          <a:effectLst/>
                          <a:latin typeface="Calibri"/>
                          <a:ea typeface="Times New Roman"/>
                          <a:cs typeface="Times New Roman"/>
                        </a:rPr>
                        <a:t>sezione</a:t>
                      </a:r>
                      <a:endParaRPr lang="it-IT" sz="15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500" b="1">
                          <a:solidFill>
                            <a:srgbClr val="000000"/>
                          </a:solidFill>
                          <a:effectLst/>
                          <a:latin typeface="Calibri"/>
                          <a:ea typeface="Times New Roman"/>
                          <a:cs typeface="Times New Roman"/>
                        </a:rPr>
                        <a:t>armatura longitudinale</a:t>
                      </a:r>
                      <a:endParaRPr lang="it-IT" sz="15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500" b="1">
                          <a:solidFill>
                            <a:srgbClr val="000000"/>
                          </a:solidFill>
                          <a:effectLst/>
                          <a:latin typeface="Calibri"/>
                          <a:ea typeface="Times New Roman"/>
                          <a:cs typeface="Times New Roman"/>
                        </a:rPr>
                        <a:t>staffe</a:t>
                      </a:r>
                      <a:endParaRPr lang="it-IT" sz="15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51460">
                <a:tc>
                  <a:txBody>
                    <a:bodyPr/>
                    <a:lstStyle/>
                    <a:p>
                      <a:pPr algn="ctr">
                        <a:lnSpc>
                          <a:spcPct val="150000"/>
                        </a:lnSpc>
                        <a:spcAft>
                          <a:spcPts val="0"/>
                        </a:spcAft>
                      </a:pPr>
                      <a:r>
                        <a:rPr lang="it-IT" sz="1500">
                          <a:solidFill>
                            <a:srgbClr val="000000"/>
                          </a:solidFill>
                          <a:effectLst/>
                          <a:latin typeface="Calibri"/>
                          <a:ea typeface="Times New Roman"/>
                          <a:cs typeface="Times New Roman"/>
                        </a:rPr>
                        <a:t>d'angolo</a:t>
                      </a:r>
                      <a:endParaRPr lang="it-IT" sz="15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30x30</a:t>
                      </a:r>
                      <a:endParaRPr lang="it-IT" sz="15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8 </a:t>
                      </a:r>
                      <a:r>
                        <a:rPr lang="it-IT" sz="1500" dirty="0" smtClean="0">
                          <a:solidFill>
                            <a:srgbClr val="000000"/>
                          </a:solidFill>
                          <a:effectLst/>
                          <a:latin typeface="Symbol"/>
                          <a:ea typeface="Times New Roman"/>
                          <a:cs typeface="Times New Roman"/>
                        </a:rPr>
                        <a:t>f</a:t>
                      </a:r>
                      <a:r>
                        <a:rPr lang="it-IT" sz="1500" dirty="0" smtClean="0">
                          <a:solidFill>
                            <a:srgbClr val="000000"/>
                          </a:solidFill>
                          <a:effectLst/>
                          <a:latin typeface="Calibri"/>
                          <a:ea typeface="Times New Roman"/>
                          <a:cs typeface="Times New Roman"/>
                        </a:rPr>
                        <a:t>12</a:t>
                      </a:r>
                      <a:endParaRPr lang="it-IT" sz="15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500" dirty="0" smtClean="0">
                          <a:solidFill>
                            <a:srgbClr val="000000"/>
                          </a:solidFill>
                          <a:effectLst/>
                          <a:latin typeface="Symbol"/>
                          <a:ea typeface="Times New Roman"/>
                          <a:cs typeface="Times New Roman"/>
                        </a:rPr>
                        <a:t>f</a:t>
                      </a:r>
                      <a:r>
                        <a:rPr lang="it-IT" sz="1500" dirty="0" smtClean="0">
                          <a:solidFill>
                            <a:srgbClr val="000000"/>
                          </a:solidFill>
                          <a:effectLst/>
                          <a:latin typeface="Calibri"/>
                          <a:ea typeface="Times New Roman"/>
                          <a:cs typeface="Times New Roman"/>
                        </a:rPr>
                        <a:t>8 </a:t>
                      </a:r>
                      <a:r>
                        <a:rPr lang="it-IT" sz="1500" dirty="0">
                          <a:solidFill>
                            <a:srgbClr val="000000"/>
                          </a:solidFill>
                          <a:effectLst/>
                          <a:latin typeface="Calibri"/>
                          <a:ea typeface="Times New Roman"/>
                          <a:cs typeface="Times New Roman"/>
                        </a:rPr>
                        <a:t>/ 25</a:t>
                      </a:r>
                      <a:endParaRPr lang="it-IT" sz="15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r>
              <a:tr h="251460">
                <a:tc>
                  <a:txBody>
                    <a:bodyPr/>
                    <a:lstStyle/>
                    <a:p>
                      <a:pPr algn="ctr">
                        <a:lnSpc>
                          <a:spcPct val="150000"/>
                        </a:lnSpc>
                        <a:spcAft>
                          <a:spcPts val="0"/>
                        </a:spcAft>
                      </a:pPr>
                      <a:r>
                        <a:rPr lang="it-IT" sz="1500">
                          <a:solidFill>
                            <a:srgbClr val="000000"/>
                          </a:solidFill>
                          <a:effectLst/>
                          <a:latin typeface="Calibri"/>
                          <a:ea typeface="Times New Roman"/>
                          <a:cs typeface="Times New Roman"/>
                        </a:rPr>
                        <a:t>di bordo</a:t>
                      </a:r>
                      <a:endParaRPr lang="it-IT" sz="15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35x35</a:t>
                      </a:r>
                      <a:endParaRPr lang="it-IT" sz="15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12 </a:t>
                      </a:r>
                      <a:r>
                        <a:rPr lang="it-IT" sz="1500" dirty="0" smtClean="0">
                          <a:solidFill>
                            <a:srgbClr val="000000"/>
                          </a:solidFill>
                          <a:effectLst/>
                          <a:latin typeface="Symbol"/>
                          <a:ea typeface="Times New Roman"/>
                          <a:cs typeface="Times New Roman"/>
                        </a:rPr>
                        <a:t>f</a:t>
                      </a:r>
                      <a:r>
                        <a:rPr lang="it-IT" sz="1500" dirty="0" smtClean="0">
                          <a:solidFill>
                            <a:srgbClr val="000000"/>
                          </a:solidFill>
                          <a:effectLst/>
                          <a:latin typeface="Calibri"/>
                          <a:ea typeface="Times New Roman"/>
                          <a:cs typeface="Times New Roman"/>
                        </a:rPr>
                        <a:t>12</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500" dirty="0" smtClean="0">
                          <a:solidFill>
                            <a:srgbClr val="000000"/>
                          </a:solidFill>
                          <a:effectLst/>
                          <a:latin typeface="Symbol"/>
                          <a:ea typeface="Times New Roman"/>
                          <a:cs typeface="Times New Roman"/>
                        </a:rPr>
                        <a:t>f</a:t>
                      </a:r>
                      <a:r>
                        <a:rPr lang="it-IT" sz="1500" dirty="0" smtClean="0">
                          <a:solidFill>
                            <a:srgbClr val="000000"/>
                          </a:solidFill>
                          <a:effectLst/>
                          <a:latin typeface="Calibri"/>
                          <a:ea typeface="Times New Roman"/>
                          <a:cs typeface="Times New Roman"/>
                        </a:rPr>
                        <a:t>8 </a:t>
                      </a:r>
                      <a:r>
                        <a:rPr lang="it-IT" sz="1500" dirty="0">
                          <a:solidFill>
                            <a:srgbClr val="000000"/>
                          </a:solidFill>
                          <a:effectLst/>
                          <a:latin typeface="Calibri"/>
                          <a:ea typeface="Times New Roman"/>
                          <a:cs typeface="Times New Roman"/>
                        </a:rPr>
                        <a:t>/ 25</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r>
              <a:tr h="251460">
                <a:tc>
                  <a:txBody>
                    <a:bodyPr/>
                    <a:lstStyle/>
                    <a:p>
                      <a:pPr algn="ctr">
                        <a:lnSpc>
                          <a:spcPct val="150000"/>
                        </a:lnSpc>
                        <a:spcAft>
                          <a:spcPts val="0"/>
                        </a:spcAft>
                      </a:pPr>
                      <a:r>
                        <a:rPr lang="it-IT" sz="1500">
                          <a:solidFill>
                            <a:srgbClr val="000000"/>
                          </a:solidFill>
                          <a:effectLst/>
                          <a:latin typeface="Calibri"/>
                          <a:ea typeface="Times New Roman"/>
                          <a:cs typeface="Times New Roman"/>
                        </a:rPr>
                        <a:t>centrali</a:t>
                      </a:r>
                      <a:endParaRPr lang="it-IT" sz="15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40x40</a:t>
                      </a:r>
                      <a:endParaRPr lang="it-IT" sz="15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12 </a:t>
                      </a:r>
                      <a:r>
                        <a:rPr lang="it-IT" sz="1500" dirty="0" smtClean="0">
                          <a:solidFill>
                            <a:srgbClr val="000000"/>
                          </a:solidFill>
                          <a:effectLst/>
                          <a:latin typeface="Symbol"/>
                          <a:ea typeface="Times New Roman"/>
                          <a:cs typeface="Times New Roman"/>
                        </a:rPr>
                        <a:t>f</a:t>
                      </a:r>
                      <a:r>
                        <a:rPr lang="it-IT" sz="1500" dirty="0" smtClean="0">
                          <a:solidFill>
                            <a:srgbClr val="000000"/>
                          </a:solidFill>
                          <a:effectLst/>
                          <a:latin typeface="Calibri"/>
                          <a:ea typeface="Times New Roman"/>
                          <a:cs typeface="Times New Roman"/>
                        </a:rPr>
                        <a:t>12</a:t>
                      </a:r>
                      <a:endParaRPr lang="it-IT" sz="15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500" dirty="0" smtClean="0">
                          <a:solidFill>
                            <a:srgbClr val="000000"/>
                          </a:solidFill>
                          <a:effectLst/>
                          <a:latin typeface="Symbol"/>
                          <a:ea typeface="Times New Roman"/>
                          <a:cs typeface="Times New Roman"/>
                        </a:rPr>
                        <a:t>f</a:t>
                      </a:r>
                      <a:r>
                        <a:rPr lang="it-IT" sz="1500" dirty="0" smtClean="0">
                          <a:solidFill>
                            <a:srgbClr val="000000"/>
                          </a:solidFill>
                          <a:effectLst/>
                          <a:latin typeface="Calibri"/>
                          <a:ea typeface="Times New Roman"/>
                          <a:cs typeface="Times New Roman"/>
                        </a:rPr>
                        <a:t>8 </a:t>
                      </a:r>
                      <a:r>
                        <a:rPr lang="it-IT" sz="1500" dirty="0">
                          <a:solidFill>
                            <a:srgbClr val="000000"/>
                          </a:solidFill>
                          <a:effectLst/>
                          <a:latin typeface="Calibri"/>
                          <a:ea typeface="Times New Roman"/>
                          <a:cs typeface="Times New Roman"/>
                        </a:rPr>
                        <a:t>/ 25</a:t>
                      </a:r>
                      <a:endParaRPr lang="it-IT" sz="15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8966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0"/>
                                        </p:tgtEl>
                                        <p:attrNameLst>
                                          <p:attrName>ppt_y</p:attrName>
                                        </p:attrNameLst>
                                      </p:cBhvr>
                                      <p:tavLst>
                                        <p:tav tm="0">
                                          <p:val>
                                            <p:strVal val="#ppt_y"/>
                                          </p:val>
                                        </p:tav>
                                        <p:tav tm="100000">
                                          <p:val>
                                            <p:strVal val="#ppt_y"/>
                                          </p:val>
                                        </p:tav>
                                      </p:tavLst>
                                    </p:anim>
                                    <p:anim calcmode="lin" valueType="num">
                                      <p:cBhvr>
                                        <p:cTn id="9"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0"/>
                                        </p:tgtEl>
                                      </p:cBhvr>
                                    </p:animEffect>
                                  </p:childTnLst>
                                </p:cTn>
                              </p:par>
                            </p:childTnLst>
                          </p:cTn>
                        </p:par>
                        <p:par>
                          <p:cTn id="12" fill="hold">
                            <p:stCondLst>
                              <p:cond delay="875"/>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1000" fill="hold"/>
                                        <p:tgtEl>
                                          <p:spTgt spid="19"/>
                                        </p:tgtEl>
                                        <p:attrNameLst>
                                          <p:attrName>ppt_w</p:attrName>
                                        </p:attrNameLst>
                                      </p:cBhvr>
                                      <p:tavLst>
                                        <p:tav tm="0">
                                          <p:val>
                                            <p:fltVal val="0"/>
                                          </p:val>
                                        </p:tav>
                                        <p:tav tm="100000">
                                          <p:val>
                                            <p:strVal val="#ppt_w"/>
                                          </p:val>
                                        </p:tav>
                                      </p:tavLst>
                                    </p:anim>
                                    <p:anim calcmode="lin" valueType="num">
                                      <p:cBhvr>
                                        <p:cTn id="24" dur="1000" fill="hold"/>
                                        <p:tgtEl>
                                          <p:spTgt spid="19"/>
                                        </p:tgtEl>
                                        <p:attrNameLst>
                                          <p:attrName>ppt_h</p:attrName>
                                        </p:attrNameLst>
                                      </p:cBhvr>
                                      <p:tavLst>
                                        <p:tav tm="0">
                                          <p:val>
                                            <p:fltVal val="0"/>
                                          </p:val>
                                        </p:tav>
                                        <p:tav tm="100000">
                                          <p:val>
                                            <p:strVal val="#ppt_h"/>
                                          </p:val>
                                        </p:tav>
                                      </p:tavLst>
                                    </p:anim>
                                    <p:animEffect transition="in" filter="fade">
                                      <p:cBhvr>
                                        <p:cTn id="25" dur="1000"/>
                                        <p:tgtEl>
                                          <p:spTgt spid="1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000" fill="hold"/>
                                        <p:tgtEl>
                                          <p:spTgt spid="22"/>
                                        </p:tgtEl>
                                        <p:attrNameLst>
                                          <p:attrName>ppt_w</p:attrName>
                                        </p:attrNameLst>
                                      </p:cBhvr>
                                      <p:tavLst>
                                        <p:tav tm="0">
                                          <p:val>
                                            <p:fltVal val="0"/>
                                          </p:val>
                                        </p:tav>
                                        <p:tav tm="100000">
                                          <p:val>
                                            <p:strVal val="#ppt_w"/>
                                          </p:val>
                                        </p:tav>
                                      </p:tavLst>
                                    </p:anim>
                                    <p:anim calcmode="lin" valueType="num">
                                      <p:cBhvr>
                                        <p:cTn id="29" dur="1000" fill="hold"/>
                                        <p:tgtEl>
                                          <p:spTgt spid="22"/>
                                        </p:tgtEl>
                                        <p:attrNameLst>
                                          <p:attrName>ppt_h</p:attrName>
                                        </p:attrNameLst>
                                      </p:cBhvr>
                                      <p:tavLst>
                                        <p:tav tm="0">
                                          <p:val>
                                            <p:fltVal val="0"/>
                                          </p:val>
                                        </p:tav>
                                        <p:tav tm="100000">
                                          <p:val>
                                            <p:strVal val="#ppt_h"/>
                                          </p:val>
                                        </p:tav>
                                      </p:tavLst>
                                    </p:anim>
                                    <p:animEffect transition="in" filter="fade">
                                      <p:cBhvr>
                                        <p:cTn id="30" dur="1000"/>
                                        <p:tgtEl>
                                          <p:spTgt spid="22"/>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anim calcmode="lin" valueType="num">
                                      <p:cBhvr>
                                        <p:cTn id="34" dur="500" fill="hold"/>
                                        <p:tgtEl>
                                          <p:spTgt spid="21"/>
                                        </p:tgtEl>
                                        <p:attrNameLst>
                                          <p:attrName>ppt_x</p:attrName>
                                        </p:attrNameLst>
                                      </p:cBhvr>
                                      <p:tavLst>
                                        <p:tav tm="0">
                                          <p:val>
                                            <p:strVal val="#ppt_x"/>
                                          </p:val>
                                        </p:tav>
                                        <p:tav tm="100000">
                                          <p:val>
                                            <p:strVal val="#ppt_x"/>
                                          </p:val>
                                        </p:tav>
                                      </p:tavLst>
                                    </p:anim>
                                    <p:anim calcmode="lin" valueType="num">
                                      <p:cBhvr>
                                        <p:cTn id="35"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2"/>
                                        </p:tgtEl>
                                      </p:cBhvr>
                                    </p:animEffect>
                                    <p:set>
                                      <p:cBhvr>
                                        <p:cTn id="40" dur="1" fill="hold">
                                          <p:stCondLst>
                                            <p:cond delay="499"/>
                                          </p:stCondLst>
                                        </p:cTn>
                                        <p:tgtEl>
                                          <p:spTgt spid="22"/>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1"/>
                                        </p:tgtEl>
                                      </p:cBhvr>
                                    </p:animEffect>
                                    <p:set>
                                      <p:cBhvr>
                                        <p:cTn id="46" dur="1" fill="hold">
                                          <p:stCondLst>
                                            <p:cond delay="499"/>
                                          </p:stCondLst>
                                        </p:cTn>
                                        <p:tgtEl>
                                          <p:spTgt spid="21"/>
                                        </p:tgtEl>
                                        <p:attrNameLst>
                                          <p:attrName>style.visibility</p:attrName>
                                        </p:attrNameLst>
                                      </p:cBhvr>
                                      <p:to>
                                        <p:strVal val="hidden"/>
                                      </p:to>
                                    </p:set>
                                  </p:childTnLst>
                                </p:cTn>
                              </p:par>
                              <p:par>
                                <p:cTn id="47" presetID="53" presetClass="entr" presetSubtype="16"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1000" fill="hold"/>
                                        <p:tgtEl>
                                          <p:spTgt spid="29"/>
                                        </p:tgtEl>
                                        <p:attrNameLst>
                                          <p:attrName>ppt_w</p:attrName>
                                        </p:attrNameLst>
                                      </p:cBhvr>
                                      <p:tavLst>
                                        <p:tav tm="0">
                                          <p:val>
                                            <p:fltVal val="0"/>
                                          </p:val>
                                        </p:tav>
                                        <p:tav tm="100000">
                                          <p:val>
                                            <p:strVal val="#ppt_w"/>
                                          </p:val>
                                        </p:tav>
                                      </p:tavLst>
                                    </p:anim>
                                    <p:anim calcmode="lin" valueType="num">
                                      <p:cBhvr>
                                        <p:cTn id="50" dur="1000" fill="hold"/>
                                        <p:tgtEl>
                                          <p:spTgt spid="29"/>
                                        </p:tgtEl>
                                        <p:attrNameLst>
                                          <p:attrName>ppt_h</p:attrName>
                                        </p:attrNameLst>
                                      </p:cBhvr>
                                      <p:tavLst>
                                        <p:tav tm="0">
                                          <p:val>
                                            <p:fltVal val="0"/>
                                          </p:val>
                                        </p:tav>
                                        <p:tav tm="100000">
                                          <p:val>
                                            <p:strVal val="#ppt_h"/>
                                          </p:val>
                                        </p:tav>
                                      </p:tavLst>
                                    </p:anim>
                                    <p:animEffect transition="in" filter="fade">
                                      <p:cBhvr>
                                        <p:cTn id="51" dur="1000"/>
                                        <p:tgtEl>
                                          <p:spTgt spid="29"/>
                                        </p:tgtEl>
                                      </p:cBhvr>
                                    </p:animEffect>
                                  </p:childTnLst>
                                </p:cTn>
                              </p:par>
                              <p:par>
                                <p:cTn id="52" presetID="53" presetClass="entr" presetSubtype="16"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1000" fill="hold"/>
                                        <p:tgtEl>
                                          <p:spTgt spid="11"/>
                                        </p:tgtEl>
                                        <p:attrNameLst>
                                          <p:attrName>ppt_w</p:attrName>
                                        </p:attrNameLst>
                                      </p:cBhvr>
                                      <p:tavLst>
                                        <p:tav tm="0">
                                          <p:val>
                                            <p:fltVal val="0"/>
                                          </p:val>
                                        </p:tav>
                                        <p:tav tm="100000">
                                          <p:val>
                                            <p:strVal val="#ppt_w"/>
                                          </p:val>
                                        </p:tav>
                                      </p:tavLst>
                                    </p:anim>
                                    <p:anim calcmode="lin" valueType="num">
                                      <p:cBhvr>
                                        <p:cTn id="55" dur="1000" fill="hold"/>
                                        <p:tgtEl>
                                          <p:spTgt spid="11"/>
                                        </p:tgtEl>
                                        <p:attrNameLst>
                                          <p:attrName>ppt_h</p:attrName>
                                        </p:attrNameLst>
                                      </p:cBhvr>
                                      <p:tavLst>
                                        <p:tav tm="0">
                                          <p:val>
                                            <p:fltVal val="0"/>
                                          </p:val>
                                        </p:tav>
                                        <p:tav tm="100000">
                                          <p:val>
                                            <p:strVal val="#ppt_h"/>
                                          </p:val>
                                        </p:tav>
                                      </p:tavLst>
                                    </p:anim>
                                    <p:animEffect transition="in" filter="fade">
                                      <p:cBhvr>
                                        <p:cTn id="56" dur="10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24"/>
                                        </p:tgtEl>
                                      </p:cBhvr>
                                    </p:animEffect>
                                    <p:set>
                                      <p:cBhvr>
                                        <p:cTn id="61" dur="1" fill="hold">
                                          <p:stCondLst>
                                            <p:cond delay="499"/>
                                          </p:stCondLst>
                                        </p:cTn>
                                        <p:tgtEl>
                                          <p:spTgt spid="24"/>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15"/>
                                        </p:tgtEl>
                                      </p:cBhvr>
                                    </p:animEffect>
                                    <p:set>
                                      <p:cBhvr>
                                        <p:cTn id="64" dur="1" fill="hold">
                                          <p:stCondLst>
                                            <p:cond delay="499"/>
                                          </p:stCondLst>
                                        </p:cTn>
                                        <p:tgtEl>
                                          <p:spTgt spid="15"/>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29"/>
                                        </p:tgtEl>
                                      </p:cBhvr>
                                    </p:animEffect>
                                    <p:set>
                                      <p:cBhvr>
                                        <p:cTn id="67" dur="1" fill="hold">
                                          <p:stCondLst>
                                            <p:cond delay="499"/>
                                          </p:stCondLst>
                                        </p:cTn>
                                        <p:tgtEl>
                                          <p:spTgt spid="29"/>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11"/>
                                        </p:tgtEl>
                                      </p:cBhvr>
                                    </p:animEffect>
                                    <p:set>
                                      <p:cBhvr>
                                        <p:cTn id="70" dur="1" fill="hold">
                                          <p:stCondLst>
                                            <p:cond delay="499"/>
                                          </p:stCondLst>
                                        </p:cTn>
                                        <p:tgtEl>
                                          <p:spTgt spid="11"/>
                                        </p:tgtEl>
                                        <p:attrNameLst>
                                          <p:attrName>style.visibility</p:attrName>
                                        </p:attrNameLst>
                                      </p:cBhvr>
                                      <p:to>
                                        <p:strVal val="hidden"/>
                                      </p:to>
                                    </p:set>
                                  </p:childTnLst>
                                </p:cTn>
                              </p:par>
                              <p:par>
                                <p:cTn id="71" presetID="2" presetClass="entr" presetSubtype="8"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1000" fill="hold"/>
                                        <p:tgtEl>
                                          <p:spTgt spid="14"/>
                                        </p:tgtEl>
                                        <p:attrNameLst>
                                          <p:attrName>ppt_x</p:attrName>
                                        </p:attrNameLst>
                                      </p:cBhvr>
                                      <p:tavLst>
                                        <p:tav tm="0">
                                          <p:val>
                                            <p:strVal val="0-#ppt_w/2"/>
                                          </p:val>
                                        </p:tav>
                                        <p:tav tm="100000">
                                          <p:val>
                                            <p:strVal val="#ppt_x"/>
                                          </p:val>
                                        </p:tav>
                                      </p:tavLst>
                                    </p:anim>
                                    <p:anim calcmode="lin" valueType="num">
                                      <p:cBhvr additive="base">
                                        <p:cTn id="74" dur="1000" fill="hold"/>
                                        <p:tgtEl>
                                          <p:spTgt spid="14"/>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1000" fill="hold"/>
                                        <p:tgtEl>
                                          <p:spTgt spid="18"/>
                                        </p:tgtEl>
                                        <p:attrNameLst>
                                          <p:attrName>ppt_x</p:attrName>
                                        </p:attrNameLst>
                                      </p:cBhvr>
                                      <p:tavLst>
                                        <p:tav tm="0">
                                          <p:val>
                                            <p:strVal val="1+#ppt_w/2"/>
                                          </p:val>
                                        </p:tav>
                                        <p:tav tm="100000">
                                          <p:val>
                                            <p:strVal val="#ppt_x"/>
                                          </p:val>
                                        </p:tav>
                                      </p:tavLst>
                                    </p:anim>
                                    <p:anim calcmode="lin" valueType="num">
                                      <p:cBhvr additive="base">
                                        <p:cTn id="78" dur="1000" fill="hold"/>
                                        <p:tgtEl>
                                          <p:spTgt spid="18"/>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1000" fill="hold"/>
                                        <p:tgtEl>
                                          <p:spTgt spid="16"/>
                                        </p:tgtEl>
                                        <p:attrNameLst>
                                          <p:attrName>ppt_x</p:attrName>
                                        </p:attrNameLst>
                                      </p:cBhvr>
                                      <p:tavLst>
                                        <p:tav tm="0">
                                          <p:val>
                                            <p:strVal val="1+#ppt_w/2"/>
                                          </p:val>
                                        </p:tav>
                                        <p:tav tm="100000">
                                          <p:val>
                                            <p:strVal val="#ppt_x"/>
                                          </p:val>
                                        </p:tav>
                                      </p:tavLst>
                                    </p:anim>
                                    <p:anim calcmode="lin" valueType="num">
                                      <p:cBhvr additive="base">
                                        <p:cTn id="82" dur="1000" fill="hold"/>
                                        <p:tgtEl>
                                          <p:spTgt spid="16"/>
                                        </p:tgtEl>
                                        <p:attrNameLst>
                                          <p:attrName>ppt_y</p:attrName>
                                        </p:attrNameLst>
                                      </p:cBhvr>
                                      <p:tavLst>
                                        <p:tav tm="0">
                                          <p:val>
                                            <p:strVal val="#ppt_y"/>
                                          </p:val>
                                        </p:tav>
                                        <p:tav tm="100000">
                                          <p:val>
                                            <p:strVal val="#ppt_y"/>
                                          </p:val>
                                        </p:tav>
                                      </p:tavLst>
                                    </p:anim>
                                  </p:childTnLst>
                                </p:cTn>
                              </p:par>
                              <p:par>
                                <p:cTn id="83" presetID="2" presetClass="entr" presetSubtype="8" fill="hold"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1000" fill="hold"/>
                                        <p:tgtEl>
                                          <p:spTgt spid="23"/>
                                        </p:tgtEl>
                                        <p:attrNameLst>
                                          <p:attrName>ppt_x</p:attrName>
                                        </p:attrNameLst>
                                      </p:cBhvr>
                                      <p:tavLst>
                                        <p:tav tm="0">
                                          <p:val>
                                            <p:strVal val="0-#ppt_w/2"/>
                                          </p:val>
                                        </p:tav>
                                        <p:tav tm="100000">
                                          <p:val>
                                            <p:strVal val="#ppt_x"/>
                                          </p:val>
                                        </p:tav>
                                      </p:tavLst>
                                    </p:anim>
                                    <p:anim calcmode="lin" valueType="num">
                                      <p:cBhvr additive="base">
                                        <p:cTn id="86"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p:bldP spid="24" grpId="1"/>
      <p:bldP spid="29" grpId="0"/>
      <p:bldP spid="29" grpId="1"/>
      <p:bldP spid="14" grpId="0"/>
      <p:bldP spid="18" grpId="0"/>
      <p:bldP spid="21" grpId="0"/>
      <p:bldP spid="21" grpId="1"/>
      <p:bldP spid="22" grpId="0"/>
      <p:bldP spid="2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Immagine 3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948272"/>
            <a:ext cx="3960440" cy="2695572"/>
          </a:xfrm>
          <a:prstGeom prst="rect">
            <a:avLst/>
          </a:prstGeom>
          <a:noFill/>
          <a:ln>
            <a:noFill/>
          </a:ln>
        </p:spPr>
      </p:pic>
      <p:sp>
        <p:nvSpPr>
          <p:cNvPr id="33" name="Rettangolo 32"/>
          <p:cNvSpPr/>
          <p:nvPr/>
        </p:nvSpPr>
        <p:spPr>
          <a:xfrm>
            <a:off x="467544" y="4643844"/>
            <a:ext cx="2591718" cy="369332"/>
          </a:xfrm>
          <a:prstGeom prst="rect">
            <a:avLst/>
          </a:prstGeom>
        </p:spPr>
        <p:txBody>
          <a:bodyPr wrap="square">
            <a:spAutoFit/>
          </a:bodyPr>
          <a:lstStyle/>
          <a:p>
            <a:r>
              <a:rPr lang="it-IT" i="1" dirty="0" smtClean="0">
                <a:latin typeface="Calibri" panose="020F0502020204030204" pitchFamily="34" charset="0"/>
              </a:rPr>
              <a:t>Calcestruzzo C16/20</a:t>
            </a:r>
            <a:endParaRPr lang="it-IT" i="1" dirty="0">
              <a:latin typeface="Calibri" panose="020F0502020204030204" pitchFamily="34" charset="0"/>
            </a:endParaRPr>
          </a:p>
        </p:txBody>
      </p:sp>
      <p:pic>
        <p:nvPicPr>
          <p:cNvPr id="34" name="Immagine 3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86094" y="2990500"/>
            <a:ext cx="4078394" cy="3165512"/>
          </a:xfrm>
          <a:prstGeom prst="rect">
            <a:avLst/>
          </a:prstGeom>
          <a:noFill/>
          <a:ln>
            <a:solidFill>
              <a:schemeClr val="tx1"/>
            </a:solidFill>
          </a:ln>
        </p:spPr>
      </p:pic>
      <p:pic>
        <p:nvPicPr>
          <p:cNvPr id="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ttangolo 14"/>
          <p:cNvSpPr/>
          <p:nvPr/>
        </p:nvSpPr>
        <p:spPr>
          <a:xfrm>
            <a:off x="7092780" y="1267654"/>
            <a:ext cx="611818" cy="504000"/>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sp>
        <p:nvSpPr>
          <p:cNvPr id="16" name="CasellaDiTesto 15"/>
          <p:cNvSpPr txBox="1"/>
          <p:nvPr/>
        </p:nvSpPr>
        <p:spPr>
          <a:xfrm>
            <a:off x="179512" y="1269708"/>
            <a:ext cx="6048672" cy="503108"/>
          </a:xfrm>
          <a:prstGeom prst="rect">
            <a:avLst/>
          </a:prstGeom>
        </p:spPr>
        <p:txBody>
          <a:bodyPr vert="horz" wrap="square" lIns="45720" rIns="45720" rtlCol="0" anchor="ctr">
            <a:noAutofit/>
          </a:bodyPr>
          <a:lstStyle/>
          <a:p>
            <a:pPr algn="just" fontAlgn="base">
              <a:spcBef>
                <a:spcPct val="0"/>
              </a:spcBef>
              <a:spcAft>
                <a:spcPct val="0"/>
              </a:spcAft>
            </a:pPr>
            <a:r>
              <a:rPr lang="it-IT" sz="2300" b="1" i="1" dirty="0" smtClean="0">
                <a:latin typeface="Calibri" panose="020F0502020204030204" pitchFamily="34" charset="0"/>
              </a:rPr>
              <a:t>Modellazione della struttura: Materiali</a:t>
            </a:r>
            <a:endParaRPr lang="it-IT" sz="2300" i="1" dirty="0">
              <a:latin typeface="Calibri" panose="020F0502020204030204" pitchFamily="34" charset="0"/>
            </a:endParaRPr>
          </a:p>
        </p:txBody>
      </p:sp>
      <p:sp>
        <p:nvSpPr>
          <p:cNvPr id="17" name="Rettangolo 16"/>
          <p:cNvSpPr/>
          <p:nvPr/>
        </p:nvSpPr>
        <p:spPr>
          <a:xfrm>
            <a:off x="4886094" y="6156012"/>
            <a:ext cx="4078394" cy="369332"/>
          </a:xfrm>
          <a:prstGeom prst="rect">
            <a:avLst/>
          </a:prstGeom>
        </p:spPr>
        <p:txBody>
          <a:bodyPr wrap="square">
            <a:spAutoFit/>
          </a:bodyPr>
          <a:lstStyle/>
          <a:p>
            <a:pPr algn="r"/>
            <a:r>
              <a:rPr lang="it-IT" i="1" dirty="0" err="1" smtClean="0">
                <a:latin typeface="Calibri" panose="020F0502020204030204" pitchFamily="34" charset="0"/>
              </a:rPr>
              <a:t>uniaxialMaterial</a:t>
            </a:r>
            <a:r>
              <a:rPr lang="it-IT" i="1" dirty="0" smtClean="0">
                <a:latin typeface="Calibri" panose="020F0502020204030204" pitchFamily="34" charset="0"/>
              </a:rPr>
              <a:t> Concrete01</a:t>
            </a:r>
            <a:endParaRPr lang="it-IT" i="1" dirty="0">
              <a:latin typeface="Calibri" panose="020F0502020204030204" pitchFamily="34" charset="0"/>
            </a:endParaRPr>
          </a:p>
        </p:txBody>
      </p:sp>
      <p:graphicFrame>
        <p:nvGraphicFramePr>
          <p:cNvPr id="18" name="Tabella 17"/>
          <p:cNvGraphicFramePr>
            <a:graphicFrameLocks noGrp="1"/>
          </p:cNvGraphicFramePr>
          <p:nvPr>
            <p:extLst>
              <p:ext uri="{D42A27DB-BD31-4B8C-83A1-F6EECF244321}">
                <p14:modId xmlns:p14="http://schemas.microsoft.com/office/powerpoint/2010/main" val="160003771"/>
              </p:ext>
            </p:extLst>
          </p:nvPr>
        </p:nvGraphicFramePr>
        <p:xfrm>
          <a:off x="611560" y="5246422"/>
          <a:ext cx="3590549" cy="1028700"/>
        </p:xfrm>
        <a:graphic>
          <a:graphicData uri="http://schemas.openxmlformats.org/drawingml/2006/table">
            <a:tbl>
              <a:tblPr firstRow="1" firstCol="1" bandRow="1"/>
              <a:tblGrid>
                <a:gridCol w="658089"/>
                <a:gridCol w="658089"/>
                <a:gridCol w="658089"/>
                <a:gridCol w="241469"/>
                <a:gridCol w="654733"/>
                <a:gridCol w="720080"/>
              </a:tblGrid>
              <a:tr h="238125">
                <a:tc>
                  <a:txBody>
                    <a:bodyPr/>
                    <a:lstStyle/>
                    <a:p>
                      <a:pPr algn="r">
                        <a:lnSpc>
                          <a:spcPct val="150000"/>
                        </a:lnSpc>
                        <a:spcAft>
                          <a:spcPts val="0"/>
                        </a:spcAft>
                      </a:pPr>
                      <a:r>
                        <a:rPr lang="it-IT" sz="1500" dirty="0" err="1">
                          <a:solidFill>
                            <a:srgbClr val="000000"/>
                          </a:solidFill>
                          <a:effectLst/>
                          <a:latin typeface="Calibri"/>
                          <a:ea typeface="Times New Roman"/>
                          <a:cs typeface="Times New Roman"/>
                        </a:rPr>
                        <a:t>f</a:t>
                      </a:r>
                      <a:r>
                        <a:rPr lang="it-IT" sz="1500" baseline="-25000" dirty="0" err="1">
                          <a:solidFill>
                            <a:srgbClr val="000000"/>
                          </a:solidFill>
                          <a:effectLst/>
                          <a:latin typeface="Calibri"/>
                          <a:ea typeface="Times New Roman"/>
                          <a:cs typeface="Times New Roman"/>
                        </a:rPr>
                        <a:t>ym</a:t>
                      </a: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16</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l">
                        <a:lnSpc>
                          <a:spcPct val="150000"/>
                        </a:lnSpc>
                        <a:spcAft>
                          <a:spcPts val="0"/>
                        </a:spcAft>
                      </a:pPr>
                      <a:r>
                        <a:rPr lang="it-IT" sz="1500" dirty="0" err="1">
                          <a:solidFill>
                            <a:srgbClr val="000000"/>
                          </a:solidFill>
                          <a:effectLst/>
                          <a:latin typeface="Calibri"/>
                          <a:ea typeface="Times New Roman"/>
                          <a:cs typeface="Times New Roman"/>
                        </a:rPr>
                        <a:t>MPa</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 </a:t>
                      </a:r>
                      <a:endParaRPr lang="it-IT" sz="1500">
                        <a:effectLst/>
                        <a:latin typeface="Calibri"/>
                        <a:ea typeface="Times New Roman"/>
                        <a:cs typeface="Times New Roman"/>
                      </a:endParaRPr>
                    </a:p>
                  </a:txBody>
                  <a:tcPr marL="44450" marR="44450" marT="0" marB="0">
                    <a:lnL>
                      <a:noFill/>
                    </a:lnL>
                    <a:lnR>
                      <a:noFill/>
                    </a:lnR>
                    <a:lnT>
                      <a:noFill/>
                    </a:lnT>
                    <a:lnB>
                      <a:noFill/>
                    </a:lnB>
                  </a:tcPr>
                </a:tc>
                <a:tc>
                  <a:txBody>
                    <a:bodyPr/>
                    <a:lstStyle/>
                    <a:p>
                      <a:pPr algn="r">
                        <a:lnSpc>
                          <a:spcPct val="150000"/>
                        </a:lnSpc>
                        <a:spcAft>
                          <a:spcPts val="0"/>
                        </a:spcAft>
                      </a:pPr>
                      <a:r>
                        <a:rPr lang="it-IT" sz="1500" dirty="0">
                          <a:solidFill>
                            <a:srgbClr val="000000"/>
                          </a:solidFill>
                          <a:effectLst/>
                          <a:latin typeface="Symbol"/>
                          <a:ea typeface="Times New Roman"/>
                          <a:cs typeface="Times New Roman"/>
                        </a:rPr>
                        <a:t>e</a:t>
                      </a:r>
                      <a:r>
                        <a:rPr lang="it-IT" sz="1500" baseline="-25000" dirty="0">
                          <a:solidFill>
                            <a:srgbClr val="000000"/>
                          </a:solidFill>
                          <a:effectLst/>
                          <a:latin typeface="Calibri"/>
                          <a:ea typeface="Times New Roman"/>
                          <a:cs typeface="Times New Roman"/>
                        </a:rPr>
                        <a:t>c1</a:t>
                      </a: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l">
                        <a:lnSpc>
                          <a:spcPct val="150000"/>
                        </a:lnSpc>
                        <a:spcAft>
                          <a:spcPts val="0"/>
                        </a:spcAft>
                      </a:pPr>
                      <a:r>
                        <a:rPr lang="it-IT" sz="1500">
                          <a:solidFill>
                            <a:srgbClr val="000000"/>
                          </a:solidFill>
                          <a:effectLst/>
                          <a:latin typeface="Calibri"/>
                          <a:ea typeface="Times New Roman"/>
                          <a:cs typeface="Times New Roman"/>
                        </a:rPr>
                        <a:t>0.0022</a:t>
                      </a:r>
                      <a:endParaRPr lang="it-IT" sz="1500">
                        <a:effectLst/>
                        <a:latin typeface="Calibri"/>
                        <a:ea typeface="Times New Roman"/>
                        <a:cs typeface="Times New Roman"/>
                      </a:endParaRPr>
                    </a:p>
                  </a:txBody>
                  <a:tcPr marL="44450" marR="44450" marT="0" marB="0" anchor="ctr">
                    <a:lnL>
                      <a:noFill/>
                    </a:lnL>
                    <a:lnR>
                      <a:noFill/>
                    </a:lnR>
                    <a:lnT>
                      <a:noFill/>
                    </a:lnT>
                    <a:lnB>
                      <a:noFill/>
                    </a:lnB>
                  </a:tcPr>
                </a:tc>
              </a:tr>
              <a:tr h="238125">
                <a:tc>
                  <a:txBody>
                    <a:bodyPr/>
                    <a:lstStyle/>
                    <a:p>
                      <a:pPr algn="r">
                        <a:lnSpc>
                          <a:spcPct val="150000"/>
                        </a:lnSpc>
                        <a:spcAft>
                          <a:spcPts val="0"/>
                        </a:spcAft>
                      </a:pPr>
                      <a:r>
                        <a:rPr lang="it-IT" sz="1500" dirty="0" err="1">
                          <a:solidFill>
                            <a:srgbClr val="000000"/>
                          </a:solidFill>
                          <a:effectLst/>
                          <a:latin typeface="Calibri"/>
                          <a:ea typeface="Times New Roman"/>
                          <a:cs typeface="Times New Roman"/>
                        </a:rPr>
                        <a:t>f</a:t>
                      </a:r>
                      <a:r>
                        <a:rPr lang="it-IT" sz="1500" baseline="-25000" dirty="0" err="1">
                          <a:solidFill>
                            <a:srgbClr val="000000"/>
                          </a:solidFill>
                          <a:effectLst/>
                          <a:latin typeface="Calibri"/>
                          <a:ea typeface="Times New Roman"/>
                          <a:cs typeface="Times New Roman"/>
                        </a:rPr>
                        <a:t>yu</a:t>
                      </a: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14.73</a:t>
                      </a:r>
                      <a:endParaRPr lang="it-IT" sz="15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l">
                        <a:lnSpc>
                          <a:spcPct val="150000"/>
                        </a:lnSpc>
                        <a:spcAft>
                          <a:spcPts val="0"/>
                        </a:spcAft>
                      </a:pPr>
                      <a:r>
                        <a:rPr lang="it-IT" sz="1500" dirty="0" err="1">
                          <a:solidFill>
                            <a:srgbClr val="000000"/>
                          </a:solidFill>
                          <a:effectLst/>
                          <a:latin typeface="Calibri"/>
                          <a:ea typeface="Times New Roman"/>
                          <a:cs typeface="Times New Roman"/>
                        </a:rPr>
                        <a:t>MPa</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 </a:t>
                      </a:r>
                      <a:endParaRPr lang="it-IT" sz="1500">
                        <a:effectLst/>
                        <a:latin typeface="Calibri"/>
                        <a:ea typeface="Times New Roman"/>
                        <a:cs typeface="Times New Roman"/>
                      </a:endParaRPr>
                    </a:p>
                  </a:txBody>
                  <a:tcPr marL="44450" marR="44450" marT="0" marB="0">
                    <a:lnL>
                      <a:noFill/>
                    </a:lnL>
                    <a:lnR>
                      <a:noFill/>
                    </a:lnR>
                    <a:lnT>
                      <a:noFill/>
                    </a:lnT>
                    <a:lnB>
                      <a:noFill/>
                    </a:lnB>
                  </a:tcPr>
                </a:tc>
                <a:tc>
                  <a:txBody>
                    <a:bodyPr/>
                    <a:lstStyle/>
                    <a:p>
                      <a:pPr algn="r">
                        <a:lnSpc>
                          <a:spcPct val="150000"/>
                        </a:lnSpc>
                        <a:spcAft>
                          <a:spcPts val="0"/>
                        </a:spcAft>
                      </a:pPr>
                      <a:r>
                        <a:rPr lang="it-IT" sz="1500" dirty="0" err="1">
                          <a:solidFill>
                            <a:srgbClr val="000000"/>
                          </a:solidFill>
                          <a:effectLst/>
                          <a:latin typeface="Symbol"/>
                          <a:ea typeface="Times New Roman"/>
                          <a:cs typeface="Times New Roman"/>
                        </a:rPr>
                        <a:t>e</a:t>
                      </a:r>
                      <a:r>
                        <a:rPr lang="it-IT" sz="1500" baseline="-25000" dirty="0" err="1">
                          <a:solidFill>
                            <a:srgbClr val="000000"/>
                          </a:solidFill>
                          <a:effectLst/>
                          <a:latin typeface="Calibri"/>
                          <a:ea typeface="Times New Roman"/>
                          <a:cs typeface="Times New Roman"/>
                        </a:rPr>
                        <a:t>cu</a:t>
                      </a: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l">
                        <a:lnSpc>
                          <a:spcPct val="150000"/>
                        </a:lnSpc>
                        <a:spcAft>
                          <a:spcPts val="0"/>
                        </a:spcAft>
                      </a:pPr>
                      <a:r>
                        <a:rPr lang="it-IT" sz="1500" dirty="0">
                          <a:solidFill>
                            <a:srgbClr val="000000"/>
                          </a:solidFill>
                          <a:effectLst/>
                          <a:latin typeface="Calibri"/>
                          <a:ea typeface="Times New Roman"/>
                          <a:cs typeface="Times New Roman"/>
                        </a:rPr>
                        <a:t>0.0035</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r>
              <a:tr h="238125">
                <a:tc>
                  <a:txBody>
                    <a:bodyPr/>
                    <a:lstStyle/>
                    <a:p>
                      <a:pPr algn="r">
                        <a:lnSpc>
                          <a:spcPct val="150000"/>
                        </a:lnSpc>
                        <a:spcAft>
                          <a:spcPts val="0"/>
                        </a:spcAft>
                      </a:pPr>
                      <a:r>
                        <a:rPr lang="it-IT" sz="1500" dirty="0" err="1">
                          <a:solidFill>
                            <a:srgbClr val="000000"/>
                          </a:solidFill>
                          <a:effectLst/>
                          <a:latin typeface="Calibri"/>
                          <a:ea typeface="Times New Roman"/>
                          <a:cs typeface="Times New Roman"/>
                        </a:rPr>
                        <a:t>E</a:t>
                      </a:r>
                      <a:r>
                        <a:rPr lang="it-IT" sz="1500" baseline="-25000" dirty="0" err="1">
                          <a:solidFill>
                            <a:srgbClr val="000000"/>
                          </a:solidFill>
                          <a:effectLst/>
                          <a:latin typeface="Calibri"/>
                          <a:ea typeface="Times New Roman"/>
                          <a:cs typeface="Times New Roman"/>
                        </a:rPr>
                        <a:t>c</a:t>
                      </a: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28608</a:t>
                      </a:r>
                      <a:endParaRPr lang="it-IT" sz="15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l">
                        <a:lnSpc>
                          <a:spcPct val="150000"/>
                        </a:lnSpc>
                        <a:spcAft>
                          <a:spcPts val="0"/>
                        </a:spcAft>
                      </a:pPr>
                      <a:r>
                        <a:rPr lang="it-IT" sz="1500" dirty="0" err="1">
                          <a:solidFill>
                            <a:srgbClr val="000000"/>
                          </a:solidFill>
                          <a:effectLst/>
                          <a:latin typeface="Calibri"/>
                          <a:ea typeface="Times New Roman"/>
                          <a:cs typeface="Times New Roman"/>
                        </a:rPr>
                        <a:t>MPa</a:t>
                      </a:r>
                      <a:endParaRPr lang="it-IT" sz="15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 </a:t>
                      </a:r>
                      <a:endParaRPr lang="it-IT" sz="1500">
                        <a:effectLst/>
                        <a:latin typeface="Calibri"/>
                        <a:ea typeface="Times New Roman"/>
                        <a:cs typeface="Times New Roman"/>
                      </a:endParaRPr>
                    </a:p>
                  </a:txBody>
                  <a:tcPr marL="44450" marR="44450" marT="0" marB="0">
                    <a:lnL>
                      <a:noFill/>
                    </a:lnL>
                    <a:lnR>
                      <a:noFill/>
                    </a:lnR>
                    <a:lnT>
                      <a:noFill/>
                    </a:lnT>
                    <a:lnB>
                      <a:noFill/>
                    </a:lnB>
                  </a:tcPr>
                </a:tc>
                <a:tc>
                  <a:txBody>
                    <a:bodyPr/>
                    <a:lstStyle/>
                    <a:p>
                      <a:pPr algn="r">
                        <a:lnSpc>
                          <a:spcPct val="150000"/>
                        </a:lnSpc>
                        <a:spcAft>
                          <a:spcPts val="0"/>
                        </a:spcAft>
                      </a:pP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lnL>
                      <a:noFill/>
                    </a:lnL>
                    <a:lnR>
                      <a:noFill/>
                    </a:lnR>
                    <a:lnT>
                      <a:noFill/>
                    </a:lnT>
                    <a:lnB>
                      <a:noFill/>
                    </a:lnB>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lnL>
                      <a:noFill/>
                    </a:lnL>
                    <a:lnR>
                      <a:noFill/>
                    </a:lnR>
                    <a:lnT>
                      <a:noFill/>
                    </a:lnT>
                    <a:lnB>
                      <a:noFill/>
                    </a:lnB>
                  </a:tcPr>
                </a:tc>
              </a:tr>
            </a:tbl>
          </a:graphicData>
        </a:graphic>
      </p:graphicFrame>
      <p:pic>
        <p:nvPicPr>
          <p:cNvPr id="19" name="Immagine 18" descr="steel 01.jpg"/>
          <p:cNvPicPr>
            <a:picLocks noChangeAspect="1"/>
          </p:cNvPicPr>
          <p:nvPr/>
        </p:nvPicPr>
        <p:blipFill rotWithShape="1">
          <a:blip r:embed="rId6">
            <a:extLst>
              <a:ext uri="{28A0092B-C50C-407E-A947-70E740481C1C}">
                <a14:useLocalDpi xmlns:a14="http://schemas.microsoft.com/office/drawing/2010/main" val="0"/>
              </a:ext>
            </a:extLst>
          </a:blip>
          <a:srcRect b="7631"/>
          <a:stretch/>
        </p:blipFill>
        <p:spPr bwMode="auto">
          <a:xfrm>
            <a:off x="5321610" y="3052462"/>
            <a:ext cx="3658099" cy="3027145"/>
          </a:xfrm>
          <a:prstGeom prst="rect">
            <a:avLst/>
          </a:prstGeom>
          <a:noFill/>
          <a:ln>
            <a:solidFill>
              <a:schemeClr val="tx1"/>
            </a:solidFill>
          </a:ln>
          <a:extLst>
            <a:ext uri="{53640926-AAD7-44D8-BBD7-CCE9431645EC}">
              <a14:shadowObscured xmlns:a14="http://schemas.microsoft.com/office/drawing/2010/main"/>
            </a:ext>
          </a:extLst>
        </p:spPr>
      </p:pic>
      <p:pic>
        <p:nvPicPr>
          <p:cNvPr id="20" name="Immagine 19"/>
          <p:cNvPicPr/>
          <p:nvPr/>
        </p:nvPicPr>
        <p:blipFill rotWithShape="1">
          <a:blip r:embed="rId7" cstate="print">
            <a:extLst>
              <a:ext uri="{28A0092B-C50C-407E-A947-70E740481C1C}">
                <a14:useLocalDpi xmlns:a14="http://schemas.microsoft.com/office/drawing/2010/main" val="0"/>
              </a:ext>
            </a:extLst>
          </a:blip>
          <a:srcRect l="967" t="2265" r="1161" b="2139"/>
          <a:stretch/>
        </p:blipFill>
        <p:spPr bwMode="auto">
          <a:xfrm>
            <a:off x="251520" y="1948272"/>
            <a:ext cx="4896544" cy="2375316"/>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
        <p:nvSpPr>
          <p:cNvPr id="21" name="Rettangolo 20"/>
          <p:cNvSpPr/>
          <p:nvPr/>
        </p:nvSpPr>
        <p:spPr>
          <a:xfrm>
            <a:off x="4902993" y="6084004"/>
            <a:ext cx="4078394" cy="369332"/>
          </a:xfrm>
          <a:prstGeom prst="rect">
            <a:avLst/>
          </a:prstGeom>
        </p:spPr>
        <p:txBody>
          <a:bodyPr wrap="square">
            <a:spAutoFit/>
          </a:bodyPr>
          <a:lstStyle/>
          <a:p>
            <a:pPr algn="r"/>
            <a:r>
              <a:rPr lang="it-IT" i="1" dirty="0" err="1" smtClean="0">
                <a:latin typeface="Calibri" panose="020F0502020204030204" pitchFamily="34" charset="0"/>
              </a:rPr>
              <a:t>uniaxialMaterial</a:t>
            </a:r>
            <a:r>
              <a:rPr lang="it-IT" i="1" dirty="0" smtClean="0">
                <a:latin typeface="Calibri" panose="020F0502020204030204" pitchFamily="34" charset="0"/>
              </a:rPr>
              <a:t> Steel01</a:t>
            </a:r>
            <a:endParaRPr lang="it-IT" i="1" dirty="0">
              <a:latin typeface="Calibri" panose="020F0502020204030204" pitchFamily="34" charset="0"/>
            </a:endParaRPr>
          </a:p>
        </p:txBody>
      </p:sp>
      <p:sp>
        <p:nvSpPr>
          <p:cNvPr id="22" name="Rettangolo 21"/>
          <p:cNvSpPr/>
          <p:nvPr/>
        </p:nvSpPr>
        <p:spPr>
          <a:xfrm>
            <a:off x="245535" y="4326576"/>
            <a:ext cx="2591718" cy="369332"/>
          </a:xfrm>
          <a:prstGeom prst="rect">
            <a:avLst/>
          </a:prstGeom>
        </p:spPr>
        <p:txBody>
          <a:bodyPr wrap="square">
            <a:spAutoFit/>
          </a:bodyPr>
          <a:lstStyle/>
          <a:p>
            <a:r>
              <a:rPr lang="it-IT" i="1" dirty="0" smtClean="0">
                <a:latin typeface="Calibri" panose="020F0502020204030204" pitchFamily="34" charset="0"/>
              </a:rPr>
              <a:t>Acciaio FeB22k</a:t>
            </a:r>
            <a:endParaRPr lang="it-IT" i="1" dirty="0">
              <a:latin typeface="Calibri" panose="020F0502020204030204" pitchFamily="34" charset="0"/>
            </a:endParaRPr>
          </a:p>
        </p:txBody>
      </p:sp>
      <p:graphicFrame>
        <p:nvGraphicFramePr>
          <p:cNvPr id="23" name="Tabella 22"/>
          <p:cNvGraphicFramePr>
            <a:graphicFrameLocks noGrp="1"/>
          </p:cNvGraphicFramePr>
          <p:nvPr>
            <p:extLst>
              <p:ext uri="{D42A27DB-BD31-4B8C-83A1-F6EECF244321}">
                <p14:modId xmlns:p14="http://schemas.microsoft.com/office/powerpoint/2010/main" val="2983543616"/>
              </p:ext>
            </p:extLst>
          </p:nvPr>
        </p:nvGraphicFramePr>
        <p:xfrm>
          <a:off x="467544" y="5173268"/>
          <a:ext cx="4032448" cy="1371600"/>
        </p:xfrm>
        <a:graphic>
          <a:graphicData uri="http://schemas.openxmlformats.org/drawingml/2006/table">
            <a:tbl>
              <a:tblPr firstRow="1" firstCol="1" bandRow="1"/>
              <a:tblGrid>
                <a:gridCol w="834482"/>
                <a:gridCol w="834482"/>
                <a:gridCol w="707300"/>
                <a:gridCol w="288032"/>
                <a:gridCol w="576064"/>
                <a:gridCol w="792088"/>
              </a:tblGrid>
              <a:tr h="238125">
                <a:tc>
                  <a:txBody>
                    <a:bodyPr/>
                    <a:lstStyle/>
                    <a:p>
                      <a:pPr algn="r">
                        <a:lnSpc>
                          <a:spcPct val="150000"/>
                        </a:lnSpc>
                        <a:spcAft>
                          <a:spcPts val="0"/>
                        </a:spcAft>
                      </a:pPr>
                      <a:r>
                        <a:rPr lang="it-IT" sz="1500" dirty="0" err="1">
                          <a:solidFill>
                            <a:srgbClr val="000000"/>
                          </a:solidFill>
                          <a:effectLst/>
                          <a:latin typeface="Calibri"/>
                          <a:ea typeface="Times New Roman"/>
                          <a:cs typeface="Times New Roman"/>
                        </a:rPr>
                        <a:t>f</a:t>
                      </a:r>
                      <a:r>
                        <a:rPr lang="it-IT" sz="1500" baseline="-25000" dirty="0" err="1">
                          <a:solidFill>
                            <a:srgbClr val="000000"/>
                          </a:solidFill>
                          <a:effectLst/>
                          <a:latin typeface="Calibri"/>
                          <a:ea typeface="Times New Roman"/>
                          <a:cs typeface="Times New Roman"/>
                        </a:rPr>
                        <a:t>sm</a:t>
                      </a: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220</a:t>
                      </a:r>
                      <a:endParaRPr lang="it-IT" sz="150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50000"/>
                        </a:lnSpc>
                        <a:spcAft>
                          <a:spcPts val="0"/>
                        </a:spcAft>
                      </a:pPr>
                      <a:r>
                        <a:rPr lang="it-IT" sz="1500" dirty="0" err="1" smtClean="0">
                          <a:solidFill>
                            <a:srgbClr val="000000"/>
                          </a:solidFill>
                          <a:effectLst/>
                          <a:latin typeface="Calibri"/>
                          <a:ea typeface="Times New Roman"/>
                          <a:cs typeface="Times New Roman"/>
                        </a:rPr>
                        <a:t>MPa</a:t>
                      </a:r>
                      <a:endParaRPr lang="it-IT" sz="1500" dirty="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 </a:t>
                      </a:r>
                      <a:endParaRPr lang="it-IT" sz="1500">
                        <a:effectLst/>
                        <a:latin typeface="Calibri"/>
                        <a:ea typeface="Times New Roman"/>
                        <a:cs typeface="Times New Roman"/>
                      </a:endParaRPr>
                    </a:p>
                  </a:txBody>
                  <a:tcPr marL="44450" marR="444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50000"/>
                        </a:lnSpc>
                        <a:spcAft>
                          <a:spcPts val="0"/>
                        </a:spcAft>
                      </a:pPr>
                      <a:r>
                        <a:rPr lang="it-IT" sz="1500" dirty="0">
                          <a:solidFill>
                            <a:srgbClr val="000000"/>
                          </a:solidFill>
                          <a:effectLst/>
                          <a:latin typeface="Symbol"/>
                          <a:ea typeface="Times New Roman"/>
                          <a:cs typeface="Times New Roman"/>
                        </a:rPr>
                        <a:t>e</a:t>
                      </a:r>
                      <a:r>
                        <a:rPr lang="it-IT" sz="1500" baseline="-25000" dirty="0">
                          <a:solidFill>
                            <a:srgbClr val="000000"/>
                          </a:solidFill>
                          <a:effectLst/>
                          <a:latin typeface="Calibri"/>
                          <a:ea typeface="Times New Roman"/>
                          <a:cs typeface="Times New Roman"/>
                        </a:rPr>
                        <a:t>s1</a:t>
                      </a: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50000"/>
                        </a:lnSpc>
                        <a:spcAft>
                          <a:spcPts val="0"/>
                        </a:spcAft>
                      </a:pPr>
                      <a:r>
                        <a:rPr lang="it-IT" sz="1500" dirty="0" smtClean="0">
                          <a:solidFill>
                            <a:srgbClr val="000000"/>
                          </a:solidFill>
                          <a:effectLst/>
                          <a:latin typeface="Calibri"/>
                          <a:ea typeface="Times New Roman"/>
                          <a:cs typeface="Times New Roman"/>
                        </a:rPr>
                        <a:t>0.00102</a:t>
                      </a:r>
                      <a:endParaRPr lang="it-IT" sz="1500" dirty="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8125">
                <a:tc>
                  <a:txBody>
                    <a:bodyPr/>
                    <a:lstStyle/>
                    <a:p>
                      <a:pPr algn="r">
                        <a:lnSpc>
                          <a:spcPct val="150000"/>
                        </a:lnSpc>
                        <a:spcAft>
                          <a:spcPts val="0"/>
                        </a:spcAft>
                      </a:pPr>
                      <a:r>
                        <a:rPr lang="it-IT" sz="1500">
                          <a:solidFill>
                            <a:srgbClr val="000000"/>
                          </a:solidFill>
                          <a:effectLst/>
                          <a:latin typeface="Calibri"/>
                          <a:ea typeface="Times New Roman"/>
                          <a:cs typeface="Times New Roman"/>
                        </a:rPr>
                        <a:t>f</a:t>
                      </a:r>
                      <a:r>
                        <a:rPr lang="it-IT" sz="1500" baseline="-25000">
                          <a:solidFill>
                            <a:srgbClr val="000000"/>
                          </a:solidFill>
                          <a:effectLst/>
                          <a:latin typeface="Calibri"/>
                          <a:ea typeface="Times New Roman"/>
                          <a:cs typeface="Times New Roman"/>
                        </a:rPr>
                        <a:t>su</a:t>
                      </a:r>
                      <a:r>
                        <a:rPr lang="it-IT" sz="1500">
                          <a:solidFill>
                            <a:srgbClr val="000000"/>
                          </a:solidFill>
                          <a:effectLst/>
                          <a:latin typeface="Calibri"/>
                          <a:ea typeface="Times New Roman"/>
                          <a:cs typeface="Times New Roman"/>
                        </a:rPr>
                        <a:t> =</a:t>
                      </a:r>
                      <a:endParaRPr lang="it-IT" sz="1500">
                        <a:effectLst/>
                        <a:latin typeface="Calibri"/>
                        <a:ea typeface="Times New Roman"/>
                        <a:cs typeface="Times New Roman"/>
                      </a:endParaRPr>
                    </a:p>
                  </a:txBody>
                  <a:tcPr marL="44450" marR="4445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335</a:t>
                      </a:r>
                      <a:endParaRPr lang="it-IT" sz="150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50000"/>
                        </a:lnSpc>
                        <a:spcAft>
                          <a:spcPts val="0"/>
                        </a:spcAft>
                      </a:pPr>
                      <a:r>
                        <a:rPr lang="it-IT" sz="1500">
                          <a:solidFill>
                            <a:srgbClr val="000000"/>
                          </a:solidFill>
                          <a:effectLst/>
                          <a:latin typeface="Calibri"/>
                          <a:ea typeface="Times New Roman"/>
                          <a:cs typeface="Times New Roman"/>
                        </a:rPr>
                        <a:t>MPa</a:t>
                      </a:r>
                      <a:endParaRPr lang="it-IT" sz="150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 </a:t>
                      </a:r>
                      <a:endParaRPr lang="it-IT" sz="1500">
                        <a:effectLst/>
                        <a:latin typeface="Calibri"/>
                        <a:ea typeface="Times New Roman"/>
                        <a:cs typeface="Times New Roman"/>
                      </a:endParaRPr>
                    </a:p>
                  </a:txBody>
                  <a:tcPr marL="44450" marR="444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50000"/>
                        </a:lnSpc>
                        <a:spcAft>
                          <a:spcPts val="0"/>
                        </a:spcAft>
                      </a:pPr>
                      <a:r>
                        <a:rPr lang="it-IT" sz="1500" dirty="0" err="1">
                          <a:solidFill>
                            <a:srgbClr val="000000"/>
                          </a:solidFill>
                          <a:effectLst/>
                          <a:latin typeface="Symbol"/>
                          <a:ea typeface="Times New Roman"/>
                          <a:cs typeface="Times New Roman"/>
                        </a:rPr>
                        <a:t>e</a:t>
                      </a:r>
                      <a:r>
                        <a:rPr lang="it-IT" sz="1500" baseline="-25000" dirty="0" err="1">
                          <a:solidFill>
                            <a:srgbClr val="000000"/>
                          </a:solidFill>
                          <a:effectLst/>
                          <a:latin typeface="Calibri"/>
                          <a:ea typeface="Times New Roman"/>
                          <a:cs typeface="Times New Roman"/>
                        </a:rPr>
                        <a:t>cu</a:t>
                      </a: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50000"/>
                        </a:lnSpc>
                        <a:spcAft>
                          <a:spcPts val="0"/>
                        </a:spcAft>
                      </a:pPr>
                      <a:r>
                        <a:rPr lang="it-IT" sz="1500" dirty="0" smtClean="0">
                          <a:solidFill>
                            <a:srgbClr val="000000"/>
                          </a:solidFill>
                          <a:effectLst/>
                          <a:latin typeface="Calibri"/>
                          <a:ea typeface="Times New Roman"/>
                          <a:cs typeface="Times New Roman"/>
                        </a:rPr>
                        <a:t>0.24160</a:t>
                      </a:r>
                      <a:endParaRPr lang="it-IT" sz="1500" dirty="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38125">
                <a:tc>
                  <a:txBody>
                    <a:bodyPr/>
                    <a:lstStyle/>
                    <a:p>
                      <a:pPr algn="r">
                        <a:lnSpc>
                          <a:spcPct val="150000"/>
                        </a:lnSpc>
                        <a:spcAft>
                          <a:spcPts val="0"/>
                        </a:spcAft>
                      </a:pPr>
                      <a:r>
                        <a:rPr lang="it-IT" sz="1500" dirty="0">
                          <a:solidFill>
                            <a:srgbClr val="000000"/>
                          </a:solidFill>
                          <a:effectLst/>
                          <a:latin typeface="Calibri"/>
                          <a:ea typeface="Times New Roman"/>
                          <a:cs typeface="Times New Roman"/>
                        </a:rPr>
                        <a:t>E</a:t>
                      </a:r>
                      <a:r>
                        <a:rPr lang="it-IT" sz="1500" baseline="-25000" dirty="0">
                          <a:solidFill>
                            <a:srgbClr val="000000"/>
                          </a:solidFill>
                          <a:effectLst/>
                          <a:latin typeface="Calibri"/>
                          <a:ea typeface="Times New Roman"/>
                          <a:cs typeface="Times New Roman"/>
                        </a:rPr>
                        <a:t>s</a:t>
                      </a: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210000</a:t>
                      </a:r>
                      <a:endParaRPr lang="it-IT" sz="1500" dirty="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50000"/>
                        </a:lnSpc>
                        <a:spcAft>
                          <a:spcPts val="0"/>
                        </a:spcAft>
                      </a:pPr>
                      <a:r>
                        <a:rPr lang="it-IT" sz="1500" dirty="0" err="1">
                          <a:solidFill>
                            <a:srgbClr val="000000"/>
                          </a:solidFill>
                          <a:effectLst/>
                          <a:latin typeface="Calibri"/>
                          <a:ea typeface="Times New Roman"/>
                          <a:cs typeface="Times New Roman"/>
                        </a:rPr>
                        <a:t>MPa</a:t>
                      </a:r>
                      <a:endParaRPr lang="it-IT" sz="1500" dirty="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 </a:t>
                      </a:r>
                      <a:endParaRPr lang="it-IT" sz="1500">
                        <a:effectLst/>
                        <a:latin typeface="Calibri"/>
                        <a:ea typeface="Times New Roman"/>
                        <a:cs typeface="Times New Roman"/>
                      </a:endParaRPr>
                    </a:p>
                  </a:txBody>
                  <a:tcPr marL="44450" marR="444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150000"/>
                        </a:lnSpc>
                        <a:spcAft>
                          <a:spcPts val="0"/>
                        </a:spcAft>
                      </a:pP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 </a:t>
                      </a:r>
                      <a:endParaRPr lang="it-IT" sz="1500">
                        <a:effectLst/>
                        <a:latin typeface="Calibri"/>
                        <a:ea typeface="Times New Roman"/>
                        <a:cs typeface="Times New Roman"/>
                      </a:endParaRPr>
                    </a:p>
                  </a:txBody>
                  <a:tcPr marL="44450" marR="4445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00025">
                <a:tc gridSpan="2">
                  <a:txBody>
                    <a:bodyPr/>
                    <a:lstStyle/>
                    <a:p>
                      <a:pPr algn="r">
                        <a:lnSpc>
                          <a:spcPct val="150000"/>
                        </a:lnSpc>
                        <a:spcAft>
                          <a:spcPts val="0"/>
                        </a:spcAft>
                      </a:pPr>
                      <a:r>
                        <a:rPr lang="it-IT" sz="1500" dirty="0">
                          <a:solidFill>
                            <a:srgbClr val="000000"/>
                          </a:solidFill>
                          <a:effectLst/>
                          <a:latin typeface="Calibri"/>
                          <a:ea typeface="Times New Roman"/>
                          <a:cs typeface="Times New Roman"/>
                        </a:rPr>
                        <a:t>incrudimento =</a:t>
                      </a:r>
                      <a:endParaRPr lang="it-IT" sz="1500" dirty="0">
                        <a:effectLst/>
                        <a:latin typeface="Calibri"/>
                        <a:ea typeface="Times New Roman"/>
                        <a:cs typeface="Times New Roman"/>
                      </a:endParaRPr>
                    </a:p>
                  </a:txBody>
                  <a:tcPr marL="44450" marR="4445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hMerge="1">
                  <a:txBody>
                    <a:bodyPr/>
                    <a:lstStyle/>
                    <a:p>
                      <a:endParaRPr lang="it-IT"/>
                    </a:p>
                  </a:txBody>
                  <a:tcPr/>
                </a:tc>
                <a:tc>
                  <a:txBody>
                    <a:bodyPr/>
                    <a:lstStyle/>
                    <a:p>
                      <a:pPr algn="l">
                        <a:lnSpc>
                          <a:spcPct val="150000"/>
                        </a:lnSpc>
                        <a:spcAft>
                          <a:spcPts val="0"/>
                        </a:spcAft>
                      </a:pPr>
                      <a:r>
                        <a:rPr lang="it-IT" sz="1500" dirty="0" smtClean="0">
                          <a:solidFill>
                            <a:srgbClr val="000000"/>
                          </a:solidFill>
                          <a:effectLst/>
                          <a:latin typeface="Calibri"/>
                          <a:ea typeface="Times New Roman"/>
                          <a:cs typeface="Times New Roman"/>
                        </a:rPr>
                        <a:t>0.23%</a:t>
                      </a:r>
                      <a:endParaRPr lang="it-IT" sz="1500" dirty="0">
                        <a:effectLst/>
                        <a:latin typeface="Calibri"/>
                        <a:ea typeface="Times New Roman"/>
                        <a:cs typeface="Times New Roman"/>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lnSpc>
                          <a:spcPct val="150000"/>
                        </a:lnSpc>
                        <a:spcAft>
                          <a:spcPts val="0"/>
                        </a:spcAft>
                      </a:pPr>
                      <a:r>
                        <a:rPr lang="it-IT" sz="1500">
                          <a:solidFill>
                            <a:srgbClr val="000000"/>
                          </a:solidFill>
                          <a:effectLst/>
                          <a:latin typeface="Calibri"/>
                          <a:ea typeface="Times New Roman"/>
                          <a:cs typeface="Times New Roman"/>
                        </a:rPr>
                        <a:t> </a:t>
                      </a:r>
                      <a:endParaRPr lang="it-IT" sz="1500">
                        <a:effectLst/>
                        <a:latin typeface="Calibri"/>
                        <a:ea typeface="Times New Roman"/>
                        <a:cs typeface="Times New Roman"/>
                      </a:endParaRPr>
                    </a:p>
                  </a:txBody>
                  <a:tcPr marL="44450" marR="444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r">
                        <a:lnSpc>
                          <a:spcPct val="150000"/>
                        </a:lnSpc>
                        <a:spcAft>
                          <a:spcPts val="0"/>
                        </a:spcAft>
                      </a:pP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lnSpc>
                          <a:spcPct val="150000"/>
                        </a:lnSpc>
                        <a:spcAft>
                          <a:spcPts val="0"/>
                        </a:spcAft>
                      </a:pPr>
                      <a:r>
                        <a:rPr lang="it-IT" sz="1500" dirty="0">
                          <a:solidFill>
                            <a:srgbClr val="000000"/>
                          </a:solidFill>
                          <a:effectLst/>
                          <a:latin typeface="Calibri"/>
                          <a:ea typeface="Times New Roman"/>
                          <a:cs typeface="Times New Roman"/>
                        </a:rPr>
                        <a:t> </a:t>
                      </a:r>
                      <a:endParaRPr lang="it-IT" sz="1500" dirty="0">
                        <a:effectLst/>
                        <a:latin typeface="Calibri"/>
                        <a:ea typeface="Times New Roman"/>
                        <a:cs typeface="Times New Roman"/>
                      </a:endParaRPr>
                    </a:p>
                  </a:txBody>
                  <a:tcPr marL="44450" marR="44450" marT="0" marB="0">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r>
            </a:tbl>
          </a:graphicData>
        </a:graphic>
      </p:graphicFrame>
      <p:graphicFrame>
        <p:nvGraphicFramePr>
          <p:cNvPr id="25" name="Diagramma 24"/>
          <p:cNvGraphicFramePr/>
          <p:nvPr>
            <p:extLst>
              <p:ext uri="{D42A27DB-BD31-4B8C-83A1-F6EECF244321}">
                <p14:modId xmlns:p14="http://schemas.microsoft.com/office/powerpoint/2010/main" val="2849794950"/>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619853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ppt_x"/>
                                          </p:val>
                                        </p:tav>
                                        <p:tav tm="100000">
                                          <p:val>
                                            <p:strVal val="#ppt_x"/>
                                          </p:val>
                                        </p:tav>
                                      </p:tavLst>
                                    </p:anim>
                                    <p:anim calcmode="lin" valueType="num">
                                      <p:cBhvr additive="base">
                                        <p:cTn id="8" dur="10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ppt_x"/>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000" fill="hold"/>
                                        <p:tgtEl>
                                          <p:spTgt spid="32"/>
                                        </p:tgtEl>
                                        <p:attrNameLst>
                                          <p:attrName>ppt_x</p:attrName>
                                        </p:attrNameLst>
                                      </p:cBhvr>
                                      <p:tavLst>
                                        <p:tav tm="0">
                                          <p:val>
                                            <p:strVal val="#ppt_x"/>
                                          </p:val>
                                        </p:tav>
                                        <p:tav tm="100000">
                                          <p:val>
                                            <p:strVal val="#ppt_x"/>
                                          </p:val>
                                        </p:tav>
                                      </p:tavLst>
                                    </p:anim>
                                    <p:anim calcmode="lin" valueType="num">
                                      <p:cBhvr additive="base">
                                        <p:cTn id="16" dur="1000" fill="hold"/>
                                        <p:tgtEl>
                                          <p:spTgt spid="32"/>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ppt_x"/>
                                          </p:val>
                                        </p:tav>
                                        <p:tav tm="100000">
                                          <p:val>
                                            <p:strVal val="#ppt_x"/>
                                          </p:val>
                                        </p:tav>
                                      </p:tavLst>
                                    </p:anim>
                                    <p:anim calcmode="lin" valueType="num">
                                      <p:cBhvr additive="base">
                                        <p:cTn id="20" dur="1000" fill="hold"/>
                                        <p:tgtEl>
                                          <p:spTgt spid="17"/>
                                        </p:tgtEl>
                                        <p:attrNameLst>
                                          <p:attrName>ppt_y</p:attrName>
                                        </p:attrNameLst>
                                      </p:cBhvr>
                                      <p:tavLst>
                                        <p:tav tm="0">
                                          <p:val>
                                            <p:strVal val="1+#ppt_h/2"/>
                                          </p:val>
                                        </p:tav>
                                        <p:tav tm="100000">
                                          <p:val>
                                            <p:strVal val="#ppt_y"/>
                                          </p:val>
                                        </p:tav>
                                      </p:tavLst>
                                    </p:anim>
                                  </p:childTnLst>
                                </p:cTn>
                              </p:par>
                              <p:par>
                                <p:cTn id="21" presetID="6" presetClass="entr" presetSubtype="16"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circle(in)">
                                      <p:cBhvr>
                                        <p:cTn id="23" dur="10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1000"/>
                                        <p:tgtEl>
                                          <p:spTgt spid="34"/>
                                        </p:tgtEl>
                                        <p:attrNameLst>
                                          <p:attrName>ppt_x</p:attrName>
                                        </p:attrNameLst>
                                      </p:cBhvr>
                                      <p:tavLst>
                                        <p:tav tm="0">
                                          <p:val>
                                            <p:strVal val="ppt_x"/>
                                          </p:val>
                                        </p:tav>
                                        <p:tav tm="100000">
                                          <p:val>
                                            <p:strVal val="ppt_x"/>
                                          </p:val>
                                        </p:tav>
                                      </p:tavLst>
                                    </p:anim>
                                    <p:anim calcmode="lin" valueType="num">
                                      <p:cBhvr additive="base">
                                        <p:cTn id="28" dur="1000"/>
                                        <p:tgtEl>
                                          <p:spTgt spid="34"/>
                                        </p:tgtEl>
                                        <p:attrNameLst>
                                          <p:attrName>ppt_y</p:attrName>
                                        </p:attrNameLst>
                                      </p:cBhvr>
                                      <p:tavLst>
                                        <p:tav tm="0">
                                          <p:val>
                                            <p:strVal val="ppt_y"/>
                                          </p:val>
                                        </p:tav>
                                        <p:tav tm="100000">
                                          <p:val>
                                            <p:strVal val="1+ppt_h/2"/>
                                          </p:val>
                                        </p:tav>
                                      </p:tavLst>
                                    </p:anim>
                                    <p:set>
                                      <p:cBhvr>
                                        <p:cTn id="29" dur="1" fill="hold">
                                          <p:stCondLst>
                                            <p:cond delay="999"/>
                                          </p:stCondLst>
                                        </p:cTn>
                                        <p:tgtEl>
                                          <p:spTgt spid="34"/>
                                        </p:tgtEl>
                                        <p:attrNameLst>
                                          <p:attrName>style.visibility</p:attrName>
                                        </p:attrNameLst>
                                      </p:cBhvr>
                                      <p:to>
                                        <p:strVal val="hidden"/>
                                      </p:to>
                                    </p:set>
                                  </p:childTnLst>
                                </p:cTn>
                              </p:par>
                              <p:par>
                                <p:cTn id="30" presetID="2" presetClass="exit" presetSubtype="1" fill="hold" grpId="1" nodeType="withEffect">
                                  <p:stCondLst>
                                    <p:cond delay="0"/>
                                  </p:stCondLst>
                                  <p:childTnLst>
                                    <p:anim calcmode="lin" valueType="num">
                                      <p:cBhvr additive="base">
                                        <p:cTn id="31" dur="1000"/>
                                        <p:tgtEl>
                                          <p:spTgt spid="33"/>
                                        </p:tgtEl>
                                        <p:attrNameLst>
                                          <p:attrName>ppt_x</p:attrName>
                                        </p:attrNameLst>
                                      </p:cBhvr>
                                      <p:tavLst>
                                        <p:tav tm="0">
                                          <p:val>
                                            <p:strVal val="ppt_x"/>
                                          </p:val>
                                        </p:tav>
                                        <p:tav tm="100000">
                                          <p:val>
                                            <p:strVal val="ppt_x"/>
                                          </p:val>
                                        </p:tav>
                                      </p:tavLst>
                                    </p:anim>
                                    <p:anim calcmode="lin" valueType="num">
                                      <p:cBhvr additive="base">
                                        <p:cTn id="32" dur="1000"/>
                                        <p:tgtEl>
                                          <p:spTgt spid="33"/>
                                        </p:tgtEl>
                                        <p:attrNameLst>
                                          <p:attrName>ppt_y</p:attrName>
                                        </p:attrNameLst>
                                      </p:cBhvr>
                                      <p:tavLst>
                                        <p:tav tm="0">
                                          <p:val>
                                            <p:strVal val="ppt_y"/>
                                          </p:val>
                                        </p:tav>
                                        <p:tav tm="100000">
                                          <p:val>
                                            <p:strVal val="0-ppt_h/2"/>
                                          </p:val>
                                        </p:tav>
                                      </p:tavLst>
                                    </p:anim>
                                    <p:set>
                                      <p:cBhvr>
                                        <p:cTn id="33" dur="1" fill="hold">
                                          <p:stCondLst>
                                            <p:cond delay="999"/>
                                          </p:stCondLst>
                                        </p:cTn>
                                        <p:tgtEl>
                                          <p:spTgt spid="33"/>
                                        </p:tgtEl>
                                        <p:attrNameLst>
                                          <p:attrName>style.visibility</p:attrName>
                                        </p:attrNameLst>
                                      </p:cBhvr>
                                      <p:to>
                                        <p:strVal val="hidden"/>
                                      </p:to>
                                    </p:set>
                                  </p:childTnLst>
                                </p:cTn>
                              </p:par>
                              <p:par>
                                <p:cTn id="34" presetID="2" presetClass="exit" presetSubtype="1" fill="hold" nodeType="withEffect">
                                  <p:stCondLst>
                                    <p:cond delay="0"/>
                                  </p:stCondLst>
                                  <p:childTnLst>
                                    <p:anim calcmode="lin" valueType="num">
                                      <p:cBhvr additive="base">
                                        <p:cTn id="35" dur="1000"/>
                                        <p:tgtEl>
                                          <p:spTgt spid="32"/>
                                        </p:tgtEl>
                                        <p:attrNameLst>
                                          <p:attrName>ppt_x</p:attrName>
                                        </p:attrNameLst>
                                      </p:cBhvr>
                                      <p:tavLst>
                                        <p:tav tm="0">
                                          <p:val>
                                            <p:strVal val="ppt_x"/>
                                          </p:val>
                                        </p:tav>
                                        <p:tav tm="100000">
                                          <p:val>
                                            <p:strVal val="ppt_x"/>
                                          </p:val>
                                        </p:tav>
                                      </p:tavLst>
                                    </p:anim>
                                    <p:anim calcmode="lin" valueType="num">
                                      <p:cBhvr additive="base">
                                        <p:cTn id="36" dur="1000"/>
                                        <p:tgtEl>
                                          <p:spTgt spid="32"/>
                                        </p:tgtEl>
                                        <p:attrNameLst>
                                          <p:attrName>ppt_y</p:attrName>
                                        </p:attrNameLst>
                                      </p:cBhvr>
                                      <p:tavLst>
                                        <p:tav tm="0">
                                          <p:val>
                                            <p:strVal val="ppt_y"/>
                                          </p:val>
                                        </p:tav>
                                        <p:tav tm="100000">
                                          <p:val>
                                            <p:strVal val="0-ppt_h/2"/>
                                          </p:val>
                                        </p:tav>
                                      </p:tavLst>
                                    </p:anim>
                                    <p:set>
                                      <p:cBhvr>
                                        <p:cTn id="37" dur="1" fill="hold">
                                          <p:stCondLst>
                                            <p:cond delay="999"/>
                                          </p:stCondLst>
                                        </p:cTn>
                                        <p:tgtEl>
                                          <p:spTgt spid="32"/>
                                        </p:tgtEl>
                                        <p:attrNameLst>
                                          <p:attrName>style.visibility</p:attrName>
                                        </p:attrNameLst>
                                      </p:cBhvr>
                                      <p:to>
                                        <p:strVal val="hidden"/>
                                      </p:to>
                                    </p:set>
                                  </p:childTnLst>
                                </p:cTn>
                              </p:par>
                              <p:par>
                                <p:cTn id="38" presetID="2" presetClass="exit" presetSubtype="4" fill="hold" grpId="1" nodeType="withEffect">
                                  <p:stCondLst>
                                    <p:cond delay="0"/>
                                  </p:stCondLst>
                                  <p:childTnLst>
                                    <p:anim calcmode="lin" valueType="num">
                                      <p:cBhvr additive="base">
                                        <p:cTn id="39" dur="1000"/>
                                        <p:tgtEl>
                                          <p:spTgt spid="17"/>
                                        </p:tgtEl>
                                        <p:attrNameLst>
                                          <p:attrName>ppt_x</p:attrName>
                                        </p:attrNameLst>
                                      </p:cBhvr>
                                      <p:tavLst>
                                        <p:tav tm="0">
                                          <p:val>
                                            <p:strVal val="ppt_x"/>
                                          </p:val>
                                        </p:tav>
                                        <p:tav tm="100000">
                                          <p:val>
                                            <p:strVal val="ppt_x"/>
                                          </p:val>
                                        </p:tav>
                                      </p:tavLst>
                                    </p:anim>
                                    <p:anim calcmode="lin" valueType="num">
                                      <p:cBhvr additive="base">
                                        <p:cTn id="40" dur="1000"/>
                                        <p:tgtEl>
                                          <p:spTgt spid="17"/>
                                        </p:tgtEl>
                                        <p:attrNameLst>
                                          <p:attrName>ppt_y</p:attrName>
                                        </p:attrNameLst>
                                      </p:cBhvr>
                                      <p:tavLst>
                                        <p:tav tm="0">
                                          <p:val>
                                            <p:strVal val="ppt_y"/>
                                          </p:val>
                                        </p:tav>
                                        <p:tav tm="100000">
                                          <p:val>
                                            <p:strVal val="1+ppt_h/2"/>
                                          </p:val>
                                        </p:tav>
                                      </p:tavLst>
                                    </p:anim>
                                    <p:set>
                                      <p:cBhvr>
                                        <p:cTn id="41" dur="1" fill="hold">
                                          <p:stCondLst>
                                            <p:cond delay="999"/>
                                          </p:stCondLst>
                                        </p:cTn>
                                        <p:tgtEl>
                                          <p:spTgt spid="17"/>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1000"/>
                                        <p:tgtEl>
                                          <p:spTgt spid="18"/>
                                        </p:tgtEl>
                                      </p:cBhvr>
                                    </p:animEffect>
                                    <p:set>
                                      <p:cBhvr>
                                        <p:cTn id="44" dur="1" fill="hold">
                                          <p:stCondLst>
                                            <p:cond delay="999"/>
                                          </p:stCondLst>
                                        </p:cTn>
                                        <p:tgtEl>
                                          <p:spTgt spid="18"/>
                                        </p:tgtEl>
                                        <p:attrNameLst>
                                          <p:attrName>style.visibility</p:attrName>
                                        </p:attrNameLst>
                                      </p:cBhvr>
                                      <p:to>
                                        <p:strVal val="hidden"/>
                                      </p:to>
                                    </p:set>
                                  </p:childTnLst>
                                </p:cTn>
                              </p:par>
                              <p:par>
                                <p:cTn id="45" presetID="2" presetClass="entr" presetSubtype="4"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1000" fill="hold"/>
                                        <p:tgtEl>
                                          <p:spTgt spid="19"/>
                                        </p:tgtEl>
                                        <p:attrNameLst>
                                          <p:attrName>ppt_x</p:attrName>
                                        </p:attrNameLst>
                                      </p:cBhvr>
                                      <p:tavLst>
                                        <p:tav tm="0">
                                          <p:val>
                                            <p:strVal val="#ppt_x"/>
                                          </p:val>
                                        </p:tav>
                                        <p:tav tm="100000">
                                          <p:val>
                                            <p:strVal val="#ppt_x"/>
                                          </p:val>
                                        </p:tav>
                                      </p:tavLst>
                                    </p:anim>
                                    <p:anim calcmode="lin" valueType="num">
                                      <p:cBhvr additive="base">
                                        <p:cTn id="48" dur="1000" fill="hold"/>
                                        <p:tgtEl>
                                          <p:spTgt spid="19"/>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1000" fill="hold"/>
                                        <p:tgtEl>
                                          <p:spTgt spid="20"/>
                                        </p:tgtEl>
                                        <p:attrNameLst>
                                          <p:attrName>ppt_x</p:attrName>
                                        </p:attrNameLst>
                                      </p:cBhvr>
                                      <p:tavLst>
                                        <p:tav tm="0">
                                          <p:val>
                                            <p:strVal val="#ppt_x"/>
                                          </p:val>
                                        </p:tav>
                                        <p:tav tm="100000">
                                          <p:val>
                                            <p:strVal val="#ppt_x"/>
                                          </p:val>
                                        </p:tav>
                                      </p:tavLst>
                                    </p:anim>
                                    <p:anim calcmode="lin" valueType="num">
                                      <p:cBhvr additive="base">
                                        <p:cTn id="52" dur="1000" fill="hold"/>
                                        <p:tgtEl>
                                          <p:spTgt spid="20"/>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1000" fill="hold"/>
                                        <p:tgtEl>
                                          <p:spTgt spid="21"/>
                                        </p:tgtEl>
                                        <p:attrNameLst>
                                          <p:attrName>ppt_x</p:attrName>
                                        </p:attrNameLst>
                                      </p:cBhvr>
                                      <p:tavLst>
                                        <p:tav tm="0">
                                          <p:val>
                                            <p:strVal val="#ppt_x"/>
                                          </p:val>
                                        </p:tav>
                                        <p:tav tm="100000">
                                          <p:val>
                                            <p:strVal val="#ppt_x"/>
                                          </p:val>
                                        </p:tav>
                                      </p:tavLst>
                                    </p:anim>
                                    <p:anim calcmode="lin" valueType="num">
                                      <p:cBhvr additive="base">
                                        <p:cTn id="56" dur="1000" fill="hold"/>
                                        <p:tgtEl>
                                          <p:spTgt spid="21"/>
                                        </p:tgtEl>
                                        <p:attrNameLst>
                                          <p:attrName>ppt_y</p:attrName>
                                        </p:attrNameLst>
                                      </p:cBhvr>
                                      <p:tavLst>
                                        <p:tav tm="0">
                                          <p:val>
                                            <p:strVal val="1+#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1000" fill="hold"/>
                                        <p:tgtEl>
                                          <p:spTgt spid="22"/>
                                        </p:tgtEl>
                                        <p:attrNameLst>
                                          <p:attrName>ppt_x</p:attrName>
                                        </p:attrNameLst>
                                      </p:cBhvr>
                                      <p:tavLst>
                                        <p:tav tm="0">
                                          <p:val>
                                            <p:strVal val="#ppt_x"/>
                                          </p:val>
                                        </p:tav>
                                        <p:tav tm="100000">
                                          <p:val>
                                            <p:strVal val="#ppt_x"/>
                                          </p:val>
                                        </p:tav>
                                      </p:tavLst>
                                    </p:anim>
                                    <p:anim calcmode="lin" valueType="num">
                                      <p:cBhvr additive="base">
                                        <p:cTn id="60" dur="1000" fill="hold"/>
                                        <p:tgtEl>
                                          <p:spTgt spid="22"/>
                                        </p:tgtEl>
                                        <p:attrNameLst>
                                          <p:attrName>ppt_y</p:attrName>
                                        </p:attrNameLst>
                                      </p:cBhvr>
                                      <p:tavLst>
                                        <p:tav tm="0">
                                          <p:val>
                                            <p:strVal val="0-#ppt_h/2"/>
                                          </p:val>
                                        </p:tav>
                                        <p:tav tm="100000">
                                          <p:val>
                                            <p:strVal val="#ppt_y"/>
                                          </p:val>
                                        </p:tav>
                                      </p:tavLst>
                                    </p:anim>
                                  </p:childTnLst>
                                </p:cTn>
                              </p:par>
                              <p:par>
                                <p:cTn id="61" presetID="6" presetClass="entr" presetSubtype="16"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circle(in)">
                                      <p:cBhvr>
                                        <p:cTn id="6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P spid="17" grpId="0"/>
      <p:bldP spid="17" grpId="1"/>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magine 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3284984"/>
            <a:ext cx="6239346" cy="3415515"/>
          </a:xfrm>
          <a:prstGeom prst="rect">
            <a:avLst/>
          </a:prstGeom>
          <a:noFill/>
          <a:ln>
            <a:noFill/>
          </a:ln>
        </p:spPr>
      </p:pic>
      <p:sp>
        <p:nvSpPr>
          <p:cNvPr id="5" name="Rettangolo 4"/>
          <p:cNvSpPr/>
          <p:nvPr/>
        </p:nvSpPr>
        <p:spPr>
          <a:xfrm>
            <a:off x="3060040" y="2127991"/>
            <a:ext cx="1655976" cy="1012977"/>
          </a:xfrm>
          <a:prstGeom prst="rect">
            <a:avLst/>
          </a:prstGeom>
          <a:scene3d>
            <a:camera prst="orthographicFront"/>
            <a:lightRig rig="threePt" dir="t"/>
          </a:scene3d>
          <a:sp3d>
            <a:bevelT prst="angle"/>
          </a:sp3d>
        </p:spPr>
        <p:style>
          <a:lnRef idx="1">
            <a:schemeClr val="accent2"/>
          </a:lnRef>
          <a:fillRef idx="3">
            <a:schemeClr val="accent2"/>
          </a:fillRef>
          <a:effectRef idx="2">
            <a:schemeClr val="accent2"/>
          </a:effectRef>
          <a:fontRef idx="minor">
            <a:schemeClr val="lt1"/>
          </a:fontRef>
        </p:style>
        <p:txBody>
          <a:bodyPr rtlCol="0" anchor="ctr"/>
          <a:lstStyle/>
          <a:p>
            <a:pPr algn="ctr"/>
            <a:r>
              <a:rPr lang="it-IT" b="1" i="1" dirty="0" smtClean="0">
                <a:solidFill>
                  <a:schemeClr val="tx1"/>
                </a:solidFill>
                <a:latin typeface="Calibri" panose="020F0502020204030204" pitchFamily="34" charset="0"/>
              </a:rPr>
              <a:t>Creazione del modello</a:t>
            </a:r>
            <a:endParaRPr lang="it-IT" b="1" i="1" dirty="0">
              <a:solidFill>
                <a:schemeClr val="tx1"/>
              </a:solidFill>
              <a:latin typeface="Calibri" panose="020F0502020204030204" pitchFamily="34" charset="0"/>
            </a:endParaRPr>
          </a:p>
        </p:txBody>
      </p:sp>
      <p:sp>
        <p:nvSpPr>
          <p:cNvPr id="10" name="Rettangolo 9"/>
          <p:cNvSpPr/>
          <p:nvPr/>
        </p:nvSpPr>
        <p:spPr>
          <a:xfrm>
            <a:off x="251520" y="3356992"/>
            <a:ext cx="2304256" cy="648072"/>
          </a:xfrm>
          <a:prstGeom prst="rect">
            <a:avLst/>
          </a:prstGeom>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Analisi Statica non Lineare</a:t>
            </a:r>
            <a:endParaRPr lang="it-IT" b="1" i="1" dirty="0">
              <a:solidFill>
                <a:schemeClr val="tx1"/>
              </a:solidFill>
              <a:latin typeface="Calibri" panose="020F0502020204030204" pitchFamily="34" charset="0"/>
            </a:endParaRPr>
          </a:p>
        </p:txBody>
      </p:sp>
      <p:sp>
        <p:nvSpPr>
          <p:cNvPr id="11" name="Rettangolo 10"/>
          <p:cNvSpPr/>
          <p:nvPr/>
        </p:nvSpPr>
        <p:spPr>
          <a:xfrm>
            <a:off x="5220072" y="3356992"/>
            <a:ext cx="2304256" cy="648072"/>
          </a:xfrm>
          <a:prstGeom prst="rect">
            <a:avLst/>
          </a:prstGeom>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Analisi Modale</a:t>
            </a:r>
            <a:endParaRPr lang="it-IT" b="1" i="1" dirty="0">
              <a:solidFill>
                <a:schemeClr val="tx1"/>
              </a:solidFill>
              <a:latin typeface="Calibri" panose="020F0502020204030204" pitchFamily="34" charset="0"/>
            </a:endParaRPr>
          </a:p>
        </p:txBody>
      </p:sp>
      <p:sp>
        <p:nvSpPr>
          <p:cNvPr id="12" name="Rettangolo 11"/>
          <p:cNvSpPr/>
          <p:nvPr/>
        </p:nvSpPr>
        <p:spPr>
          <a:xfrm>
            <a:off x="251520" y="4653136"/>
            <a:ext cx="2304256" cy="648072"/>
          </a:xfrm>
          <a:prstGeom prst="rect">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Lettura risultati</a:t>
            </a:r>
            <a:endParaRPr lang="it-IT" b="1" i="1" dirty="0">
              <a:solidFill>
                <a:schemeClr val="tx1"/>
              </a:solidFill>
              <a:latin typeface="Calibri" panose="020F0502020204030204" pitchFamily="34" charset="0"/>
            </a:endParaRPr>
          </a:p>
        </p:txBody>
      </p:sp>
      <p:sp>
        <p:nvSpPr>
          <p:cNvPr id="13" name="Rettangolo 12"/>
          <p:cNvSpPr/>
          <p:nvPr/>
        </p:nvSpPr>
        <p:spPr>
          <a:xfrm>
            <a:off x="251520" y="5949280"/>
            <a:ext cx="2304256" cy="648072"/>
          </a:xfrm>
          <a:prstGeom prst="rect">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Applicazione dei metodi B e C</a:t>
            </a:r>
            <a:endParaRPr lang="it-IT" b="1" i="1" dirty="0">
              <a:solidFill>
                <a:schemeClr val="tx1"/>
              </a:solidFill>
              <a:latin typeface="Calibri" panose="020F0502020204030204" pitchFamily="34" charset="0"/>
            </a:endParaRPr>
          </a:p>
        </p:txBody>
      </p:sp>
      <p:pic>
        <p:nvPicPr>
          <p:cNvPr id="19" name="Picture 6" descr="OSlogo1"/>
          <p:cNvPicPr>
            <a:picLocks noChangeAspect="1" noChangeArrowheads="1"/>
          </p:cNvPicPr>
          <p:nvPr/>
        </p:nvPicPr>
        <p:blipFill>
          <a:blip r:embed="rId4">
            <a:lum bright="-6000" contrast="36000"/>
            <a:extLst>
              <a:ext uri="{28A0092B-C50C-407E-A947-70E740481C1C}">
                <a14:useLocalDpi xmlns:a14="http://schemas.microsoft.com/office/drawing/2010/main" val="0"/>
              </a:ext>
            </a:extLst>
          </a:blip>
          <a:srcRect/>
          <a:stretch>
            <a:fillRect/>
          </a:stretch>
        </p:blipFill>
        <p:spPr bwMode="auto">
          <a:xfrm>
            <a:off x="4476190" y="1124744"/>
            <a:ext cx="1800000" cy="54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Lst>
        </p:spPr>
      </p:pic>
      <p:sp>
        <p:nvSpPr>
          <p:cNvPr id="9" name="Freccia in giù 8"/>
          <p:cNvSpPr/>
          <p:nvPr/>
        </p:nvSpPr>
        <p:spPr>
          <a:xfrm>
            <a:off x="953648" y="4113128"/>
            <a:ext cx="900000" cy="468000"/>
          </a:xfrm>
          <a:prstGeom prst="downArrow">
            <a:avLst/>
          </a:prstGeom>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it-IT"/>
          </a:p>
        </p:txBody>
      </p:sp>
      <p:sp>
        <p:nvSpPr>
          <p:cNvPr id="21" name="Freccia in giù 20"/>
          <p:cNvSpPr/>
          <p:nvPr/>
        </p:nvSpPr>
        <p:spPr>
          <a:xfrm>
            <a:off x="953648" y="5409272"/>
            <a:ext cx="900000" cy="468000"/>
          </a:xfrm>
          <a:prstGeom prst="down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pic>
        <p:nvPicPr>
          <p:cNvPr id="143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3" y="2276872"/>
            <a:ext cx="1872207" cy="100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2276872"/>
            <a:ext cx="2088232"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Freccia in giù 30"/>
          <p:cNvSpPr/>
          <p:nvPr/>
        </p:nvSpPr>
        <p:spPr>
          <a:xfrm rot="1550118">
            <a:off x="4551107" y="4147378"/>
            <a:ext cx="900000" cy="468000"/>
          </a:xfrm>
          <a:prstGeom prst="downArrow">
            <a:avLst/>
          </a:prstGeom>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it-IT"/>
          </a:p>
        </p:txBody>
      </p:sp>
      <p:sp>
        <p:nvSpPr>
          <p:cNvPr id="32" name="Freccia in giù 31"/>
          <p:cNvSpPr/>
          <p:nvPr/>
        </p:nvSpPr>
        <p:spPr>
          <a:xfrm rot="19944963">
            <a:off x="7215196" y="4147378"/>
            <a:ext cx="900000" cy="468000"/>
          </a:xfrm>
          <a:prstGeom prst="downArrow">
            <a:avLst/>
          </a:prstGeom>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rtlCol="0" anchor="ctr"/>
          <a:lstStyle/>
          <a:p>
            <a:pPr algn="ctr"/>
            <a:endParaRPr lang="it-IT"/>
          </a:p>
        </p:txBody>
      </p:sp>
      <p:sp>
        <p:nvSpPr>
          <p:cNvPr id="29" name="Rettangolo 28"/>
          <p:cNvSpPr/>
          <p:nvPr/>
        </p:nvSpPr>
        <p:spPr>
          <a:xfrm>
            <a:off x="6588224" y="4797152"/>
            <a:ext cx="2304256" cy="648072"/>
          </a:xfrm>
          <a:prstGeom prst="rect">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Lettura degli elementi degli autovettori</a:t>
            </a:r>
            <a:endParaRPr lang="it-IT" b="1" i="1" dirty="0">
              <a:solidFill>
                <a:schemeClr val="tx1"/>
              </a:solidFill>
              <a:latin typeface="Calibri" panose="020F0502020204030204" pitchFamily="34" charset="0"/>
            </a:endParaRPr>
          </a:p>
        </p:txBody>
      </p:sp>
      <p:sp>
        <p:nvSpPr>
          <p:cNvPr id="35" name="Rettangolo 34"/>
          <p:cNvSpPr/>
          <p:nvPr/>
        </p:nvSpPr>
        <p:spPr>
          <a:xfrm>
            <a:off x="3707905" y="4797152"/>
            <a:ext cx="2304256" cy="648072"/>
          </a:xfrm>
          <a:prstGeom prst="rect">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Lettura del periodo di vibrazione</a:t>
            </a:r>
            <a:endParaRPr lang="it-IT" b="1" i="1" dirty="0">
              <a:solidFill>
                <a:schemeClr val="tx1"/>
              </a:solidFill>
              <a:latin typeface="Calibri" panose="020F0502020204030204" pitchFamily="34" charset="0"/>
            </a:endParaRPr>
          </a:p>
        </p:txBody>
      </p:sp>
      <p:pic>
        <p:nvPicPr>
          <p:cNvPr id="2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Rettangolo 23"/>
          <p:cNvSpPr/>
          <p:nvPr/>
        </p:nvSpPr>
        <p:spPr>
          <a:xfrm>
            <a:off x="7776416" y="908719"/>
            <a:ext cx="504000" cy="1725759"/>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pic>
        <p:nvPicPr>
          <p:cNvPr id="3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267" y="3356993"/>
            <a:ext cx="5004000" cy="3338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824" y="1802393"/>
            <a:ext cx="2916000" cy="4938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ttangolo 21"/>
          <p:cNvSpPr/>
          <p:nvPr/>
        </p:nvSpPr>
        <p:spPr>
          <a:xfrm>
            <a:off x="98267" y="5134977"/>
            <a:ext cx="2673534" cy="1318360"/>
          </a:xfrm>
          <a:prstGeom prst="rect">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graphicFrame>
        <p:nvGraphicFramePr>
          <p:cNvPr id="26" name="Diagramma 25"/>
          <p:cNvGraphicFramePr/>
          <p:nvPr>
            <p:extLst>
              <p:ext uri="{D42A27DB-BD31-4B8C-83A1-F6EECF244321}">
                <p14:modId xmlns:p14="http://schemas.microsoft.com/office/powerpoint/2010/main" val="2849794950"/>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930756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31" presetClass="entr" presetSubtype="0"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fltVal val="0"/>
                                          </p:val>
                                        </p:tav>
                                        <p:tav tm="100000">
                                          <p:val>
                                            <p:strVal val="#ppt_w"/>
                                          </p:val>
                                        </p:tav>
                                      </p:tavLst>
                                    </p:anim>
                                    <p:anim calcmode="lin" valueType="num">
                                      <p:cBhvr>
                                        <p:cTn id="11" dur="1000" fill="hold"/>
                                        <p:tgtEl>
                                          <p:spTgt spid="5"/>
                                        </p:tgtEl>
                                        <p:attrNameLst>
                                          <p:attrName>ppt_h</p:attrName>
                                        </p:attrNameLst>
                                      </p:cBhvr>
                                      <p:tavLst>
                                        <p:tav tm="0">
                                          <p:val>
                                            <p:fltVal val="0"/>
                                          </p:val>
                                        </p:tav>
                                        <p:tav tm="100000">
                                          <p:val>
                                            <p:strVal val="#ppt_h"/>
                                          </p:val>
                                        </p:tav>
                                      </p:tavLst>
                                    </p:anim>
                                    <p:anim calcmode="lin" valueType="num">
                                      <p:cBhvr>
                                        <p:cTn id="12" dur="1000" fill="hold"/>
                                        <p:tgtEl>
                                          <p:spTgt spid="5"/>
                                        </p:tgtEl>
                                        <p:attrNameLst>
                                          <p:attrName>style.rotation</p:attrName>
                                        </p:attrNameLst>
                                      </p:cBhvr>
                                      <p:tavLst>
                                        <p:tav tm="0">
                                          <p:val>
                                            <p:fltVal val="90"/>
                                          </p:val>
                                        </p:tav>
                                        <p:tav tm="100000">
                                          <p:val>
                                            <p:fltVal val="0"/>
                                          </p:val>
                                        </p:tav>
                                      </p:tavLst>
                                    </p:anim>
                                    <p:animEffect transition="in" filter="fad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4342"/>
                                        </p:tgtEl>
                                        <p:attrNameLst>
                                          <p:attrName>style.visibility</p:attrName>
                                        </p:attrNameLst>
                                      </p:cBhvr>
                                      <p:to>
                                        <p:strVal val="visible"/>
                                      </p:to>
                                    </p:set>
                                    <p:animEffect transition="in" filter="wipe(up)">
                                      <p:cBhvr>
                                        <p:cTn id="18" dur="1000"/>
                                        <p:tgtEl>
                                          <p:spTgt spid="14342"/>
                                        </p:tgtEl>
                                      </p:cBhvr>
                                    </p:animEffect>
                                  </p:childTnLst>
                                </p:cTn>
                              </p:par>
                              <p:par>
                                <p:cTn id="19" presetID="22" presetClass="entr" presetSubtype="1" fill="hold" nodeType="withEffect">
                                  <p:stCondLst>
                                    <p:cond delay="0"/>
                                  </p:stCondLst>
                                  <p:childTnLst>
                                    <p:set>
                                      <p:cBhvr>
                                        <p:cTn id="20" dur="1" fill="hold">
                                          <p:stCondLst>
                                            <p:cond delay="0"/>
                                          </p:stCondLst>
                                        </p:cTn>
                                        <p:tgtEl>
                                          <p:spTgt spid="14343"/>
                                        </p:tgtEl>
                                        <p:attrNameLst>
                                          <p:attrName>style.visibility</p:attrName>
                                        </p:attrNameLst>
                                      </p:cBhvr>
                                      <p:to>
                                        <p:strVal val="visible"/>
                                      </p:to>
                                    </p:set>
                                    <p:animEffect transition="in" filter="wipe(up)">
                                      <p:cBhvr>
                                        <p:cTn id="21" dur="1000"/>
                                        <p:tgtEl>
                                          <p:spTgt spid="14343"/>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4342"/>
                                        </p:tgtEl>
                                      </p:cBhvr>
                                    </p:animEffect>
                                    <p:set>
                                      <p:cBhvr>
                                        <p:cTn id="36" dur="1" fill="hold">
                                          <p:stCondLst>
                                            <p:cond delay="499"/>
                                          </p:stCondLst>
                                        </p:cTn>
                                        <p:tgtEl>
                                          <p:spTgt spid="14342"/>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1000" fill="hold"/>
                                        <p:tgtEl>
                                          <p:spTgt spid="25"/>
                                        </p:tgtEl>
                                        <p:attrNameLst>
                                          <p:attrName>ppt_w</p:attrName>
                                        </p:attrNameLst>
                                      </p:cBhvr>
                                      <p:tavLst>
                                        <p:tav tm="0">
                                          <p:val>
                                            <p:fltVal val="0"/>
                                          </p:val>
                                        </p:tav>
                                        <p:tav tm="100000">
                                          <p:val>
                                            <p:strVal val="#ppt_w"/>
                                          </p:val>
                                        </p:tav>
                                      </p:tavLst>
                                    </p:anim>
                                    <p:anim calcmode="lin" valueType="num">
                                      <p:cBhvr>
                                        <p:cTn id="43" dur="1000" fill="hold"/>
                                        <p:tgtEl>
                                          <p:spTgt spid="25"/>
                                        </p:tgtEl>
                                        <p:attrNameLst>
                                          <p:attrName>ppt_h</p:attrName>
                                        </p:attrNameLst>
                                      </p:cBhvr>
                                      <p:tavLst>
                                        <p:tav tm="0">
                                          <p:val>
                                            <p:fltVal val="0"/>
                                          </p:val>
                                        </p:tav>
                                        <p:tav tm="100000">
                                          <p:val>
                                            <p:strVal val="#ppt_h"/>
                                          </p:val>
                                        </p:tav>
                                      </p:tavLst>
                                    </p:anim>
                                    <p:animEffect transition="in" filter="fade">
                                      <p:cBhvr>
                                        <p:cTn id="44" dur="1000"/>
                                        <p:tgtEl>
                                          <p:spTgt spid="25"/>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7" presetClass="entr" presetSubtype="0"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25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0"/>
                                        <p:tgtEl>
                                          <p:spTgt spid="13"/>
                                        </p:tgtEl>
                                      </p:cBhvr>
                                    </p:animEffect>
                                    <p:anim calcmode="lin" valueType="num">
                                      <p:cBhvr>
                                        <p:cTn id="65" dur="1000" fill="hold"/>
                                        <p:tgtEl>
                                          <p:spTgt spid="13"/>
                                        </p:tgtEl>
                                        <p:attrNameLst>
                                          <p:attrName>ppt_x</p:attrName>
                                        </p:attrNameLst>
                                      </p:cBhvr>
                                      <p:tavLst>
                                        <p:tav tm="0">
                                          <p:val>
                                            <p:strVal val="#ppt_x"/>
                                          </p:val>
                                        </p:tav>
                                        <p:tav tm="100000">
                                          <p:val>
                                            <p:strVal val="#ppt_x"/>
                                          </p:val>
                                        </p:tav>
                                      </p:tavLst>
                                    </p:anim>
                                    <p:anim calcmode="lin" valueType="num">
                                      <p:cBhvr>
                                        <p:cTn id="6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500"/>
                                        <p:tgtEl>
                                          <p:spTgt spid="14343"/>
                                        </p:tgtEl>
                                      </p:cBhvr>
                                    </p:animEffect>
                                    <p:set>
                                      <p:cBhvr>
                                        <p:cTn id="71" dur="1" fill="hold">
                                          <p:stCondLst>
                                            <p:cond delay="499"/>
                                          </p:stCondLst>
                                        </p:cTn>
                                        <p:tgtEl>
                                          <p:spTgt spid="14343"/>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0"/>
                                        </p:tgtEl>
                                      </p:cBhvr>
                                    </p:animEffect>
                                    <p:set>
                                      <p:cBhvr>
                                        <p:cTn id="74" dur="1" fill="hold">
                                          <p:stCondLst>
                                            <p:cond delay="499"/>
                                          </p:stCondLst>
                                        </p:cTn>
                                        <p:tgtEl>
                                          <p:spTgt spid="10"/>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25"/>
                                        </p:tgtEl>
                                      </p:cBhvr>
                                    </p:animEffect>
                                    <p:set>
                                      <p:cBhvr>
                                        <p:cTn id="77" dur="1" fill="hold">
                                          <p:stCondLst>
                                            <p:cond delay="499"/>
                                          </p:stCondLst>
                                        </p:cTn>
                                        <p:tgtEl>
                                          <p:spTgt spid="25"/>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9"/>
                                        </p:tgtEl>
                                      </p:cBhvr>
                                    </p:animEffect>
                                    <p:set>
                                      <p:cBhvr>
                                        <p:cTn id="80" dur="1" fill="hold">
                                          <p:stCondLst>
                                            <p:cond delay="499"/>
                                          </p:stCondLst>
                                        </p:cTn>
                                        <p:tgtEl>
                                          <p:spTgt spid="9"/>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1"/>
                                        </p:tgtEl>
                                      </p:cBhvr>
                                    </p:animEffect>
                                    <p:set>
                                      <p:cBhvr>
                                        <p:cTn id="86" dur="1" fill="hold">
                                          <p:stCondLst>
                                            <p:cond delay="499"/>
                                          </p:stCondLst>
                                        </p:cTn>
                                        <p:tgtEl>
                                          <p:spTgt spid="21"/>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13"/>
                                        </p:tgtEl>
                                      </p:cBhvr>
                                    </p:animEffect>
                                    <p:set>
                                      <p:cBhvr>
                                        <p:cTn id="89" dur="1" fill="hold">
                                          <p:stCondLst>
                                            <p:cond delay="499"/>
                                          </p:stCondLst>
                                        </p:cTn>
                                        <p:tgtEl>
                                          <p:spTgt spid="13"/>
                                        </p:tgtEl>
                                        <p:attrNameLst>
                                          <p:attrName>style.visibility</p:attrName>
                                        </p:attrNameLst>
                                      </p:cBhvr>
                                      <p:to>
                                        <p:strVal val="hidden"/>
                                      </p:to>
                                    </p:set>
                                  </p:childTnLst>
                                </p:cTn>
                              </p:par>
                              <p:par>
                                <p:cTn id="90" presetID="10" presetClass="entr" presetSubtype="0" fill="hold" nodeType="withEffect">
                                  <p:stCondLst>
                                    <p:cond delay="0"/>
                                  </p:stCondLst>
                                  <p:childTnLst>
                                    <p:set>
                                      <p:cBhvr>
                                        <p:cTn id="91" dur="1" fill="hold">
                                          <p:stCondLst>
                                            <p:cond delay="0"/>
                                          </p:stCondLst>
                                        </p:cTn>
                                        <p:tgtEl>
                                          <p:spTgt spid="14342"/>
                                        </p:tgtEl>
                                        <p:attrNameLst>
                                          <p:attrName>style.visibility</p:attrName>
                                        </p:attrNameLst>
                                      </p:cBhvr>
                                      <p:to>
                                        <p:strVal val="visible"/>
                                      </p:to>
                                    </p:set>
                                    <p:animEffect transition="in" filter="fade">
                                      <p:cBhvr>
                                        <p:cTn id="92" dur="500"/>
                                        <p:tgtEl>
                                          <p:spTgt spid="14342"/>
                                        </p:tgtEl>
                                      </p:cBhvr>
                                    </p:animEffect>
                                  </p:childTnLst>
                                </p:cTn>
                              </p:par>
                              <p:par>
                                <p:cTn id="93" presetID="10" presetClass="entr" presetSubtype="0" fill="hold" grpId="2" nodeType="with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fade">
                                      <p:cBhvr>
                                        <p:cTn id="95" dur="500"/>
                                        <p:tgtEl>
                                          <p:spTgt spid="11"/>
                                        </p:tgtEl>
                                      </p:cBhvr>
                                    </p:animEffect>
                                  </p:childTnLst>
                                </p:cTn>
                              </p:par>
                            </p:childTnLst>
                          </p:cTn>
                        </p:par>
                      </p:childTnLst>
                    </p:cTn>
                  </p:par>
                  <p:par>
                    <p:cTn id="96" fill="hold">
                      <p:stCondLst>
                        <p:cond delay="indefinite"/>
                      </p:stCondLst>
                      <p:childTnLst>
                        <p:par>
                          <p:cTn id="97" fill="hold">
                            <p:stCondLst>
                              <p:cond delay="0"/>
                            </p:stCondLst>
                            <p:childTnLst>
                              <p:par>
                                <p:cTn id="98" presetID="47" presetClass="entr" presetSubtype="0" fill="hold" grpId="0" nodeType="click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1000"/>
                                        <p:tgtEl>
                                          <p:spTgt spid="32"/>
                                        </p:tgtEl>
                                      </p:cBhvr>
                                    </p:animEffect>
                                    <p:anim calcmode="lin" valueType="num">
                                      <p:cBhvr>
                                        <p:cTn id="101" dur="1000" fill="hold"/>
                                        <p:tgtEl>
                                          <p:spTgt spid="32"/>
                                        </p:tgtEl>
                                        <p:attrNameLst>
                                          <p:attrName>ppt_x</p:attrName>
                                        </p:attrNameLst>
                                      </p:cBhvr>
                                      <p:tavLst>
                                        <p:tav tm="0">
                                          <p:val>
                                            <p:strVal val="#ppt_x"/>
                                          </p:val>
                                        </p:tav>
                                        <p:tav tm="100000">
                                          <p:val>
                                            <p:strVal val="#ppt_x"/>
                                          </p:val>
                                        </p:tav>
                                      </p:tavLst>
                                    </p:anim>
                                    <p:anim calcmode="lin" valueType="num">
                                      <p:cBhvr>
                                        <p:cTn id="102" dur="1000" fill="hold"/>
                                        <p:tgtEl>
                                          <p:spTgt spid="32"/>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25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1000"/>
                                        <p:tgtEl>
                                          <p:spTgt spid="29"/>
                                        </p:tgtEl>
                                      </p:cBhvr>
                                    </p:animEffect>
                                    <p:anim calcmode="lin" valueType="num">
                                      <p:cBhvr>
                                        <p:cTn id="106" dur="1000" fill="hold"/>
                                        <p:tgtEl>
                                          <p:spTgt spid="29"/>
                                        </p:tgtEl>
                                        <p:attrNameLst>
                                          <p:attrName>ppt_x</p:attrName>
                                        </p:attrNameLst>
                                      </p:cBhvr>
                                      <p:tavLst>
                                        <p:tav tm="0">
                                          <p:val>
                                            <p:strVal val="#ppt_x"/>
                                          </p:val>
                                        </p:tav>
                                        <p:tav tm="100000">
                                          <p:val>
                                            <p:strVal val="#ppt_x"/>
                                          </p:val>
                                        </p:tav>
                                      </p:tavLst>
                                    </p:anim>
                                    <p:anim calcmode="lin" valueType="num">
                                      <p:cBhvr>
                                        <p:cTn id="107" dur="1000" fill="hold"/>
                                        <p:tgtEl>
                                          <p:spTgt spid="29"/>
                                        </p:tgtEl>
                                        <p:attrNameLst>
                                          <p:attrName>ppt_y</p:attrName>
                                        </p:attrNameLst>
                                      </p:cBhvr>
                                      <p:tavLst>
                                        <p:tav tm="0">
                                          <p:val>
                                            <p:strVal val="#ppt_y-.1"/>
                                          </p:val>
                                        </p:tav>
                                        <p:tav tm="100000">
                                          <p:val>
                                            <p:strVal val="#ppt_y"/>
                                          </p:val>
                                        </p:tav>
                                      </p:tavLst>
                                    </p:anim>
                                  </p:childTnLst>
                                </p:cTn>
                              </p:par>
                              <p:par>
                                <p:cTn id="108" presetID="14" presetClass="entr" presetSubtype="10" fill="hold" nodeType="withEffect">
                                  <p:stCondLst>
                                    <p:cond delay="250"/>
                                  </p:stCondLst>
                                  <p:childTnLst>
                                    <p:set>
                                      <p:cBhvr>
                                        <p:cTn id="109" dur="1" fill="hold">
                                          <p:stCondLst>
                                            <p:cond delay="0"/>
                                          </p:stCondLst>
                                        </p:cTn>
                                        <p:tgtEl>
                                          <p:spTgt spid="38"/>
                                        </p:tgtEl>
                                        <p:attrNameLst>
                                          <p:attrName>style.visibility</p:attrName>
                                        </p:attrNameLst>
                                      </p:cBhvr>
                                      <p:to>
                                        <p:strVal val="visible"/>
                                      </p:to>
                                    </p:set>
                                    <p:animEffect transition="in" filter="randombar(horizontal)">
                                      <p:cBhvr>
                                        <p:cTn id="110" dur="1000"/>
                                        <p:tgtEl>
                                          <p:spTgt spid="38"/>
                                        </p:tgtEl>
                                      </p:cBhvr>
                                    </p:animEffect>
                                  </p:childTnLst>
                                </p:cTn>
                              </p:par>
                            </p:childTnLst>
                          </p:cTn>
                        </p:par>
                      </p:childTnLst>
                    </p:cTn>
                  </p:par>
                  <p:par>
                    <p:cTn id="111" fill="hold">
                      <p:stCondLst>
                        <p:cond delay="indefinite"/>
                      </p:stCondLst>
                      <p:childTnLst>
                        <p:par>
                          <p:cTn id="112" fill="hold">
                            <p:stCondLst>
                              <p:cond delay="0"/>
                            </p:stCondLst>
                            <p:childTnLst>
                              <p:par>
                                <p:cTn id="113" presetID="14" presetClass="exit" presetSubtype="10" fill="hold" nodeType="clickEffect">
                                  <p:stCondLst>
                                    <p:cond delay="0"/>
                                  </p:stCondLst>
                                  <p:childTnLst>
                                    <p:animEffect transition="out" filter="randombar(horizontal)">
                                      <p:cBhvr>
                                        <p:cTn id="114" dur="500"/>
                                        <p:tgtEl>
                                          <p:spTgt spid="38"/>
                                        </p:tgtEl>
                                      </p:cBhvr>
                                    </p:animEffect>
                                    <p:set>
                                      <p:cBhvr>
                                        <p:cTn id="115" dur="1" fill="hold">
                                          <p:stCondLst>
                                            <p:cond delay="499"/>
                                          </p:stCondLst>
                                        </p:cTn>
                                        <p:tgtEl>
                                          <p:spTgt spid="38"/>
                                        </p:tgtEl>
                                        <p:attrNameLst>
                                          <p:attrName>style.visibility</p:attrName>
                                        </p:attrNameLst>
                                      </p:cBhvr>
                                      <p:to>
                                        <p:strVal val="hidden"/>
                                      </p:to>
                                    </p:set>
                                  </p:childTnLst>
                                </p:cTn>
                              </p:par>
                              <p:par>
                                <p:cTn id="116" presetID="47" presetClass="entr" presetSubtype="0" fill="hold" grpId="0" nodeType="with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1000"/>
                                        <p:tgtEl>
                                          <p:spTgt spid="31"/>
                                        </p:tgtEl>
                                      </p:cBhvr>
                                    </p:animEffect>
                                    <p:anim calcmode="lin" valueType="num">
                                      <p:cBhvr>
                                        <p:cTn id="119" dur="1000" fill="hold"/>
                                        <p:tgtEl>
                                          <p:spTgt spid="31"/>
                                        </p:tgtEl>
                                        <p:attrNameLst>
                                          <p:attrName>ppt_x</p:attrName>
                                        </p:attrNameLst>
                                      </p:cBhvr>
                                      <p:tavLst>
                                        <p:tav tm="0">
                                          <p:val>
                                            <p:strVal val="#ppt_x"/>
                                          </p:val>
                                        </p:tav>
                                        <p:tav tm="100000">
                                          <p:val>
                                            <p:strVal val="#ppt_x"/>
                                          </p:val>
                                        </p:tav>
                                      </p:tavLst>
                                    </p:anim>
                                    <p:anim calcmode="lin" valueType="num">
                                      <p:cBhvr>
                                        <p:cTn id="120" dur="1000" fill="hold"/>
                                        <p:tgtEl>
                                          <p:spTgt spid="31"/>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250"/>
                                  </p:stCondLst>
                                  <p:childTnLst>
                                    <p:set>
                                      <p:cBhvr>
                                        <p:cTn id="122" dur="1" fill="hold">
                                          <p:stCondLst>
                                            <p:cond delay="0"/>
                                          </p:stCondLst>
                                        </p:cTn>
                                        <p:tgtEl>
                                          <p:spTgt spid="35"/>
                                        </p:tgtEl>
                                        <p:attrNameLst>
                                          <p:attrName>style.visibility</p:attrName>
                                        </p:attrNameLst>
                                      </p:cBhvr>
                                      <p:to>
                                        <p:strVal val="visible"/>
                                      </p:to>
                                    </p:set>
                                    <p:animEffect transition="in" filter="fade">
                                      <p:cBhvr>
                                        <p:cTn id="123" dur="1000"/>
                                        <p:tgtEl>
                                          <p:spTgt spid="35"/>
                                        </p:tgtEl>
                                      </p:cBhvr>
                                    </p:animEffect>
                                    <p:anim calcmode="lin" valueType="num">
                                      <p:cBhvr>
                                        <p:cTn id="124" dur="1000" fill="hold"/>
                                        <p:tgtEl>
                                          <p:spTgt spid="35"/>
                                        </p:tgtEl>
                                        <p:attrNameLst>
                                          <p:attrName>ppt_x</p:attrName>
                                        </p:attrNameLst>
                                      </p:cBhvr>
                                      <p:tavLst>
                                        <p:tav tm="0">
                                          <p:val>
                                            <p:strVal val="#ppt_x"/>
                                          </p:val>
                                        </p:tav>
                                        <p:tav tm="100000">
                                          <p:val>
                                            <p:strVal val="#ppt_x"/>
                                          </p:val>
                                        </p:tav>
                                      </p:tavLst>
                                    </p:anim>
                                    <p:anim calcmode="lin" valueType="num">
                                      <p:cBhvr>
                                        <p:cTn id="125" dur="1000" fill="hold"/>
                                        <p:tgtEl>
                                          <p:spTgt spid="35"/>
                                        </p:tgtEl>
                                        <p:attrNameLst>
                                          <p:attrName>ppt_y</p:attrName>
                                        </p:attrNameLst>
                                      </p:cBhvr>
                                      <p:tavLst>
                                        <p:tav tm="0">
                                          <p:val>
                                            <p:strVal val="#ppt_y-.1"/>
                                          </p:val>
                                        </p:tav>
                                        <p:tav tm="100000">
                                          <p:val>
                                            <p:strVal val="#ppt_y"/>
                                          </p:val>
                                        </p:tav>
                                      </p:tavLst>
                                    </p:anim>
                                  </p:childTnLst>
                                </p:cTn>
                              </p:par>
                              <p:par>
                                <p:cTn id="126" presetID="14" presetClass="entr" presetSubtype="10" fill="hold" nodeType="withEffect">
                                  <p:stCondLst>
                                    <p:cond delay="250"/>
                                  </p:stCondLst>
                                  <p:childTnLst>
                                    <p:set>
                                      <p:cBhvr>
                                        <p:cTn id="127" dur="1" fill="hold">
                                          <p:stCondLst>
                                            <p:cond delay="0"/>
                                          </p:stCondLst>
                                        </p:cTn>
                                        <p:tgtEl>
                                          <p:spTgt spid="39"/>
                                        </p:tgtEl>
                                        <p:attrNameLst>
                                          <p:attrName>style.visibility</p:attrName>
                                        </p:attrNameLst>
                                      </p:cBhvr>
                                      <p:to>
                                        <p:strVal val="visible"/>
                                      </p:to>
                                    </p:set>
                                    <p:animEffect transition="in" filter="randombar(horizontal)">
                                      <p:cBhvr>
                                        <p:cTn id="128" dur="1000"/>
                                        <p:tgtEl>
                                          <p:spTgt spid="39"/>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22"/>
                                        </p:tgtEl>
                                        <p:attrNameLst>
                                          <p:attrName>style.visibility</p:attrName>
                                        </p:attrNameLst>
                                      </p:cBhvr>
                                      <p:to>
                                        <p:strVal val="visible"/>
                                      </p:to>
                                    </p:set>
                                    <p:animEffect transition="in" filter="fade">
                                      <p:cBhvr>
                                        <p:cTn id="13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0" grpId="1" animBg="1"/>
      <p:bldP spid="11" grpId="0" animBg="1"/>
      <p:bldP spid="11" grpId="1" animBg="1"/>
      <p:bldP spid="11" grpId="2" animBg="1"/>
      <p:bldP spid="12" grpId="0" animBg="1"/>
      <p:bldP spid="12" grpId="1" animBg="1"/>
      <p:bldP spid="13" grpId="0" animBg="1"/>
      <p:bldP spid="13" grpId="1" animBg="1"/>
      <p:bldP spid="9" grpId="0" animBg="1"/>
      <p:bldP spid="9" grpId="1" animBg="1"/>
      <p:bldP spid="21" grpId="0" animBg="1"/>
      <p:bldP spid="21" grpId="1" animBg="1"/>
      <p:bldP spid="31" grpId="0" animBg="1"/>
      <p:bldP spid="32" grpId="0" animBg="1"/>
      <p:bldP spid="29" grpId="0" animBg="1"/>
      <p:bldP spid="35"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Immagine 63"/>
          <p:cNvPicPr>
            <a:picLocks noChangeAspect="1"/>
          </p:cNvPicPr>
          <p:nvPr/>
        </p:nvPicPr>
        <p:blipFill rotWithShape="1">
          <a:blip r:embed="rId3" cstate="print">
            <a:extLst>
              <a:ext uri="{28A0092B-C50C-407E-A947-70E740481C1C}">
                <a14:useLocalDpi xmlns:a14="http://schemas.microsoft.com/office/drawing/2010/main" val="0"/>
              </a:ext>
            </a:extLst>
          </a:blip>
          <a:srcRect t="15001" b="16641"/>
          <a:stretch/>
        </p:blipFill>
        <p:spPr>
          <a:xfrm>
            <a:off x="467544" y="1497754"/>
            <a:ext cx="2448272" cy="947317"/>
          </a:xfrm>
          <a:prstGeom prst="rect">
            <a:avLst/>
          </a:prstGeom>
        </p:spPr>
      </p:pic>
      <p:sp>
        <p:nvSpPr>
          <p:cNvPr id="65" name="Rettangolo 64"/>
          <p:cNvSpPr/>
          <p:nvPr/>
        </p:nvSpPr>
        <p:spPr>
          <a:xfrm>
            <a:off x="467544" y="2445071"/>
            <a:ext cx="4572000" cy="646331"/>
          </a:xfrm>
          <a:prstGeom prst="rect">
            <a:avLst/>
          </a:prstGeom>
        </p:spPr>
        <p:txBody>
          <a:bodyPr>
            <a:spAutoFit/>
          </a:bodyPr>
          <a:lstStyle/>
          <a:p>
            <a:r>
              <a:rPr lang="it-IT" i="1" dirty="0" smtClean="0">
                <a:latin typeface="Calibri" panose="020F0502020204030204" pitchFamily="34" charset="0"/>
              </a:rPr>
              <a:t>Agenzia </a:t>
            </a:r>
            <a:r>
              <a:rPr lang="it-IT" i="1" dirty="0">
                <a:latin typeface="Calibri" panose="020F0502020204030204" pitchFamily="34" charset="0"/>
              </a:rPr>
              <a:t>federale americana per la gestione delle emergenze</a:t>
            </a:r>
          </a:p>
        </p:txBody>
      </p:sp>
      <p:sp>
        <p:nvSpPr>
          <p:cNvPr id="71" name="Rettangolo 70"/>
          <p:cNvSpPr/>
          <p:nvPr/>
        </p:nvSpPr>
        <p:spPr>
          <a:xfrm>
            <a:off x="2267744" y="3528244"/>
            <a:ext cx="4572000" cy="353943"/>
          </a:xfrm>
          <a:prstGeom prst="rect">
            <a:avLst/>
          </a:prstGeom>
        </p:spPr>
        <p:txBody>
          <a:bodyPr>
            <a:spAutoFit/>
          </a:bodyPr>
          <a:lstStyle/>
          <a:p>
            <a:pPr algn="ctr"/>
            <a:r>
              <a:rPr lang="it-IT" sz="1700" i="1" dirty="0" smtClean="0">
                <a:latin typeface="Calibri" panose="020F0502020204030204" pitchFamily="34" charset="0"/>
              </a:rPr>
              <a:t>Magnitudo</a:t>
            </a:r>
            <a:endParaRPr lang="it-IT" sz="1700" i="1" dirty="0">
              <a:latin typeface="Calibri" panose="020F0502020204030204" pitchFamily="34" charset="0"/>
            </a:endParaRPr>
          </a:p>
        </p:txBody>
      </p:sp>
      <p:sp>
        <p:nvSpPr>
          <p:cNvPr id="72" name="Rettangolo 71"/>
          <p:cNvSpPr/>
          <p:nvPr/>
        </p:nvSpPr>
        <p:spPr>
          <a:xfrm>
            <a:off x="2267744" y="3882187"/>
            <a:ext cx="4572000" cy="353943"/>
          </a:xfrm>
          <a:prstGeom prst="rect">
            <a:avLst/>
          </a:prstGeom>
        </p:spPr>
        <p:txBody>
          <a:bodyPr>
            <a:spAutoFit/>
          </a:bodyPr>
          <a:lstStyle/>
          <a:p>
            <a:pPr algn="ctr"/>
            <a:r>
              <a:rPr lang="it-IT" sz="1700" i="1" dirty="0" smtClean="0">
                <a:latin typeface="Calibri" panose="020F0502020204030204" pitchFamily="34" charset="0"/>
              </a:rPr>
              <a:t>Origine</a:t>
            </a:r>
            <a:endParaRPr lang="it-IT" sz="1700" i="1" dirty="0">
              <a:latin typeface="Calibri" panose="020F0502020204030204" pitchFamily="34" charset="0"/>
            </a:endParaRPr>
          </a:p>
        </p:txBody>
      </p:sp>
      <p:sp>
        <p:nvSpPr>
          <p:cNvPr id="73" name="Rettangolo 72"/>
          <p:cNvSpPr/>
          <p:nvPr/>
        </p:nvSpPr>
        <p:spPr>
          <a:xfrm>
            <a:off x="2268406" y="4237912"/>
            <a:ext cx="4572000" cy="353943"/>
          </a:xfrm>
          <a:prstGeom prst="rect">
            <a:avLst/>
          </a:prstGeom>
        </p:spPr>
        <p:txBody>
          <a:bodyPr>
            <a:spAutoFit/>
          </a:bodyPr>
          <a:lstStyle/>
          <a:p>
            <a:pPr algn="ctr"/>
            <a:r>
              <a:rPr lang="it-IT" sz="1700" i="1" dirty="0">
                <a:latin typeface="Calibri" panose="020F0502020204030204" pitchFamily="34" charset="0"/>
              </a:rPr>
              <a:t>Capacità di lettura degli strumenti</a:t>
            </a:r>
          </a:p>
        </p:txBody>
      </p:sp>
      <p:sp>
        <p:nvSpPr>
          <p:cNvPr id="74" name="Rettangolo 73"/>
          <p:cNvSpPr/>
          <p:nvPr/>
        </p:nvSpPr>
        <p:spPr>
          <a:xfrm>
            <a:off x="2267744" y="5289006"/>
            <a:ext cx="4572000" cy="353943"/>
          </a:xfrm>
          <a:prstGeom prst="rect">
            <a:avLst/>
          </a:prstGeom>
        </p:spPr>
        <p:txBody>
          <a:bodyPr>
            <a:spAutoFit/>
          </a:bodyPr>
          <a:lstStyle/>
          <a:p>
            <a:pPr algn="ctr"/>
            <a:r>
              <a:rPr lang="it-IT" sz="1700" i="1" dirty="0" smtClean="0">
                <a:latin typeface="Calibri" panose="020F0502020204030204" pitchFamily="34" charset="0"/>
              </a:rPr>
              <a:t>Tipologia di faglia</a:t>
            </a:r>
            <a:endParaRPr lang="it-IT" sz="1700" i="1" dirty="0">
              <a:latin typeface="Calibri" panose="020F0502020204030204" pitchFamily="34" charset="0"/>
            </a:endParaRPr>
          </a:p>
        </p:txBody>
      </p:sp>
      <p:sp>
        <p:nvSpPr>
          <p:cNvPr id="75" name="Rettangolo 74"/>
          <p:cNvSpPr/>
          <p:nvPr/>
        </p:nvSpPr>
        <p:spPr>
          <a:xfrm>
            <a:off x="2268406" y="5642949"/>
            <a:ext cx="4572000" cy="353943"/>
          </a:xfrm>
          <a:prstGeom prst="rect">
            <a:avLst/>
          </a:prstGeom>
        </p:spPr>
        <p:txBody>
          <a:bodyPr>
            <a:spAutoFit/>
          </a:bodyPr>
          <a:lstStyle/>
          <a:p>
            <a:pPr algn="ctr"/>
            <a:r>
              <a:rPr lang="it-IT" sz="1700" i="1" dirty="0" smtClean="0">
                <a:latin typeface="Calibri" panose="020F0502020204030204" pitchFamily="34" charset="0"/>
              </a:rPr>
              <a:t>Numero di registrazioni per evento</a:t>
            </a:r>
            <a:endParaRPr lang="it-IT" sz="1700" i="1" dirty="0">
              <a:latin typeface="Calibri" panose="020F0502020204030204" pitchFamily="34" charset="0"/>
            </a:endParaRPr>
          </a:p>
        </p:txBody>
      </p:sp>
      <p:sp>
        <p:nvSpPr>
          <p:cNvPr id="76" name="Rettangolo 75"/>
          <p:cNvSpPr/>
          <p:nvPr/>
        </p:nvSpPr>
        <p:spPr>
          <a:xfrm>
            <a:off x="2267744" y="6009986"/>
            <a:ext cx="4572000" cy="353943"/>
          </a:xfrm>
          <a:prstGeom prst="rect">
            <a:avLst/>
          </a:prstGeom>
        </p:spPr>
        <p:txBody>
          <a:bodyPr>
            <a:spAutoFit/>
          </a:bodyPr>
          <a:lstStyle/>
          <a:p>
            <a:pPr algn="ctr"/>
            <a:r>
              <a:rPr lang="it-IT" sz="1700" i="1" dirty="0">
                <a:latin typeface="Calibri" panose="020F0502020204030204" pitchFamily="34" charset="0"/>
              </a:rPr>
              <a:t>Registrazioni dei più forti movimenti di terra</a:t>
            </a:r>
          </a:p>
        </p:txBody>
      </p:sp>
      <p:sp>
        <p:nvSpPr>
          <p:cNvPr id="77" name="Rettangolo 76"/>
          <p:cNvSpPr/>
          <p:nvPr/>
        </p:nvSpPr>
        <p:spPr>
          <a:xfrm>
            <a:off x="2268406" y="4581120"/>
            <a:ext cx="4572000" cy="353943"/>
          </a:xfrm>
          <a:prstGeom prst="rect">
            <a:avLst/>
          </a:prstGeom>
        </p:spPr>
        <p:txBody>
          <a:bodyPr>
            <a:spAutoFit/>
          </a:bodyPr>
          <a:lstStyle/>
          <a:p>
            <a:pPr algn="ctr"/>
            <a:r>
              <a:rPr lang="it-IT" sz="1700" i="1" dirty="0">
                <a:latin typeface="Calibri" panose="020F0502020204030204" pitchFamily="34" charset="0"/>
              </a:rPr>
              <a:t>Ubicazione degli strumenti</a:t>
            </a:r>
          </a:p>
        </p:txBody>
      </p:sp>
      <p:sp>
        <p:nvSpPr>
          <p:cNvPr id="78" name="Rettangolo 77"/>
          <p:cNvSpPr/>
          <p:nvPr/>
        </p:nvSpPr>
        <p:spPr>
          <a:xfrm>
            <a:off x="2267744" y="4935063"/>
            <a:ext cx="4572000" cy="353943"/>
          </a:xfrm>
          <a:prstGeom prst="rect">
            <a:avLst/>
          </a:prstGeom>
        </p:spPr>
        <p:txBody>
          <a:bodyPr>
            <a:spAutoFit/>
          </a:bodyPr>
          <a:lstStyle/>
          <a:p>
            <a:pPr algn="ctr"/>
            <a:r>
              <a:rPr lang="it-IT" sz="1700" i="1" dirty="0" smtClean="0">
                <a:latin typeface="Calibri" panose="020F0502020204030204" pitchFamily="34" charset="0"/>
              </a:rPr>
              <a:t>Condizioni del sito</a:t>
            </a:r>
            <a:endParaRPr lang="it-IT" sz="1700" i="1" dirty="0">
              <a:latin typeface="Calibri" panose="020F0502020204030204" pitchFamily="34" charset="0"/>
            </a:endParaRPr>
          </a:p>
        </p:txBody>
      </p:sp>
      <p:sp>
        <p:nvSpPr>
          <p:cNvPr id="20" name="CasellaDiTesto 19"/>
          <p:cNvSpPr txBox="1"/>
          <p:nvPr/>
        </p:nvSpPr>
        <p:spPr>
          <a:xfrm>
            <a:off x="6444708" y="4150763"/>
            <a:ext cx="2519780" cy="528239"/>
          </a:xfrm>
          <a:prstGeom prst="rect">
            <a:avLst/>
          </a:prstGeom>
        </p:spPr>
        <p:txBody>
          <a:bodyPr vert="horz" wrap="square" lIns="45720" rIns="45720" rtlCol="0" anchor="ctr">
            <a:noAutofit/>
          </a:bodyPr>
          <a:lstStyle/>
          <a:p>
            <a:pPr algn="ctr" fontAlgn="base">
              <a:spcBef>
                <a:spcPct val="0"/>
              </a:spcBef>
              <a:spcAft>
                <a:spcPct val="0"/>
              </a:spcAft>
            </a:pPr>
            <a:r>
              <a:rPr lang="it-IT" sz="2200" b="1" i="1" dirty="0" smtClean="0">
                <a:latin typeface="Calibri" panose="020F0502020204030204" pitchFamily="34" charset="0"/>
              </a:rPr>
              <a:t>FEMA P695 (2009)</a:t>
            </a:r>
            <a:endParaRPr lang="it-IT" sz="2200" i="1" dirty="0">
              <a:latin typeface="Calibri" panose="020F0502020204030204" pitchFamily="34" charset="0"/>
            </a:endParaRPr>
          </a:p>
        </p:txBody>
      </p:sp>
      <p:graphicFrame>
        <p:nvGraphicFramePr>
          <p:cNvPr id="22" name="Tabella 21"/>
          <p:cNvGraphicFramePr>
            <a:graphicFrameLocks noGrp="1"/>
          </p:cNvGraphicFramePr>
          <p:nvPr>
            <p:extLst>
              <p:ext uri="{D42A27DB-BD31-4B8C-83A1-F6EECF244321}">
                <p14:modId xmlns:p14="http://schemas.microsoft.com/office/powerpoint/2010/main" val="3538006371"/>
              </p:ext>
            </p:extLst>
          </p:nvPr>
        </p:nvGraphicFramePr>
        <p:xfrm>
          <a:off x="107504" y="1196754"/>
          <a:ext cx="6192689" cy="5472606"/>
        </p:xfrm>
        <a:graphic>
          <a:graphicData uri="http://schemas.openxmlformats.org/drawingml/2006/table">
            <a:tbl>
              <a:tblPr firstRow="1" firstCol="1" bandRow="1">
                <a:tableStyleId>{5C22544A-7EE6-4342-B048-85BDC9FD1C3A}</a:tableStyleId>
              </a:tblPr>
              <a:tblGrid>
                <a:gridCol w="480551"/>
                <a:gridCol w="888361"/>
                <a:gridCol w="573488"/>
                <a:gridCol w="665049"/>
                <a:gridCol w="977793"/>
                <a:gridCol w="1551874"/>
                <a:gridCol w="1055573"/>
              </a:tblGrid>
              <a:tr h="178286">
                <a:tc rowSpan="2">
                  <a:txBody>
                    <a:bodyPr/>
                    <a:lstStyle/>
                    <a:p>
                      <a:pPr algn="ctr">
                        <a:lnSpc>
                          <a:spcPct val="115000"/>
                        </a:lnSpc>
                        <a:spcBef>
                          <a:spcPts val="600"/>
                        </a:spcBef>
                        <a:spcAft>
                          <a:spcPts val="0"/>
                        </a:spcAft>
                      </a:pPr>
                      <a:r>
                        <a:rPr lang="it-IT" sz="1000" b="1" dirty="0">
                          <a:solidFill>
                            <a:sysClr val="windowText" lastClr="000000"/>
                          </a:solidFill>
                          <a:effectLst/>
                          <a:latin typeface="Calibri" panose="020F0502020204030204" pitchFamily="34" charset="0"/>
                        </a:rPr>
                        <a:t>#</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lnSpc>
                          <a:spcPct val="115000"/>
                        </a:lnSpc>
                        <a:spcBef>
                          <a:spcPts val="600"/>
                        </a:spcBef>
                        <a:spcAft>
                          <a:spcPts val="0"/>
                        </a:spcAft>
                      </a:pPr>
                      <a:r>
                        <a:rPr lang="it-IT" sz="1000" b="1" dirty="0">
                          <a:solidFill>
                            <a:sysClr val="windowText" lastClr="000000"/>
                          </a:solidFill>
                          <a:effectLst/>
                          <a:latin typeface="Calibri" panose="020F0502020204030204" pitchFamily="34" charset="0"/>
                        </a:rPr>
                        <a:t>ID sisma</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3">
                  <a:txBody>
                    <a:bodyPr/>
                    <a:lstStyle/>
                    <a:p>
                      <a:pPr algn="ctr">
                        <a:lnSpc>
                          <a:spcPct val="115000"/>
                        </a:lnSpc>
                        <a:spcBef>
                          <a:spcPts val="600"/>
                        </a:spcBef>
                        <a:spcAft>
                          <a:spcPts val="0"/>
                        </a:spcAft>
                      </a:pPr>
                      <a:r>
                        <a:rPr lang="it-IT" sz="1000" b="1" dirty="0">
                          <a:solidFill>
                            <a:sysClr val="windowText" lastClr="000000"/>
                          </a:solidFill>
                          <a:effectLst/>
                          <a:latin typeface="Calibri" panose="020F0502020204030204" pitchFamily="34" charset="0"/>
                        </a:rPr>
                        <a:t>Terremoto</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lnT w="12700" cap="flat" cmpd="sng" algn="ctr">
                      <a:solidFill>
                        <a:schemeClr val="tx1"/>
                      </a:solidFill>
                      <a:prstDash val="solid"/>
                      <a:round/>
                      <a:headEnd type="none" w="med" len="med"/>
                      <a:tailEnd type="none" w="med" len="med"/>
                    </a:lnT>
                    <a:solidFill>
                      <a:schemeClr val="bg1">
                        <a:lumMod val="50000"/>
                      </a:schemeClr>
                    </a:solidFill>
                  </a:tcPr>
                </a:tc>
                <a:tc hMerge="1">
                  <a:txBody>
                    <a:bodyPr/>
                    <a:lstStyle/>
                    <a:p>
                      <a:endParaRPr lang="it-IT"/>
                    </a:p>
                  </a:txBody>
                  <a:tcPr/>
                </a:tc>
                <a:tc hMerge="1">
                  <a:txBody>
                    <a:bodyPr/>
                    <a:lstStyle/>
                    <a:p>
                      <a:endParaRPr lang="it-IT"/>
                    </a:p>
                  </a:txBody>
                  <a:tcPr/>
                </a:tc>
                <a:tc gridSpan="2">
                  <a:txBody>
                    <a:bodyPr/>
                    <a:lstStyle/>
                    <a:p>
                      <a:pPr algn="ctr">
                        <a:lnSpc>
                          <a:spcPct val="115000"/>
                        </a:lnSpc>
                        <a:spcBef>
                          <a:spcPts val="600"/>
                        </a:spcBef>
                        <a:spcAft>
                          <a:spcPts val="0"/>
                        </a:spcAft>
                      </a:pPr>
                      <a:r>
                        <a:rPr lang="it-IT" sz="1000" b="1" dirty="0">
                          <a:solidFill>
                            <a:sysClr val="windowText" lastClr="000000"/>
                          </a:solidFill>
                          <a:effectLst/>
                          <a:latin typeface="Calibri" panose="020F0502020204030204" pitchFamily="34" charset="0"/>
                        </a:rPr>
                        <a:t>Stazione di lettura</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lnT w="12700" cap="flat" cmpd="sng" algn="ctr">
                      <a:solidFill>
                        <a:schemeClr val="tx1"/>
                      </a:solidFill>
                      <a:prstDash val="solid"/>
                      <a:round/>
                      <a:headEnd type="none" w="med" len="med"/>
                      <a:tailEnd type="none" w="med" len="med"/>
                    </a:lnT>
                    <a:solidFill>
                      <a:schemeClr val="bg1">
                        <a:lumMod val="50000"/>
                      </a:schemeClr>
                    </a:solidFill>
                  </a:tcPr>
                </a:tc>
                <a:tc hMerge="1">
                  <a:txBody>
                    <a:bodyPr/>
                    <a:lstStyle/>
                    <a:p>
                      <a:endParaRPr lang="it-IT"/>
                    </a:p>
                  </a:txBody>
                  <a:tcPr/>
                </a:tc>
              </a:tr>
              <a:tr h="178286">
                <a:tc vMerge="1">
                  <a:txBody>
                    <a:bodyPr/>
                    <a:lstStyle/>
                    <a:p>
                      <a:endParaRPr lang="it-IT"/>
                    </a:p>
                  </a:txBody>
                  <a:tcPr/>
                </a:tc>
                <a:tc vMerge="1">
                  <a:txBody>
                    <a:bodyPr/>
                    <a:lstStyle/>
                    <a:p>
                      <a:endParaRPr lang="it-IT"/>
                    </a:p>
                  </a:txBody>
                  <a:tcPr/>
                </a:tc>
                <a:tc>
                  <a:txBody>
                    <a:bodyPr/>
                    <a:lstStyle/>
                    <a:p>
                      <a:pPr algn="ctr">
                        <a:lnSpc>
                          <a:spcPct val="115000"/>
                        </a:lnSpc>
                        <a:spcBef>
                          <a:spcPts val="600"/>
                        </a:spcBef>
                        <a:spcAft>
                          <a:spcPts val="0"/>
                        </a:spcAft>
                      </a:pPr>
                      <a:r>
                        <a:rPr lang="it-IT" sz="1000" b="1" dirty="0">
                          <a:solidFill>
                            <a:sysClr val="windowText" lastClr="000000"/>
                          </a:solidFill>
                          <a:effectLst/>
                          <a:latin typeface="Calibri" panose="020F0502020204030204" pitchFamily="34" charset="0"/>
                        </a:rPr>
                        <a:t>M</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000" b="1" dirty="0">
                          <a:solidFill>
                            <a:sysClr val="windowText" lastClr="000000"/>
                          </a:solidFill>
                          <a:effectLst/>
                          <a:latin typeface="Calibri" panose="020F0502020204030204" pitchFamily="34" charset="0"/>
                        </a:rPr>
                        <a:t>Anno</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000" b="1" dirty="0">
                          <a:solidFill>
                            <a:sysClr val="windowText" lastClr="000000"/>
                          </a:solidFill>
                          <a:effectLst/>
                          <a:latin typeface="Calibri" panose="020F0502020204030204" pitchFamily="34" charset="0"/>
                        </a:rPr>
                        <a:t>Nome</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000" b="1" dirty="0">
                          <a:solidFill>
                            <a:sysClr val="windowText" lastClr="000000"/>
                          </a:solidFill>
                          <a:effectLst/>
                          <a:latin typeface="Calibri" panose="020F0502020204030204" pitchFamily="34" charset="0"/>
                        </a:rPr>
                        <a:t>Nome</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000" b="1" dirty="0">
                          <a:solidFill>
                            <a:sysClr val="windowText" lastClr="000000"/>
                          </a:solidFill>
                          <a:effectLst/>
                          <a:latin typeface="Calibri" panose="020F0502020204030204" pitchFamily="34" charset="0"/>
                        </a:rPr>
                        <a:t>Possessore</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lnB w="12700" cap="flat" cmpd="sng" algn="ctr">
                      <a:solidFill>
                        <a:schemeClr val="tx1"/>
                      </a:solidFill>
                      <a:prstDash val="solid"/>
                      <a:round/>
                      <a:headEnd type="none" w="med" len="med"/>
                      <a:tailEnd type="none" w="med" len="med"/>
                    </a:lnB>
                    <a:solidFill>
                      <a:schemeClr val="bg1">
                        <a:lumMod val="50000"/>
                      </a:schemeClr>
                    </a:solid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1</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lnT w="12700" cap="flat" cmpd="sng" algn="ctr">
                      <a:solidFill>
                        <a:schemeClr val="tx1"/>
                      </a:solidFill>
                      <a:prstDash val="solid"/>
                      <a:round/>
                      <a:headEnd type="none" w="med" len="med"/>
                      <a:tailEnd type="none" w="med" len="med"/>
                    </a:lnT>
                    <a:noFill/>
                  </a:tcPr>
                </a:tc>
                <a:tc>
                  <a:txBody>
                    <a:bodyPr/>
                    <a:lstStyle/>
                    <a:p>
                      <a:pPr algn="ctr">
                        <a:lnSpc>
                          <a:spcPct val="150000"/>
                        </a:lnSpc>
                        <a:spcAft>
                          <a:spcPts val="0"/>
                        </a:spcAft>
                      </a:pPr>
                      <a:r>
                        <a:rPr lang="it-IT" sz="1000">
                          <a:effectLst/>
                          <a:latin typeface="Calibri" panose="020F0502020204030204" pitchFamily="34" charset="0"/>
                        </a:rPr>
                        <a:t>12011</a:t>
                      </a:r>
                      <a:endParaRPr lang="it-IT" sz="1000">
                        <a:effectLst/>
                        <a:latin typeface="Calibri" panose="020F0502020204030204" pitchFamily="34" charset="0"/>
                        <a:ea typeface="Times New Roman"/>
                        <a:cs typeface="Times New Roman"/>
                      </a:endParaRPr>
                    </a:p>
                  </a:txBody>
                  <a:tcPr marL="13354" marR="13354" marT="0" marB="0" anchor="ctr">
                    <a:lnT w="12700" cap="flat" cmpd="sng" algn="ctr">
                      <a:solidFill>
                        <a:schemeClr val="tx1"/>
                      </a:solidFill>
                      <a:prstDash val="solid"/>
                      <a:round/>
                      <a:headEnd type="none" w="med" len="med"/>
                      <a:tailEnd type="none" w="med" len="med"/>
                    </a:lnT>
                    <a:noFill/>
                  </a:tcPr>
                </a:tc>
                <a:tc>
                  <a:txBody>
                    <a:bodyPr/>
                    <a:lstStyle/>
                    <a:p>
                      <a:pPr algn="ctr">
                        <a:lnSpc>
                          <a:spcPct val="150000"/>
                        </a:lnSpc>
                        <a:spcAft>
                          <a:spcPts val="0"/>
                        </a:spcAft>
                      </a:pPr>
                      <a:r>
                        <a:rPr lang="it-IT" sz="1000">
                          <a:effectLst/>
                          <a:latin typeface="Calibri" panose="020F0502020204030204" pitchFamily="34" charset="0"/>
                        </a:rPr>
                        <a:t>6.7</a:t>
                      </a:r>
                      <a:endParaRPr lang="it-IT" sz="1000">
                        <a:effectLst/>
                        <a:latin typeface="Calibri" panose="020F0502020204030204" pitchFamily="34" charset="0"/>
                        <a:ea typeface="Times New Roman"/>
                        <a:cs typeface="Times New Roman"/>
                      </a:endParaRPr>
                    </a:p>
                  </a:txBody>
                  <a:tcPr marL="13354" marR="13354" marT="0" marB="0" anchor="ctr">
                    <a:lnT w="12700" cap="flat" cmpd="sng" algn="ctr">
                      <a:solidFill>
                        <a:schemeClr val="tx1"/>
                      </a:solidFill>
                      <a:prstDash val="solid"/>
                      <a:round/>
                      <a:headEnd type="none" w="med" len="med"/>
                      <a:tailEnd type="none" w="med" len="med"/>
                    </a:lnT>
                    <a:noFill/>
                  </a:tcPr>
                </a:tc>
                <a:tc>
                  <a:txBody>
                    <a:bodyPr/>
                    <a:lstStyle/>
                    <a:p>
                      <a:pPr algn="ctr">
                        <a:lnSpc>
                          <a:spcPct val="150000"/>
                        </a:lnSpc>
                        <a:spcAft>
                          <a:spcPts val="0"/>
                        </a:spcAft>
                      </a:pPr>
                      <a:r>
                        <a:rPr lang="it-IT" sz="1000">
                          <a:effectLst/>
                          <a:latin typeface="Calibri" panose="020F0502020204030204" pitchFamily="34" charset="0"/>
                        </a:rPr>
                        <a:t>1994</a:t>
                      </a:r>
                      <a:endParaRPr lang="it-IT" sz="1000">
                        <a:effectLst/>
                        <a:latin typeface="Calibri" panose="020F0502020204030204" pitchFamily="34" charset="0"/>
                        <a:ea typeface="Times New Roman"/>
                        <a:cs typeface="Times New Roman"/>
                      </a:endParaRPr>
                    </a:p>
                  </a:txBody>
                  <a:tcPr marL="13354" marR="13354" marT="0" marB="0" anchor="ctr">
                    <a:lnT w="12700" cap="flat" cmpd="sng" algn="ctr">
                      <a:solidFill>
                        <a:schemeClr val="tx1"/>
                      </a:solidFill>
                      <a:prstDash val="solid"/>
                      <a:round/>
                      <a:headEnd type="none" w="med" len="med"/>
                      <a:tailEnd type="none" w="med" len="med"/>
                    </a:lnT>
                    <a:noFill/>
                  </a:tcPr>
                </a:tc>
                <a:tc>
                  <a:txBody>
                    <a:bodyPr/>
                    <a:lstStyle/>
                    <a:p>
                      <a:pPr algn="ctr">
                        <a:lnSpc>
                          <a:spcPct val="150000"/>
                        </a:lnSpc>
                        <a:spcAft>
                          <a:spcPts val="0"/>
                        </a:spcAft>
                      </a:pPr>
                      <a:r>
                        <a:rPr lang="it-IT" sz="1000">
                          <a:effectLst/>
                          <a:latin typeface="Calibri" panose="020F0502020204030204" pitchFamily="34" charset="0"/>
                        </a:rPr>
                        <a:t>Northridge</a:t>
                      </a:r>
                      <a:endParaRPr lang="it-IT" sz="1000">
                        <a:effectLst/>
                        <a:latin typeface="Calibri" panose="020F0502020204030204" pitchFamily="34" charset="0"/>
                        <a:ea typeface="Times New Roman"/>
                        <a:cs typeface="Times New Roman"/>
                      </a:endParaRPr>
                    </a:p>
                  </a:txBody>
                  <a:tcPr marL="13354" marR="13354" marT="0" marB="0" anchor="ctr">
                    <a:lnT w="12700" cap="flat" cmpd="sng" algn="ctr">
                      <a:solidFill>
                        <a:schemeClr val="tx1"/>
                      </a:solidFill>
                      <a:prstDash val="solid"/>
                      <a:round/>
                      <a:headEnd type="none" w="med" len="med"/>
                      <a:tailEnd type="none" w="med" len="med"/>
                    </a:lnT>
                    <a:noFill/>
                  </a:tcPr>
                </a:tc>
                <a:tc>
                  <a:txBody>
                    <a:bodyPr/>
                    <a:lstStyle/>
                    <a:p>
                      <a:pPr algn="ctr">
                        <a:lnSpc>
                          <a:spcPct val="150000"/>
                        </a:lnSpc>
                        <a:spcAft>
                          <a:spcPts val="0"/>
                        </a:spcAft>
                      </a:pPr>
                      <a:r>
                        <a:rPr lang="it-IT" sz="1000">
                          <a:effectLst/>
                          <a:latin typeface="Calibri" panose="020F0502020204030204" pitchFamily="34" charset="0"/>
                        </a:rPr>
                        <a:t>Beverly Hills Mulhol</a:t>
                      </a:r>
                      <a:endParaRPr lang="it-IT" sz="1000">
                        <a:effectLst/>
                        <a:latin typeface="Calibri" panose="020F0502020204030204" pitchFamily="34" charset="0"/>
                        <a:ea typeface="Times New Roman"/>
                        <a:cs typeface="Times New Roman"/>
                      </a:endParaRPr>
                    </a:p>
                  </a:txBody>
                  <a:tcPr marL="13354" marR="13354" marT="0" marB="0" anchor="ctr">
                    <a:lnT w="12700" cap="flat" cmpd="sng" algn="ctr">
                      <a:solidFill>
                        <a:schemeClr val="tx1"/>
                      </a:solidFill>
                      <a:prstDash val="solid"/>
                      <a:round/>
                      <a:headEnd type="none" w="med" len="med"/>
                      <a:tailEnd type="none" w="med" len="med"/>
                    </a:lnT>
                    <a:noFill/>
                  </a:tcPr>
                </a:tc>
                <a:tc>
                  <a:txBody>
                    <a:bodyPr/>
                    <a:lstStyle/>
                    <a:p>
                      <a:pPr algn="ctr">
                        <a:lnSpc>
                          <a:spcPct val="150000"/>
                        </a:lnSpc>
                        <a:spcAft>
                          <a:spcPts val="0"/>
                        </a:spcAft>
                      </a:pPr>
                      <a:r>
                        <a:rPr lang="it-IT" sz="1000">
                          <a:effectLst/>
                          <a:latin typeface="Calibri" panose="020F0502020204030204" pitchFamily="34" charset="0"/>
                        </a:rPr>
                        <a:t>USC</a:t>
                      </a:r>
                      <a:endParaRPr lang="it-IT" sz="1000">
                        <a:effectLst/>
                        <a:latin typeface="Calibri" panose="020F0502020204030204" pitchFamily="34" charset="0"/>
                        <a:ea typeface="Times New Roman"/>
                        <a:cs typeface="Times New Roman"/>
                      </a:endParaRPr>
                    </a:p>
                  </a:txBody>
                  <a:tcPr marL="13354" marR="13354" marT="0" marB="0" anchor="ctr">
                    <a:lnT w="12700" cap="flat" cmpd="sng" algn="ctr">
                      <a:solidFill>
                        <a:schemeClr val="tx1"/>
                      </a:solidFill>
                      <a:prstDash val="solid"/>
                      <a:round/>
                      <a:headEnd type="none" w="med" len="med"/>
                      <a:tailEnd type="none" w="med" len="med"/>
                    </a:lnT>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2</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12012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6.7</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1994</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Northridge</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CanyonCountry</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USC</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a:solidFill>
                            <a:sysClr val="windowText" lastClr="000000"/>
                          </a:solidFill>
                          <a:effectLst/>
                          <a:latin typeface="Calibri" panose="020F0502020204030204" pitchFamily="34" charset="0"/>
                        </a:rPr>
                        <a:t>3</a:t>
                      </a:r>
                      <a:endParaRPr lang="it-IT" sz="1000" b="1">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dirty="0">
                          <a:effectLst/>
                          <a:latin typeface="Calibri" panose="020F0502020204030204" pitchFamily="34" charset="0"/>
                        </a:rPr>
                        <a:t>12041</a:t>
                      </a:r>
                      <a:endParaRPr lang="it-IT" sz="1000" dirty="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7.1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Duzce, Turkey</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Bolu</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ERD</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4</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12052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7.1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Hector Mine</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Hector</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SCSN</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a:solidFill>
                            <a:sysClr val="windowText" lastClr="000000"/>
                          </a:solidFill>
                          <a:effectLst/>
                          <a:latin typeface="Calibri" panose="020F0502020204030204" pitchFamily="34" charset="0"/>
                        </a:rPr>
                        <a:t>5</a:t>
                      </a:r>
                      <a:endParaRPr lang="it-IT" sz="1000" b="1">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12061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6.5</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1979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Imperial Valley</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Delta</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UNAMUCSD</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a:solidFill>
                            <a:sysClr val="windowText" lastClr="000000"/>
                          </a:solidFill>
                          <a:effectLst/>
                          <a:latin typeface="Calibri" panose="020F0502020204030204" pitchFamily="34" charset="0"/>
                        </a:rPr>
                        <a:t>6</a:t>
                      </a:r>
                      <a:endParaRPr lang="it-IT" sz="1000" b="1">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12062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6.5</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1979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Imperial Valley</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El Centro Array #11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USGS</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7</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12071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6.9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1995</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Kobe, Japan</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Nishi-Akashi</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CUE</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a:solidFill>
                            <a:sysClr val="windowText" lastClr="000000"/>
                          </a:solidFill>
                          <a:effectLst/>
                          <a:latin typeface="Calibri" panose="020F0502020204030204" pitchFamily="34" charset="0"/>
                        </a:rPr>
                        <a:t>8</a:t>
                      </a:r>
                      <a:endParaRPr lang="it-IT" sz="1000" b="1">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12072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6.9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1995</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Kobe, Japan</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Shin-Osaka</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CUE</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a:solidFill>
                            <a:sysClr val="windowText" lastClr="000000"/>
                          </a:solidFill>
                          <a:effectLst/>
                          <a:latin typeface="Calibri" panose="020F0502020204030204" pitchFamily="34" charset="0"/>
                        </a:rPr>
                        <a:t>9</a:t>
                      </a:r>
                      <a:endParaRPr lang="it-IT" sz="1000" b="1">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12081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7.5</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Kocaeli, Turkey</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Duzce</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ERD</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a:solidFill>
                            <a:sysClr val="windowText" lastClr="000000"/>
                          </a:solidFill>
                          <a:effectLst/>
                          <a:latin typeface="Calibri" panose="020F0502020204030204" pitchFamily="34" charset="0"/>
                        </a:rPr>
                        <a:t>10</a:t>
                      </a:r>
                      <a:endParaRPr lang="it-IT" sz="1000" b="1">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dirty="0">
                          <a:effectLst/>
                          <a:latin typeface="Calibri" panose="020F0502020204030204" pitchFamily="34" charset="0"/>
                        </a:rPr>
                        <a:t>12082</a:t>
                      </a:r>
                      <a:endParaRPr lang="it-IT" sz="1000" dirty="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7.5</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Kocaeli, Turkey</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dirty="0" err="1">
                          <a:effectLst/>
                          <a:latin typeface="Calibri" panose="020F0502020204030204" pitchFamily="34" charset="0"/>
                        </a:rPr>
                        <a:t>Arcelik</a:t>
                      </a:r>
                      <a:endParaRPr lang="it-IT" sz="1000" dirty="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KOERI</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11</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12091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7.3</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Landers</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Yermo Fire Station</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CDMG</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a:solidFill>
                            <a:sysClr val="windowText" lastClr="000000"/>
                          </a:solidFill>
                          <a:effectLst/>
                          <a:latin typeface="Calibri" panose="020F0502020204030204" pitchFamily="34" charset="0"/>
                        </a:rPr>
                        <a:t>12</a:t>
                      </a:r>
                      <a:endParaRPr lang="it-IT" sz="1000" b="1">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12092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7.3</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Landers</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Coolwater</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SCE</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a:solidFill>
                            <a:sysClr val="windowText" lastClr="000000"/>
                          </a:solidFill>
                          <a:effectLst/>
                          <a:latin typeface="Calibri" panose="020F0502020204030204" pitchFamily="34" charset="0"/>
                        </a:rPr>
                        <a:t>13</a:t>
                      </a:r>
                      <a:endParaRPr lang="it-IT" sz="1000" b="1">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12101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6.9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1989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Loma Prieta</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Capitola</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CDMG</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14</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dirty="0">
                          <a:effectLst/>
                          <a:latin typeface="Calibri" panose="020F0502020204030204" pitchFamily="34" charset="0"/>
                        </a:rPr>
                        <a:t>12102</a:t>
                      </a:r>
                      <a:endParaRPr lang="it-IT" sz="1000" dirty="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6.9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1989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Loma Prieta</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Gilroy Array #3</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CDMG</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a:solidFill>
                            <a:sysClr val="windowText" lastClr="000000"/>
                          </a:solidFill>
                          <a:effectLst/>
                          <a:latin typeface="Calibri" panose="020F0502020204030204" pitchFamily="34" charset="0"/>
                        </a:rPr>
                        <a:t>15</a:t>
                      </a:r>
                      <a:endParaRPr lang="it-IT" sz="1000" b="1">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dirty="0">
                          <a:effectLst/>
                          <a:latin typeface="Calibri" panose="020F0502020204030204" pitchFamily="34" charset="0"/>
                        </a:rPr>
                        <a:t>12111</a:t>
                      </a:r>
                      <a:endParaRPr lang="it-IT" sz="1000" dirty="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7.4</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1990</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Manjil, Iran</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Abbar</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BHRC</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16</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12121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6.5</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1987</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SuperstitionHills</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El Centro Imp. Co.</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CDMG</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a:solidFill>
                            <a:sysClr val="windowText" lastClr="000000"/>
                          </a:solidFill>
                          <a:effectLst/>
                          <a:latin typeface="Calibri" panose="020F0502020204030204" pitchFamily="34" charset="0"/>
                        </a:rPr>
                        <a:t>17</a:t>
                      </a:r>
                      <a:endParaRPr lang="it-IT" sz="1000" b="1">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12122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6.5</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1987</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SuperstitionHills</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Poe Road (temp)</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USGS</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18</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12132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7.0</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CapeMendocino</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Rio Dell Overpass</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CDMG</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19</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12141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7.6</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Chi-Chi, Taiwan</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CHY101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CWB</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20</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12142</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7.6</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1999</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Chi-Chi, Taiwan</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TCU045</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CWB</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21</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12151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6.6</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1971</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San Fernando</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LA - Hollywood Stor</a:t>
                      </a:r>
                      <a:endParaRPr lang="it-IT" sz="1000">
                        <a:effectLst/>
                        <a:latin typeface="Calibri" panose="020F0502020204030204" pitchFamily="34" charset="0"/>
                        <a:ea typeface="Times New Roman"/>
                        <a:cs typeface="Times New Roman"/>
                      </a:endParaRPr>
                    </a:p>
                  </a:txBody>
                  <a:tcPr marL="13354" marR="13354" marT="0" marB="0" anchor="ctr">
                    <a:noFill/>
                  </a:tcPr>
                </a:tc>
                <a:tc>
                  <a:txBody>
                    <a:bodyPr/>
                    <a:lstStyle/>
                    <a:p>
                      <a:pPr algn="ctr">
                        <a:lnSpc>
                          <a:spcPct val="150000"/>
                        </a:lnSpc>
                        <a:spcAft>
                          <a:spcPts val="0"/>
                        </a:spcAft>
                      </a:pPr>
                      <a:r>
                        <a:rPr lang="it-IT" sz="1000">
                          <a:effectLst/>
                          <a:latin typeface="Calibri" panose="020F0502020204030204" pitchFamily="34" charset="0"/>
                        </a:rPr>
                        <a:t>CDMG</a:t>
                      </a:r>
                      <a:endParaRPr lang="it-IT" sz="1000">
                        <a:effectLst/>
                        <a:latin typeface="Calibri" panose="020F0502020204030204" pitchFamily="34" charset="0"/>
                        <a:ea typeface="Times New Roman"/>
                        <a:cs typeface="Times New Roman"/>
                      </a:endParaRPr>
                    </a:p>
                  </a:txBody>
                  <a:tcPr marL="13354" marR="13354" marT="0" marB="0" anchor="ctr">
                    <a:noFill/>
                  </a:tcPr>
                </a:tc>
              </a:tr>
              <a:tr h="232547">
                <a:tc>
                  <a:txBody>
                    <a:bodyPr/>
                    <a:lstStyle/>
                    <a:p>
                      <a:pPr algn="ctr">
                        <a:lnSpc>
                          <a:spcPct val="115000"/>
                        </a:lnSpc>
                        <a:spcBef>
                          <a:spcPts val="600"/>
                        </a:spcBef>
                        <a:spcAft>
                          <a:spcPts val="0"/>
                        </a:spcAft>
                      </a:pPr>
                      <a:r>
                        <a:rPr lang="it-IT" sz="1000" dirty="0">
                          <a:solidFill>
                            <a:sysClr val="windowText" lastClr="000000"/>
                          </a:solidFill>
                          <a:effectLst/>
                          <a:latin typeface="Calibri" panose="020F0502020204030204" pitchFamily="34" charset="0"/>
                        </a:rPr>
                        <a:t>22</a:t>
                      </a:r>
                      <a:endParaRPr lang="it-IT" sz="1000" b="1" dirty="0">
                        <a:solidFill>
                          <a:sysClr val="windowText" lastClr="000000"/>
                        </a:solidFill>
                        <a:effectLst/>
                        <a:latin typeface="Calibri" panose="020F0502020204030204" pitchFamily="34" charset="0"/>
                        <a:ea typeface="Times New Roman"/>
                        <a:cs typeface="Times New Roman"/>
                      </a:endParaRPr>
                    </a:p>
                  </a:txBody>
                  <a:tcPr marL="13354" marR="13354" marT="0" marB="0" anchor="ctr">
                    <a:lnB w="12700" cap="flat" cmpd="sng" algn="ctr">
                      <a:solidFill>
                        <a:schemeClr val="tx1"/>
                      </a:solidFill>
                      <a:prstDash val="solid"/>
                      <a:round/>
                      <a:headEnd type="none" w="med" len="med"/>
                      <a:tailEnd type="none" w="med" len="med"/>
                    </a:lnB>
                    <a:noFill/>
                  </a:tcPr>
                </a:tc>
                <a:tc>
                  <a:txBody>
                    <a:bodyPr/>
                    <a:lstStyle/>
                    <a:p>
                      <a:pPr algn="ctr">
                        <a:lnSpc>
                          <a:spcPct val="150000"/>
                        </a:lnSpc>
                        <a:spcAft>
                          <a:spcPts val="0"/>
                        </a:spcAft>
                      </a:pPr>
                      <a:r>
                        <a:rPr lang="it-IT" sz="1000" dirty="0">
                          <a:effectLst/>
                          <a:latin typeface="Calibri" panose="020F0502020204030204" pitchFamily="34" charset="0"/>
                        </a:rPr>
                        <a:t>12171</a:t>
                      </a:r>
                      <a:endParaRPr lang="it-IT" sz="1000" dirty="0">
                        <a:effectLst/>
                        <a:latin typeface="Calibri" panose="020F0502020204030204" pitchFamily="34" charset="0"/>
                        <a:ea typeface="Times New Roman"/>
                        <a:cs typeface="Times New Roman"/>
                      </a:endParaRPr>
                    </a:p>
                  </a:txBody>
                  <a:tcPr marL="13354" marR="13354" marT="0" marB="0" anchor="ctr">
                    <a:lnB w="12700" cap="flat" cmpd="sng" algn="ctr">
                      <a:solidFill>
                        <a:schemeClr val="tx1"/>
                      </a:solidFill>
                      <a:prstDash val="solid"/>
                      <a:round/>
                      <a:headEnd type="none" w="med" len="med"/>
                      <a:tailEnd type="none" w="med" len="med"/>
                    </a:lnB>
                    <a:noFill/>
                  </a:tcPr>
                </a:tc>
                <a:tc>
                  <a:txBody>
                    <a:bodyPr/>
                    <a:lstStyle/>
                    <a:p>
                      <a:pPr algn="ctr">
                        <a:lnSpc>
                          <a:spcPct val="150000"/>
                        </a:lnSpc>
                        <a:spcAft>
                          <a:spcPts val="0"/>
                        </a:spcAft>
                      </a:pPr>
                      <a:r>
                        <a:rPr lang="it-IT" sz="1000" dirty="0">
                          <a:effectLst/>
                          <a:latin typeface="Calibri" panose="020F0502020204030204" pitchFamily="34" charset="0"/>
                        </a:rPr>
                        <a:t>6.5</a:t>
                      </a:r>
                      <a:endParaRPr lang="it-IT" sz="1000" dirty="0">
                        <a:effectLst/>
                        <a:latin typeface="Calibri" panose="020F0502020204030204" pitchFamily="34" charset="0"/>
                        <a:ea typeface="Times New Roman"/>
                        <a:cs typeface="Times New Roman"/>
                      </a:endParaRPr>
                    </a:p>
                  </a:txBody>
                  <a:tcPr marL="13354" marR="13354" marT="0" marB="0" anchor="ctr">
                    <a:lnB w="12700" cap="flat" cmpd="sng" algn="ctr">
                      <a:solidFill>
                        <a:schemeClr val="tx1"/>
                      </a:solidFill>
                      <a:prstDash val="solid"/>
                      <a:round/>
                      <a:headEnd type="none" w="med" len="med"/>
                      <a:tailEnd type="none" w="med" len="med"/>
                    </a:lnB>
                    <a:noFill/>
                  </a:tcPr>
                </a:tc>
                <a:tc>
                  <a:txBody>
                    <a:bodyPr/>
                    <a:lstStyle/>
                    <a:p>
                      <a:pPr algn="ctr">
                        <a:lnSpc>
                          <a:spcPct val="150000"/>
                        </a:lnSpc>
                        <a:spcAft>
                          <a:spcPts val="0"/>
                        </a:spcAft>
                      </a:pPr>
                      <a:r>
                        <a:rPr lang="it-IT" sz="1000" dirty="0">
                          <a:effectLst/>
                          <a:latin typeface="Calibri" panose="020F0502020204030204" pitchFamily="34" charset="0"/>
                        </a:rPr>
                        <a:t>1976</a:t>
                      </a:r>
                      <a:endParaRPr lang="it-IT" sz="1000" dirty="0">
                        <a:effectLst/>
                        <a:latin typeface="Calibri" panose="020F0502020204030204" pitchFamily="34" charset="0"/>
                        <a:ea typeface="Times New Roman"/>
                        <a:cs typeface="Times New Roman"/>
                      </a:endParaRPr>
                    </a:p>
                  </a:txBody>
                  <a:tcPr marL="13354" marR="13354" marT="0" marB="0" anchor="ctr">
                    <a:lnB w="12700" cap="flat" cmpd="sng" algn="ctr">
                      <a:solidFill>
                        <a:schemeClr val="tx1"/>
                      </a:solidFill>
                      <a:prstDash val="solid"/>
                      <a:round/>
                      <a:headEnd type="none" w="med" len="med"/>
                      <a:tailEnd type="none" w="med" len="med"/>
                    </a:lnB>
                    <a:noFill/>
                  </a:tcPr>
                </a:tc>
                <a:tc>
                  <a:txBody>
                    <a:bodyPr/>
                    <a:lstStyle/>
                    <a:p>
                      <a:pPr algn="ctr">
                        <a:lnSpc>
                          <a:spcPct val="150000"/>
                        </a:lnSpc>
                        <a:spcAft>
                          <a:spcPts val="0"/>
                        </a:spcAft>
                      </a:pPr>
                      <a:r>
                        <a:rPr lang="it-IT" sz="1000" dirty="0">
                          <a:effectLst/>
                          <a:latin typeface="Calibri" panose="020F0502020204030204" pitchFamily="34" charset="0"/>
                        </a:rPr>
                        <a:t>Friuli, </a:t>
                      </a:r>
                      <a:r>
                        <a:rPr lang="it-IT" sz="1000" dirty="0" err="1">
                          <a:effectLst/>
                          <a:latin typeface="Calibri" panose="020F0502020204030204" pitchFamily="34" charset="0"/>
                        </a:rPr>
                        <a:t>Italy</a:t>
                      </a:r>
                      <a:endParaRPr lang="it-IT" sz="1000" dirty="0">
                        <a:effectLst/>
                        <a:latin typeface="Calibri" panose="020F0502020204030204" pitchFamily="34" charset="0"/>
                        <a:ea typeface="Times New Roman"/>
                        <a:cs typeface="Times New Roman"/>
                      </a:endParaRPr>
                    </a:p>
                  </a:txBody>
                  <a:tcPr marL="13354" marR="13354" marT="0" marB="0" anchor="ctr">
                    <a:lnB w="12700" cap="flat" cmpd="sng" algn="ctr">
                      <a:solidFill>
                        <a:schemeClr val="tx1"/>
                      </a:solidFill>
                      <a:prstDash val="solid"/>
                      <a:round/>
                      <a:headEnd type="none" w="med" len="med"/>
                      <a:tailEnd type="none" w="med" len="med"/>
                    </a:lnB>
                    <a:noFill/>
                  </a:tcPr>
                </a:tc>
                <a:tc>
                  <a:txBody>
                    <a:bodyPr/>
                    <a:lstStyle/>
                    <a:p>
                      <a:pPr algn="ctr">
                        <a:lnSpc>
                          <a:spcPct val="150000"/>
                        </a:lnSpc>
                        <a:spcAft>
                          <a:spcPts val="0"/>
                        </a:spcAft>
                      </a:pPr>
                      <a:r>
                        <a:rPr lang="it-IT" sz="1000" dirty="0">
                          <a:effectLst/>
                          <a:latin typeface="Calibri" panose="020F0502020204030204" pitchFamily="34" charset="0"/>
                        </a:rPr>
                        <a:t>Tolmezzo</a:t>
                      </a:r>
                      <a:endParaRPr lang="it-IT" sz="1000" dirty="0">
                        <a:effectLst/>
                        <a:latin typeface="Calibri" panose="020F0502020204030204" pitchFamily="34" charset="0"/>
                        <a:ea typeface="Times New Roman"/>
                        <a:cs typeface="Times New Roman"/>
                      </a:endParaRPr>
                    </a:p>
                  </a:txBody>
                  <a:tcPr marL="13354" marR="13354" marT="0" marB="0" anchor="ctr">
                    <a:lnB w="12700" cap="flat" cmpd="sng" algn="ctr">
                      <a:solidFill>
                        <a:schemeClr val="tx1"/>
                      </a:solidFill>
                      <a:prstDash val="solid"/>
                      <a:round/>
                      <a:headEnd type="none" w="med" len="med"/>
                      <a:tailEnd type="none" w="med" len="med"/>
                    </a:lnB>
                    <a:noFill/>
                  </a:tcPr>
                </a:tc>
                <a:tc>
                  <a:txBody>
                    <a:bodyPr/>
                    <a:lstStyle/>
                    <a:p>
                      <a:pPr algn="ctr">
                        <a:lnSpc>
                          <a:spcPct val="150000"/>
                        </a:lnSpc>
                        <a:spcAft>
                          <a:spcPts val="0"/>
                        </a:spcAft>
                      </a:pPr>
                      <a:r>
                        <a:rPr lang="it-IT" sz="1000" dirty="0">
                          <a:effectLst/>
                          <a:latin typeface="Calibri" panose="020F0502020204030204" pitchFamily="34" charset="0"/>
                        </a:rPr>
                        <a:t>INGV</a:t>
                      </a:r>
                      <a:endParaRPr lang="it-IT" sz="1000" dirty="0">
                        <a:effectLst/>
                        <a:latin typeface="Calibri" panose="020F0502020204030204" pitchFamily="34" charset="0"/>
                        <a:ea typeface="Times New Roman"/>
                        <a:cs typeface="Times New Roman"/>
                      </a:endParaRPr>
                    </a:p>
                  </a:txBody>
                  <a:tcPr marL="13354" marR="13354" marT="0" marB="0" anchor="ctr">
                    <a:lnB w="12700" cap="flat" cmpd="sng" algn="ctr">
                      <a:solidFill>
                        <a:schemeClr val="tx1"/>
                      </a:solidFill>
                      <a:prstDash val="solid"/>
                      <a:round/>
                      <a:headEnd type="none" w="med" len="med"/>
                      <a:tailEnd type="none" w="med" len="med"/>
                    </a:lnB>
                    <a:noFill/>
                  </a:tcPr>
                </a:tc>
              </a:tr>
            </a:tbl>
          </a:graphicData>
        </a:graphic>
      </p:graphicFrame>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Rettangolo 15"/>
          <p:cNvSpPr/>
          <p:nvPr/>
        </p:nvSpPr>
        <p:spPr>
          <a:xfrm>
            <a:off x="7776416" y="908720"/>
            <a:ext cx="504000" cy="1728000"/>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pic>
        <p:nvPicPr>
          <p:cNvPr id="1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321" y="1770024"/>
            <a:ext cx="5836120" cy="4948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Rettangolo 17"/>
          <p:cNvSpPr/>
          <p:nvPr/>
        </p:nvSpPr>
        <p:spPr>
          <a:xfrm>
            <a:off x="417207" y="1228690"/>
            <a:ext cx="5776348" cy="400110"/>
          </a:xfrm>
          <a:prstGeom prst="rect">
            <a:avLst/>
          </a:prstGeom>
        </p:spPr>
        <p:txBody>
          <a:bodyPr wrap="square">
            <a:spAutoFit/>
          </a:bodyPr>
          <a:lstStyle/>
          <a:p>
            <a:pPr algn="just" fontAlgn="base">
              <a:spcBef>
                <a:spcPct val="0"/>
              </a:spcBef>
              <a:spcAft>
                <a:spcPct val="0"/>
              </a:spcAft>
            </a:pPr>
            <a:r>
              <a:rPr lang="it-IT" sz="2000" b="1" i="1" dirty="0" smtClean="0">
                <a:latin typeface="Calibri" panose="020F0502020204030204" pitchFamily="34" charset="0"/>
              </a:rPr>
              <a:t>Scelta degli accelerogrammi</a:t>
            </a:r>
            <a:endParaRPr lang="it-IT" sz="2000" i="1" dirty="0">
              <a:latin typeface="Calibri" panose="020F0502020204030204" pitchFamily="34" charset="0"/>
            </a:endParaRPr>
          </a:p>
        </p:txBody>
      </p:sp>
      <p:graphicFrame>
        <p:nvGraphicFramePr>
          <p:cNvPr id="21" name="Diagramma 20"/>
          <p:cNvGraphicFramePr/>
          <p:nvPr>
            <p:extLst>
              <p:ext uri="{D42A27DB-BD31-4B8C-83A1-F6EECF244321}">
                <p14:modId xmlns:p14="http://schemas.microsoft.com/office/powerpoint/2010/main" val="2849794950"/>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91387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Effect transition="in" filter="fade">
                                      <p:cBhvr>
                                        <p:cTn id="13" dur="10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7"/>
                                        </p:tgtEl>
                                      </p:cBhvr>
                                    </p:animEffect>
                                    <p:set>
                                      <p:cBhvr>
                                        <p:cTn id="18" dur="1" fill="hold">
                                          <p:stCondLst>
                                            <p:cond delay="499"/>
                                          </p:stCondLst>
                                        </p:cTn>
                                        <p:tgtEl>
                                          <p:spTgt spid="17"/>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par>
                                <p:cTn id="22" presetID="45" presetClass="entr" presetSubtype="0" fill="hold"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750"/>
                                        <p:tgtEl>
                                          <p:spTgt spid="64"/>
                                        </p:tgtEl>
                                      </p:cBhvr>
                                    </p:animEffect>
                                    <p:anim calcmode="lin" valueType="num">
                                      <p:cBhvr>
                                        <p:cTn id="25" dur="750" fill="hold"/>
                                        <p:tgtEl>
                                          <p:spTgt spid="64"/>
                                        </p:tgtEl>
                                        <p:attrNameLst>
                                          <p:attrName>ppt_w</p:attrName>
                                        </p:attrNameLst>
                                      </p:cBhvr>
                                      <p:tavLst>
                                        <p:tav tm="0" fmla="#ppt_w*sin(2.5*pi*$)">
                                          <p:val>
                                            <p:fltVal val="0"/>
                                          </p:val>
                                        </p:tav>
                                        <p:tav tm="100000">
                                          <p:val>
                                            <p:fltVal val="1"/>
                                          </p:val>
                                        </p:tav>
                                      </p:tavLst>
                                    </p:anim>
                                    <p:anim calcmode="lin" valueType="num">
                                      <p:cBhvr>
                                        <p:cTn id="26" dur="750" fill="hold"/>
                                        <p:tgtEl>
                                          <p:spTgt spid="64"/>
                                        </p:tgtEl>
                                        <p:attrNameLst>
                                          <p:attrName>ppt_h</p:attrName>
                                        </p:attrNameLst>
                                      </p:cBhvr>
                                      <p:tavLst>
                                        <p:tav tm="0">
                                          <p:val>
                                            <p:strVal val="#ppt_h"/>
                                          </p:val>
                                        </p:tav>
                                        <p:tav tm="100000">
                                          <p:val>
                                            <p:strVal val="#ppt_h"/>
                                          </p:val>
                                        </p:tav>
                                      </p:tavLst>
                                    </p:anim>
                                  </p:childTnLst>
                                </p:cTn>
                              </p:par>
                            </p:childTnLst>
                          </p:cTn>
                        </p:par>
                        <p:par>
                          <p:cTn id="27" fill="hold">
                            <p:stCondLst>
                              <p:cond delay="750"/>
                            </p:stCondLst>
                            <p:childTnLst>
                              <p:par>
                                <p:cTn id="28" presetID="10" presetClass="entr" presetSubtype="0" fill="hold" grpId="0"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1000"/>
                                        <p:tgtEl>
                                          <p:spTgt spid="65"/>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randombar(horizontal)">
                                      <p:cBhvr>
                                        <p:cTn id="33" dur="500"/>
                                        <p:tgtEl>
                                          <p:spTgt spid="20"/>
                                        </p:tgtEl>
                                      </p:cBhvr>
                                    </p:animEffect>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1000"/>
                                        <p:tgtEl>
                                          <p:spTgt spid="71"/>
                                        </p:tgtEl>
                                      </p:cBhvr>
                                    </p:animEffect>
                                    <p:anim calcmode="lin" valueType="num">
                                      <p:cBhvr>
                                        <p:cTn id="38" dur="1000" fill="hold"/>
                                        <p:tgtEl>
                                          <p:spTgt spid="71"/>
                                        </p:tgtEl>
                                        <p:attrNameLst>
                                          <p:attrName>ppt_x</p:attrName>
                                        </p:attrNameLst>
                                      </p:cBhvr>
                                      <p:tavLst>
                                        <p:tav tm="0">
                                          <p:val>
                                            <p:strVal val="#ppt_x"/>
                                          </p:val>
                                        </p:tav>
                                        <p:tav tm="100000">
                                          <p:val>
                                            <p:strVal val="#ppt_x"/>
                                          </p:val>
                                        </p:tav>
                                      </p:tavLst>
                                    </p:anim>
                                    <p:anim calcmode="lin" valueType="num">
                                      <p:cBhvr>
                                        <p:cTn id="39" dur="1000" fill="hold"/>
                                        <p:tgtEl>
                                          <p:spTgt spid="7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1000"/>
                                        <p:tgtEl>
                                          <p:spTgt spid="72"/>
                                        </p:tgtEl>
                                      </p:cBhvr>
                                    </p:animEffect>
                                    <p:anim calcmode="lin" valueType="num">
                                      <p:cBhvr>
                                        <p:cTn id="43" dur="1000" fill="hold"/>
                                        <p:tgtEl>
                                          <p:spTgt spid="72"/>
                                        </p:tgtEl>
                                        <p:attrNameLst>
                                          <p:attrName>ppt_x</p:attrName>
                                        </p:attrNameLst>
                                      </p:cBhvr>
                                      <p:tavLst>
                                        <p:tav tm="0">
                                          <p:val>
                                            <p:strVal val="#ppt_x"/>
                                          </p:val>
                                        </p:tav>
                                        <p:tav tm="100000">
                                          <p:val>
                                            <p:strVal val="#ppt_x"/>
                                          </p:val>
                                        </p:tav>
                                      </p:tavLst>
                                    </p:anim>
                                    <p:anim calcmode="lin" valueType="num">
                                      <p:cBhvr>
                                        <p:cTn id="44" dur="1000" fill="hold"/>
                                        <p:tgtEl>
                                          <p:spTgt spid="7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75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1000"/>
                                        <p:tgtEl>
                                          <p:spTgt spid="73"/>
                                        </p:tgtEl>
                                      </p:cBhvr>
                                    </p:animEffect>
                                    <p:anim calcmode="lin" valueType="num">
                                      <p:cBhvr>
                                        <p:cTn id="48" dur="1000" fill="hold"/>
                                        <p:tgtEl>
                                          <p:spTgt spid="73"/>
                                        </p:tgtEl>
                                        <p:attrNameLst>
                                          <p:attrName>ppt_x</p:attrName>
                                        </p:attrNameLst>
                                      </p:cBhvr>
                                      <p:tavLst>
                                        <p:tav tm="0">
                                          <p:val>
                                            <p:strVal val="#ppt_x"/>
                                          </p:val>
                                        </p:tav>
                                        <p:tav tm="100000">
                                          <p:val>
                                            <p:strVal val="#ppt_x"/>
                                          </p:val>
                                        </p:tav>
                                      </p:tavLst>
                                    </p:anim>
                                    <p:anim calcmode="lin" valueType="num">
                                      <p:cBhvr>
                                        <p:cTn id="49" dur="1000" fill="hold"/>
                                        <p:tgtEl>
                                          <p:spTgt spid="7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1000"/>
                                        <p:tgtEl>
                                          <p:spTgt spid="77"/>
                                        </p:tgtEl>
                                      </p:cBhvr>
                                    </p:animEffect>
                                    <p:anim calcmode="lin" valueType="num">
                                      <p:cBhvr>
                                        <p:cTn id="53" dur="1000" fill="hold"/>
                                        <p:tgtEl>
                                          <p:spTgt spid="77"/>
                                        </p:tgtEl>
                                        <p:attrNameLst>
                                          <p:attrName>ppt_x</p:attrName>
                                        </p:attrNameLst>
                                      </p:cBhvr>
                                      <p:tavLst>
                                        <p:tav tm="0">
                                          <p:val>
                                            <p:strVal val="#ppt_x"/>
                                          </p:val>
                                        </p:tav>
                                        <p:tav tm="100000">
                                          <p:val>
                                            <p:strVal val="#ppt_x"/>
                                          </p:val>
                                        </p:tav>
                                      </p:tavLst>
                                    </p:anim>
                                    <p:anim calcmode="lin" valueType="num">
                                      <p:cBhvr>
                                        <p:cTn id="54" dur="1000" fill="hold"/>
                                        <p:tgtEl>
                                          <p:spTgt spid="7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250"/>
                                  </p:stCondLst>
                                  <p:childTnLst>
                                    <p:set>
                                      <p:cBhvr>
                                        <p:cTn id="56" dur="1" fill="hold">
                                          <p:stCondLst>
                                            <p:cond delay="0"/>
                                          </p:stCondLst>
                                        </p:cTn>
                                        <p:tgtEl>
                                          <p:spTgt spid="78"/>
                                        </p:tgtEl>
                                        <p:attrNameLst>
                                          <p:attrName>style.visibility</p:attrName>
                                        </p:attrNameLst>
                                      </p:cBhvr>
                                      <p:to>
                                        <p:strVal val="visible"/>
                                      </p:to>
                                    </p:set>
                                    <p:animEffect transition="in" filter="fade">
                                      <p:cBhvr>
                                        <p:cTn id="57" dur="1000"/>
                                        <p:tgtEl>
                                          <p:spTgt spid="78"/>
                                        </p:tgtEl>
                                      </p:cBhvr>
                                    </p:animEffect>
                                    <p:anim calcmode="lin" valueType="num">
                                      <p:cBhvr>
                                        <p:cTn id="58" dur="1000" fill="hold"/>
                                        <p:tgtEl>
                                          <p:spTgt spid="78"/>
                                        </p:tgtEl>
                                        <p:attrNameLst>
                                          <p:attrName>ppt_x</p:attrName>
                                        </p:attrNameLst>
                                      </p:cBhvr>
                                      <p:tavLst>
                                        <p:tav tm="0">
                                          <p:val>
                                            <p:strVal val="#ppt_x"/>
                                          </p:val>
                                        </p:tav>
                                        <p:tav tm="100000">
                                          <p:val>
                                            <p:strVal val="#ppt_x"/>
                                          </p:val>
                                        </p:tav>
                                      </p:tavLst>
                                    </p:anim>
                                    <p:anim calcmode="lin" valueType="num">
                                      <p:cBhvr>
                                        <p:cTn id="59" dur="1000" fill="hold"/>
                                        <p:tgtEl>
                                          <p:spTgt spid="7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50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1000"/>
                                        <p:tgtEl>
                                          <p:spTgt spid="74"/>
                                        </p:tgtEl>
                                      </p:cBhvr>
                                    </p:animEffect>
                                    <p:anim calcmode="lin" valueType="num">
                                      <p:cBhvr>
                                        <p:cTn id="63" dur="1000" fill="hold"/>
                                        <p:tgtEl>
                                          <p:spTgt spid="74"/>
                                        </p:tgtEl>
                                        <p:attrNameLst>
                                          <p:attrName>ppt_x</p:attrName>
                                        </p:attrNameLst>
                                      </p:cBhvr>
                                      <p:tavLst>
                                        <p:tav tm="0">
                                          <p:val>
                                            <p:strVal val="#ppt_x"/>
                                          </p:val>
                                        </p:tav>
                                        <p:tav tm="100000">
                                          <p:val>
                                            <p:strVal val="#ppt_x"/>
                                          </p:val>
                                        </p:tav>
                                      </p:tavLst>
                                    </p:anim>
                                    <p:anim calcmode="lin" valueType="num">
                                      <p:cBhvr>
                                        <p:cTn id="64" dur="1000" fill="hold"/>
                                        <p:tgtEl>
                                          <p:spTgt spid="7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75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1000"/>
                                        <p:tgtEl>
                                          <p:spTgt spid="75"/>
                                        </p:tgtEl>
                                      </p:cBhvr>
                                    </p:animEffect>
                                    <p:anim calcmode="lin" valueType="num">
                                      <p:cBhvr>
                                        <p:cTn id="68" dur="1000" fill="hold"/>
                                        <p:tgtEl>
                                          <p:spTgt spid="75"/>
                                        </p:tgtEl>
                                        <p:attrNameLst>
                                          <p:attrName>ppt_x</p:attrName>
                                        </p:attrNameLst>
                                      </p:cBhvr>
                                      <p:tavLst>
                                        <p:tav tm="0">
                                          <p:val>
                                            <p:strVal val="#ppt_x"/>
                                          </p:val>
                                        </p:tav>
                                        <p:tav tm="100000">
                                          <p:val>
                                            <p:strVal val="#ppt_x"/>
                                          </p:val>
                                        </p:tav>
                                      </p:tavLst>
                                    </p:anim>
                                    <p:anim calcmode="lin" valueType="num">
                                      <p:cBhvr>
                                        <p:cTn id="69" dur="1000" fill="hold"/>
                                        <p:tgtEl>
                                          <p:spTgt spid="7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0"/>
                                  </p:stCondLst>
                                  <p:childTnLst>
                                    <p:set>
                                      <p:cBhvr>
                                        <p:cTn id="71" dur="1" fill="hold">
                                          <p:stCondLst>
                                            <p:cond delay="0"/>
                                          </p:stCondLst>
                                        </p:cTn>
                                        <p:tgtEl>
                                          <p:spTgt spid="76"/>
                                        </p:tgtEl>
                                        <p:attrNameLst>
                                          <p:attrName>style.visibility</p:attrName>
                                        </p:attrNameLst>
                                      </p:cBhvr>
                                      <p:to>
                                        <p:strVal val="visible"/>
                                      </p:to>
                                    </p:set>
                                    <p:animEffect transition="in" filter="fade">
                                      <p:cBhvr>
                                        <p:cTn id="72" dur="1000"/>
                                        <p:tgtEl>
                                          <p:spTgt spid="76"/>
                                        </p:tgtEl>
                                      </p:cBhvr>
                                    </p:animEffect>
                                    <p:anim calcmode="lin" valueType="num">
                                      <p:cBhvr>
                                        <p:cTn id="73" dur="1000" fill="hold"/>
                                        <p:tgtEl>
                                          <p:spTgt spid="76"/>
                                        </p:tgtEl>
                                        <p:attrNameLst>
                                          <p:attrName>ppt_x</p:attrName>
                                        </p:attrNameLst>
                                      </p:cBhvr>
                                      <p:tavLst>
                                        <p:tav tm="0">
                                          <p:val>
                                            <p:strVal val="#ppt_x"/>
                                          </p:val>
                                        </p:tav>
                                        <p:tav tm="100000">
                                          <p:val>
                                            <p:strVal val="#ppt_x"/>
                                          </p:val>
                                        </p:tav>
                                      </p:tavLst>
                                    </p:anim>
                                    <p:anim calcmode="lin" valueType="num">
                                      <p:cBhvr>
                                        <p:cTn id="74"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grpId="1" nodeType="clickEffect">
                                  <p:stCondLst>
                                    <p:cond delay="0"/>
                                  </p:stCondLst>
                                  <p:childTnLst>
                                    <p:animEffect transition="out" filter="fade">
                                      <p:cBhvr>
                                        <p:cTn id="78" dur="500"/>
                                        <p:tgtEl>
                                          <p:spTgt spid="71"/>
                                        </p:tgtEl>
                                      </p:cBhvr>
                                    </p:animEffect>
                                    <p:set>
                                      <p:cBhvr>
                                        <p:cTn id="79" dur="1" fill="hold">
                                          <p:stCondLst>
                                            <p:cond delay="499"/>
                                          </p:stCondLst>
                                        </p:cTn>
                                        <p:tgtEl>
                                          <p:spTgt spid="71"/>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72"/>
                                        </p:tgtEl>
                                      </p:cBhvr>
                                    </p:animEffect>
                                    <p:set>
                                      <p:cBhvr>
                                        <p:cTn id="82" dur="1" fill="hold">
                                          <p:stCondLst>
                                            <p:cond delay="499"/>
                                          </p:stCondLst>
                                        </p:cTn>
                                        <p:tgtEl>
                                          <p:spTgt spid="72"/>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73"/>
                                        </p:tgtEl>
                                      </p:cBhvr>
                                    </p:animEffect>
                                    <p:set>
                                      <p:cBhvr>
                                        <p:cTn id="85" dur="1" fill="hold">
                                          <p:stCondLst>
                                            <p:cond delay="499"/>
                                          </p:stCondLst>
                                        </p:cTn>
                                        <p:tgtEl>
                                          <p:spTgt spid="73"/>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77"/>
                                        </p:tgtEl>
                                      </p:cBhvr>
                                    </p:animEffect>
                                    <p:set>
                                      <p:cBhvr>
                                        <p:cTn id="88" dur="1" fill="hold">
                                          <p:stCondLst>
                                            <p:cond delay="499"/>
                                          </p:stCondLst>
                                        </p:cTn>
                                        <p:tgtEl>
                                          <p:spTgt spid="77"/>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78"/>
                                        </p:tgtEl>
                                      </p:cBhvr>
                                    </p:animEffect>
                                    <p:set>
                                      <p:cBhvr>
                                        <p:cTn id="91" dur="1" fill="hold">
                                          <p:stCondLst>
                                            <p:cond delay="499"/>
                                          </p:stCondLst>
                                        </p:cTn>
                                        <p:tgtEl>
                                          <p:spTgt spid="78"/>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76"/>
                                        </p:tgtEl>
                                      </p:cBhvr>
                                    </p:animEffect>
                                    <p:set>
                                      <p:cBhvr>
                                        <p:cTn id="94" dur="1" fill="hold">
                                          <p:stCondLst>
                                            <p:cond delay="499"/>
                                          </p:stCondLst>
                                        </p:cTn>
                                        <p:tgtEl>
                                          <p:spTgt spid="76"/>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75"/>
                                        </p:tgtEl>
                                      </p:cBhvr>
                                    </p:animEffect>
                                    <p:set>
                                      <p:cBhvr>
                                        <p:cTn id="97" dur="1" fill="hold">
                                          <p:stCondLst>
                                            <p:cond delay="499"/>
                                          </p:stCondLst>
                                        </p:cTn>
                                        <p:tgtEl>
                                          <p:spTgt spid="75"/>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74"/>
                                        </p:tgtEl>
                                      </p:cBhvr>
                                    </p:animEffect>
                                    <p:set>
                                      <p:cBhvr>
                                        <p:cTn id="100" dur="1" fill="hold">
                                          <p:stCondLst>
                                            <p:cond delay="499"/>
                                          </p:stCondLst>
                                        </p:cTn>
                                        <p:tgtEl>
                                          <p:spTgt spid="74"/>
                                        </p:tgtEl>
                                        <p:attrNameLst>
                                          <p:attrName>style.visibility</p:attrName>
                                        </p:attrNameLst>
                                      </p:cBhvr>
                                      <p:to>
                                        <p:strVal val="hidden"/>
                                      </p:to>
                                    </p:set>
                                  </p:childTnLst>
                                </p:cTn>
                              </p:par>
                              <p:par>
                                <p:cTn id="101" presetID="42" presetClass="path" presetSubtype="0" accel="50000" decel="50000" fill="hold" nodeType="withEffect">
                                  <p:stCondLst>
                                    <p:cond delay="0"/>
                                  </p:stCondLst>
                                  <p:childTnLst>
                                    <p:animMotion origin="layout" path="M 5.55556E-7 -2.77521E-6 L 0.65347 0.22294 " pathEditMode="relative" rAng="0" ptsTypes="AA">
                                      <p:cBhvr>
                                        <p:cTn id="102" dur="2000" fill="hold"/>
                                        <p:tgtEl>
                                          <p:spTgt spid="64"/>
                                        </p:tgtEl>
                                        <p:attrNameLst>
                                          <p:attrName>ppt_x</p:attrName>
                                          <p:attrName>ppt_y</p:attrName>
                                        </p:attrNameLst>
                                      </p:cBhvr>
                                      <p:rCtr x="32674" y="11147"/>
                                    </p:animMotion>
                                  </p:childTnLst>
                                </p:cTn>
                              </p:par>
                              <p:par>
                                <p:cTn id="103" presetID="10" presetClass="exit" presetSubtype="0" fill="hold" grpId="1" nodeType="withEffect">
                                  <p:stCondLst>
                                    <p:cond delay="0"/>
                                  </p:stCondLst>
                                  <p:childTnLst>
                                    <p:animEffect transition="out" filter="fade">
                                      <p:cBhvr>
                                        <p:cTn id="104" dur="500"/>
                                        <p:tgtEl>
                                          <p:spTgt spid="65"/>
                                        </p:tgtEl>
                                      </p:cBhvr>
                                    </p:animEffect>
                                    <p:set>
                                      <p:cBhvr>
                                        <p:cTn id="105" dur="1" fill="hold">
                                          <p:stCondLst>
                                            <p:cond delay="499"/>
                                          </p:stCondLst>
                                        </p:cTn>
                                        <p:tgtEl>
                                          <p:spTgt spid="65"/>
                                        </p:tgtEl>
                                        <p:attrNameLst>
                                          <p:attrName>style.visibility</p:attrName>
                                        </p:attrNameLst>
                                      </p:cBhvr>
                                      <p:to>
                                        <p:strVal val="hidden"/>
                                      </p:to>
                                    </p:set>
                                  </p:childTnLst>
                                </p:cTn>
                              </p:par>
                              <p:par>
                                <p:cTn id="106" presetID="53" presetClass="entr" presetSubtype="16" fill="hold" nodeType="withEffect">
                                  <p:stCondLst>
                                    <p:cond delay="0"/>
                                  </p:stCondLst>
                                  <p:childTnLst>
                                    <p:set>
                                      <p:cBhvr>
                                        <p:cTn id="107" dur="1" fill="hold">
                                          <p:stCondLst>
                                            <p:cond delay="0"/>
                                          </p:stCondLst>
                                        </p:cTn>
                                        <p:tgtEl>
                                          <p:spTgt spid="22"/>
                                        </p:tgtEl>
                                        <p:attrNameLst>
                                          <p:attrName>style.visibility</p:attrName>
                                        </p:attrNameLst>
                                      </p:cBhvr>
                                      <p:to>
                                        <p:strVal val="visible"/>
                                      </p:to>
                                    </p:set>
                                    <p:anim calcmode="lin" valueType="num">
                                      <p:cBhvr>
                                        <p:cTn id="108" dur="1250" fill="hold"/>
                                        <p:tgtEl>
                                          <p:spTgt spid="22"/>
                                        </p:tgtEl>
                                        <p:attrNameLst>
                                          <p:attrName>ppt_w</p:attrName>
                                        </p:attrNameLst>
                                      </p:cBhvr>
                                      <p:tavLst>
                                        <p:tav tm="0">
                                          <p:val>
                                            <p:fltVal val="0"/>
                                          </p:val>
                                        </p:tav>
                                        <p:tav tm="100000">
                                          <p:val>
                                            <p:strVal val="#ppt_w"/>
                                          </p:val>
                                        </p:tav>
                                      </p:tavLst>
                                    </p:anim>
                                    <p:anim calcmode="lin" valueType="num">
                                      <p:cBhvr>
                                        <p:cTn id="109" dur="1250" fill="hold"/>
                                        <p:tgtEl>
                                          <p:spTgt spid="22"/>
                                        </p:tgtEl>
                                        <p:attrNameLst>
                                          <p:attrName>ppt_h</p:attrName>
                                        </p:attrNameLst>
                                      </p:cBhvr>
                                      <p:tavLst>
                                        <p:tav tm="0">
                                          <p:val>
                                            <p:fltVal val="0"/>
                                          </p:val>
                                        </p:tav>
                                        <p:tav tm="100000">
                                          <p:val>
                                            <p:strVal val="#ppt_h"/>
                                          </p:val>
                                        </p:tav>
                                      </p:tavLst>
                                    </p:anim>
                                    <p:animEffect transition="in" filter="fade">
                                      <p:cBhvr>
                                        <p:cTn id="110" dur="1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5" grpId="1"/>
      <p:bldP spid="71" grpId="0"/>
      <p:bldP spid="71" grpId="1"/>
      <p:bldP spid="72" grpId="0"/>
      <p:bldP spid="72" grpId="1"/>
      <p:bldP spid="73" grpId="0"/>
      <p:bldP spid="73" grpId="1"/>
      <p:bldP spid="74" grpId="0"/>
      <p:bldP spid="74" grpId="1"/>
      <p:bldP spid="75" grpId="0"/>
      <p:bldP spid="75" grpId="1"/>
      <p:bldP spid="76" grpId="0"/>
      <p:bldP spid="76" grpId="1"/>
      <p:bldP spid="77" grpId="0"/>
      <p:bldP spid="77" grpId="1"/>
      <p:bldP spid="78" grpId="0"/>
      <p:bldP spid="78" grpId="1"/>
      <p:bldP spid="20" grpId="0"/>
      <p:bldP spid="18" grpId="0"/>
      <p:bldP spid="1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415925"/>
            <a:ext cx="7772400" cy="727075"/>
          </a:xfrm>
        </p:spPr>
        <p:txBody>
          <a:bodyPr rtlCol="0">
            <a:normAutofit fontScale="90000"/>
          </a:bodyPr>
          <a:lstStyle/>
          <a:p>
            <a:pPr algn="ctr" eaLnBrk="1" fontAlgn="auto" hangingPunct="1">
              <a:spcAft>
                <a:spcPts val="0"/>
              </a:spcAft>
              <a:defRPr/>
            </a:pPr>
            <a:r>
              <a:rPr lang="it-IT" b="1" dirty="0" smtClean="0">
                <a:solidFill>
                  <a:srgbClr val="0070C0"/>
                </a:solidFill>
                <a:latin typeface="Comic Sans MS" pitchFamily="66" charset="0"/>
              </a:rPr>
              <a:t>Moduli</a:t>
            </a:r>
          </a:p>
        </p:txBody>
      </p:sp>
      <p:sp>
        <p:nvSpPr>
          <p:cNvPr id="2051" name="Sottotitolo 2"/>
          <p:cNvSpPr>
            <a:spLocks noGrp="1"/>
          </p:cNvSpPr>
          <p:nvPr>
            <p:ph type="subTitle" idx="1"/>
          </p:nvPr>
        </p:nvSpPr>
        <p:spPr>
          <a:xfrm>
            <a:off x="0" y="1484784"/>
            <a:ext cx="9144000" cy="4038600"/>
          </a:xfrm>
        </p:spPr>
        <p:txBody>
          <a:bodyPr>
            <a:normAutofit/>
          </a:bodyPr>
          <a:lstStyle/>
          <a:p>
            <a:pPr algn="ctr" eaLnBrk="1" hangingPunct="1">
              <a:lnSpc>
                <a:spcPct val="140000"/>
              </a:lnSpc>
            </a:pPr>
            <a:r>
              <a:rPr lang="it-IT" sz="3200" dirty="0" smtClean="0">
                <a:solidFill>
                  <a:srgbClr val="0070C0"/>
                </a:solidFill>
                <a:latin typeface="Calibri" panose="020F0502020204030204" pitchFamily="34" charset="0"/>
                <a:cs typeface="Calibri" panose="020F0502020204030204" pitchFamily="34" charset="0"/>
              </a:rPr>
              <a:t>1. Definizioni e indagini sull’esistente</a:t>
            </a:r>
          </a:p>
          <a:p>
            <a:pPr algn="ctr" eaLnBrk="1" hangingPunct="1">
              <a:lnSpc>
                <a:spcPct val="140000"/>
              </a:lnSpc>
            </a:pPr>
            <a:r>
              <a:rPr lang="it-IT" sz="3200" dirty="0" smtClean="0">
                <a:solidFill>
                  <a:srgbClr val="0070C0"/>
                </a:solidFill>
                <a:latin typeface="Calibri" panose="020F0502020204030204" pitchFamily="34" charset="0"/>
                <a:cs typeface="Calibri" panose="020F0502020204030204" pitchFamily="34" charset="0"/>
              </a:rPr>
              <a:t>2. Modelli di capacità per elementi in c.a.</a:t>
            </a:r>
          </a:p>
          <a:p>
            <a:pPr algn="ctr" eaLnBrk="1" hangingPunct="1">
              <a:lnSpc>
                <a:spcPct val="140000"/>
              </a:lnSpc>
            </a:pPr>
            <a:r>
              <a:rPr lang="it-IT" sz="3200" dirty="0" smtClean="0">
                <a:solidFill>
                  <a:srgbClr val="0070C0"/>
                </a:solidFill>
                <a:latin typeface="Calibri" panose="020F0502020204030204" pitchFamily="34" charset="0"/>
                <a:cs typeface="Calibri" panose="020F0502020204030204" pitchFamily="34" charset="0"/>
              </a:rPr>
              <a:t>3. Metodologie di analisi sismica di strutture</a:t>
            </a:r>
          </a:p>
          <a:p>
            <a:pPr algn="ctr" eaLnBrk="1" hangingPunct="1">
              <a:lnSpc>
                <a:spcPct val="140000"/>
              </a:lnSpc>
            </a:pPr>
            <a:r>
              <a:rPr lang="it-IT" sz="3200" dirty="0" smtClean="0">
                <a:solidFill>
                  <a:srgbClr val="0070C0"/>
                </a:solidFill>
                <a:latin typeface="Calibri" panose="020F0502020204030204" pitchFamily="34" charset="0"/>
                <a:cs typeface="Calibri" panose="020F0502020204030204" pitchFamily="34" charset="0"/>
              </a:rPr>
              <a:t>4. Caso studio: una struttura ospedaliera</a:t>
            </a:r>
          </a:p>
          <a:p>
            <a:pPr algn="ctr" eaLnBrk="1" hangingPunct="1">
              <a:lnSpc>
                <a:spcPct val="140000"/>
              </a:lnSpc>
            </a:pPr>
            <a:r>
              <a:rPr lang="it-IT" sz="3200" b="1" dirty="0" smtClean="0">
                <a:solidFill>
                  <a:srgbClr val="0070C0"/>
                </a:solidFill>
                <a:latin typeface="Calibri" panose="020F0502020204030204" pitchFamily="34" charset="0"/>
                <a:cs typeface="Calibri" panose="020F0502020204030204" pitchFamily="34" charset="0"/>
              </a:rPr>
              <a:t>5. </a:t>
            </a:r>
            <a:r>
              <a:rPr lang="it-IT" sz="3200" b="1" dirty="0">
                <a:solidFill>
                  <a:srgbClr val="0070C0"/>
                </a:solidFill>
                <a:latin typeface="Calibri" panose="020F0502020204030204" pitchFamily="34" charset="0"/>
                <a:cs typeface="Calibri" panose="020F0502020204030204" pitchFamily="34" charset="0"/>
              </a:rPr>
              <a:t>Caso studio: </a:t>
            </a:r>
            <a:r>
              <a:rPr lang="it-IT" sz="3200" b="1" dirty="0" smtClean="0">
                <a:solidFill>
                  <a:srgbClr val="0070C0"/>
                </a:solidFill>
                <a:latin typeface="Calibri" panose="020F0502020204030204" pitchFamily="34" charset="0"/>
                <a:cs typeface="Calibri" panose="020F0502020204030204" pitchFamily="34" charset="0"/>
              </a:rPr>
              <a:t>un edificio </a:t>
            </a:r>
            <a:r>
              <a:rPr lang="it-IT" sz="3200" b="1" dirty="0" smtClean="0">
                <a:solidFill>
                  <a:srgbClr val="0070C0"/>
                </a:solidFill>
                <a:latin typeface="Calibri" panose="020F0502020204030204" pitchFamily="34" charset="0"/>
                <a:cs typeface="Calibri" panose="020F0502020204030204" pitchFamily="34" charset="0"/>
              </a:rPr>
              <a:t>scolastico</a:t>
            </a:r>
            <a:endParaRPr lang="it-IT" sz="3200" dirty="0" smtClean="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838078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ttangolo 30"/>
          <p:cNvSpPr/>
          <p:nvPr/>
        </p:nvSpPr>
        <p:spPr>
          <a:xfrm>
            <a:off x="6660232" y="3861048"/>
            <a:ext cx="2304256" cy="648072"/>
          </a:xfrm>
          <a:prstGeom prst="rect">
            <a:avLst/>
          </a:prstGeom>
          <a:scene3d>
            <a:camera prst="orthographicFront"/>
            <a:lightRig rig="threePt" dir="t"/>
          </a:scene3d>
          <a:sp3d>
            <a:bevelT prst="angle"/>
          </a:sp3d>
        </p:spPr>
        <p:style>
          <a:lnRef idx="1">
            <a:schemeClr val="accent4"/>
          </a:lnRef>
          <a:fillRef idx="2">
            <a:schemeClr val="accent4"/>
          </a:fillRef>
          <a:effectRef idx="1">
            <a:schemeClr val="accent4"/>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Carica accelerogrammi</a:t>
            </a:r>
            <a:endParaRPr lang="it-IT" b="1" i="1" dirty="0">
              <a:solidFill>
                <a:schemeClr val="tx1"/>
              </a:solidFill>
              <a:latin typeface="Calibri" panose="020F0502020204030204" pitchFamily="34" charset="0"/>
            </a:endParaRPr>
          </a:p>
        </p:txBody>
      </p:sp>
      <p:pic>
        <p:nvPicPr>
          <p:cNvPr id="3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484784"/>
            <a:ext cx="5400600" cy="3811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r="10238"/>
          <a:stretch/>
        </p:blipFill>
        <p:spPr bwMode="auto">
          <a:xfrm>
            <a:off x="467544" y="5679478"/>
            <a:ext cx="7530044" cy="106189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7" name="Rettangolo 36"/>
          <p:cNvSpPr/>
          <p:nvPr/>
        </p:nvSpPr>
        <p:spPr>
          <a:xfrm>
            <a:off x="6660232" y="4661520"/>
            <a:ext cx="2304256" cy="648072"/>
          </a:xfrm>
          <a:prstGeom prst="rect">
            <a:avLst/>
          </a:prstGeom>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Esegui lettura accelerogrammi</a:t>
            </a:r>
            <a:endParaRPr lang="it-IT" b="1" i="1" dirty="0">
              <a:solidFill>
                <a:schemeClr val="tx1"/>
              </a:solidFill>
              <a:latin typeface="Calibri" panose="020F0502020204030204" pitchFamily="34" charset="0"/>
            </a:endParaRPr>
          </a:p>
        </p:txBody>
      </p:sp>
      <p:pic>
        <p:nvPicPr>
          <p:cNvPr id="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1878208"/>
            <a:ext cx="5726011" cy="3495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072" y="1895944"/>
            <a:ext cx="5696954" cy="347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Connettore 2 7"/>
          <p:cNvCxnSpPr/>
          <p:nvPr/>
        </p:nvCxnSpPr>
        <p:spPr>
          <a:xfrm flipV="1">
            <a:off x="2339752" y="3775688"/>
            <a:ext cx="0" cy="9494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Connettore 2 39"/>
          <p:cNvCxnSpPr/>
          <p:nvPr/>
        </p:nvCxnSpPr>
        <p:spPr>
          <a:xfrm flipH="1">
            <a:off x="1187624" y="3789040"/>
            <a:ext cx="1088379"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1"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67544" y="5679478"/>
            <a:ext cx="8388932" cy="106189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4" name="Rettangolo 43"/>
          <p:cNvSpPr/>
          <p:nvPr/>
        </p:nvSpPr>
        <p:spPr>
          <a:xfrm>
            <a:off x="6669324" y="5464880"/>
            <a:ext cx="2304256" cy="648072"/>
          </a:xfrm>
          <a:prstGeom prst="rect">
            <a:avLst/>
          </a:prstGeom>
          <a:scene3d>
            <a:camera prst="orthographicFront"/>
            <a:lightRig rig="threePt" dir="t"/>
          </a:scene3d>
          <a:sp3d>
            <a:bevelT prst="angle"/>
          </a:sp3d>
        </p:spPr>
        <p:style>
          <a:lnRef idx="1">
            <a:schemeClr val="accent5"/>
          </a:lnRef>
          <a:fillRef idx="2">
            <a:schemeClr val="accent5"/>
          </a:fillRef>
          <a:effectRef idx="1">
            <a:schemeClr val="accent5"/>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Crea files .</a:t>
            </a:r>
            <a:r>
              <a:rPr lang="it-IT" b="1" i="1" dirty="0" err="1" smtClean="0">
                <a:solidFill>
                  <a:schemeClr val="tx1"/>
                </a:solidFill>
                <a:latin typeface="Calibri" panose="020F0502020204030204" pitchFamily="34" charset="0"/>
              </a:rPr>
              <a:t>tcl</a:t>
            </a:r>
            <a:endParaRPr lang="it-IT" b="1" i="1" dirty="0">
              <a:solidFill>
                <a:schemeClr val="tx1"/>
              </a:solidFill>
              <a:latin typeface="Calibri" panose="020F0502020204030204" pitchFamily="34" charset="0"/>
            </a:endParaRPr>
          </a:p>
        </p:txBody>
      </p:sp>
      <p:cxnSp>
        <p:nvCxnSpPr>
          <p:cNvPr id="4" name="Connettore 2 3"/>
          <p:cNvCxnSpPr/>
          <p:nvPr/>
        </p:nvCxnSpPr>
        <p:spPr>
          <a:xfrm>
            <a:off x="4788024" y="4661520"/>
            <a:ext cx="576064" cy="1215752"/>
          </a:xfrm>
          <a:prstGeom prst="straightConnector1">
            <a:avLst/>
          </a:prstGeom>
          <a:ln w="50800">
            <a:solidFill>
              <a:srgbClr val="C00000"/>
            </a:solidFill>
            <a:tailEnd type="arrow"/>
          </a:ln>
          <a:scene3d>
            <a:camera prst="orthographicFront">
              <a:rot lat="0" lon="0" rev="0"/>
            </a:camera>
            <a:lightRig rig="threePt" dir="t"/>
          </a:scene3d>
          <a:sp3d>
            <a:bevelT prst="angle"/>
          </a:sp3d>
        </p:spPr>
        <p:style>
          <a:lnRef idx="1">
            <a:schemeClr val="accent1"/>
          </a:lnRef>
          <a:fillRef idx="0">
            <a:schemeClr val="accent1"/>
          </a:fillRef>
          <a:effectRef idx="0">
            <a:schemeClr val="accent1"/>
          </a:effectRef>
          <a:fontRef idx="minor">
            <a:schemeClr val="tx1"/>
          </a:fontRef>
        </p:style>
      </p:cxnSp>
      <p:pic>
        <p:nvPicPr>
          <p:cNvPr id="18" name="Immagine 17"/>
          <p:cNvPicPr>
            <a:picLocks noChangeAspect="1"/>
          </p:cNvPicPr>
          <p:nvPr/>
        </p:nvPicPr>
        <p:blipFill rotWithShape="1">
          <a:blip r:embed="rId7" cstate="print">
            <a:extLst>
              <a:ext uri="{28A0092B-C50C-407E-A947-70E740481C1C}">
                <a14:useLocalDpi xmlns:a14="http://schemas.microsoft.com/office/drawing/2010/main" val="0"/>
              </a:ext>
            </a:extLst>
          </a:blip>
          <a:srcRect t="20819" r="12347" b="17472"/>
          <a:stretch/>
        </p:blipFill>
        <p:spPr>
          <a:xfrm>
            <a:off x="6948464" y="2979913"/>
            <a:ext cx="1800000" cy="654667"/>
          </a:xfrm>
          <a:prstGeom prst="rect">
            <a:avLst/>
          </a:prstGeom>
        </p:spPr>
      </p:pic>
      <p:pic>
        <p:nvPicPr>
          <p:cNvPr id="19"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ttangolo 19"/>
          <p:cNvSpPr/>
          <p:nvPr/>
        </p:nvSpPr>
        <p:spPr>
          <a:xfrm>
            <a:off x="7776416" y="908720"/>
            <a:ext cx="504000" cy="1728000"/>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pic>
        <p:nvPicPr>
          <p:cNvPr id="1027"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l="23477" r="26398" b="5590"/>
          <a:stretch/>
        </p:blipFill>
        <p:spPr bwMode="auto">
          <a:xfrm>
            <a:off x="881603" y="1268760"/>
            <a:ext cx="5031949" cy="532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05561" y="4015662"/>
            <a:ext cx="4417563" cy="27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15639" y="1209320"/>
            <a:ext cx="4429820" cy="27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1" name="Diagramma 20"/>
          <p:cNvGraphicFramePr/>
          <p:nvPr>
            <p:extLst>
              <p:ext uri="{D42A27DB-BD31-4B8C-83A1-F6EECF244321}">
                <p14:modId xmlns:p14="http://schemas.microsoft.com/office/powerpoint/2010/main" val="3853453465"/>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422738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strVal val="#ppt_w*0.70"/>
                                          </p:val>
                                        </p:tav>
                                        <p:tav tm="100000">
                                          <p:val>
                                            <p:strVal val="#ppt_w"/>
                                          </p:val>
                                        </p:tav>
                                      </p:tavLst>
                                    </p:anim>
                                    <p:anim calcmode="lin" valueType="num">
                                      <p:cBhvr>
                                        <p:cTn id="8" dur="750" fill="hold"/>
                                        <p:tgtEl>
                                          <p:spTgt spid="18"/>
                                        </p:tgtEl>
                                        <p:attrNameLst>
                                          <p:attrName>ppt_h</p:attrName>
                                        </p:attrNameLst>
                                      </p:cBhvr>
                                      <p:tavLst>
                                        <p:tav tm="0">
                                          <p:val>
                                            <p:strVal val="#ppt_h"/>
                                          </p:val>
                                        </p:tav>
                                        <p:tav tm="100000">
                                          <p:val>
                                            <p:strVal val="#ppt_h"/>
                                          </p:val>
                                        </p:tav>
                                      </p:tavLst>
                                    </p:anim>
                                    <p:animEffect transition="in" filter="fade">
                                      <p:cBhvr>
                                        <p:cTn id="9" dur="750"/>
                                        <p:tgtEl>
                                          <p:spTgt spid="18"/>
                                        </p:tgtEl>
                                      </p:cBhvr>
                                    </p:animEffect>
                                  </p:childTnLst>
                                </p:cTn>
                              </p:par>
                              <p:par>
                                <p:cTn id="10" presetID="47" presetClass="entr" presetSubtype="0" fill="hold" grpId="0" nodeType="withEffect">
                                  <p:stCondLst>
                                    <p:cond delay="5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50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par>
                                <p:cTn id="25" presetID="6" presetClass="entr" presetSubtype="16"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circle(in)">
                                      <p:cBhvr>
                                        <p:cTn id="27" dur="10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35"/>
                                        </p:tgtEl>
                                      </p:cBhvr>
                                    </p:animEffect>
                                    <p:set>
                                      <p:cBhvr>
                                        <p:cTn id="32" dur="1" fill="hold">
                                          <p:stCondLst>
                                            <p:cond delay="499"/>
                                          </p:stCondLst>
                                        </p:cTn>
                                        <p:tgtEl>
                                          <p:spTgt spid="35"/>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47"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1000"/>
                                        <p:tgtEl>
                                          <p:spTgt spid="37"/>
                                        </p:tgtEl>
                                      </p:cBhvr>
                                    </p:animEffect>
                                    <p:anim calcmode="lin" valueType="num">
                                      <p:cBhvr>
                                        <p:cTn id="39" dur="1000" fill="hold"/>
                                        <p:tgtEl>
                                          <p:spTgt spid="37"/>
                                        </p:tgtEl>
                                        <p:attrNameLst>
                                          <p:attrName>ppt_x</p:attrName>
                                        </p:attrNameLst>
                                      </p:cBhvr>
                                      <p:tavLst>
                                        <p:tav tm="0">
                                          <p:val>
                                            <p:strVal val="#ppt_x"/>
                                          </p:val>
                                        </p:tav>
                                        <p:tav tm="100000">
                                          <p:val>
                                            <p:strVal val="#ppt_x"/>
                                          </p:val>
                                        </p:tav>
                                      </p:tavLst>
                                    </p:anim>
                                    <p:anim calcmode="lin" valueType="num">
                                      <p:cBhvr>
                                        <p:cTn id="40" dur="1000" fill="hold"/>
                                        <p:tgtEl>
                                          <p:spTgt spid="37"/>
                                        </p:tgtEl>
                                        <p:attrNameLst>
                                          <p:attrName>ppt_y</p:attrName>
                                        </p:attrNameLst>
                                      </p:cBhvr>
                                      <p:tavLst>
                                        <p:tav tm="0">
                                          <p:val>
                                            <p:strVal val="#ppt_y-.1"/>
                                          </p:val>
                                        </p:tav>
                                        <p:tav tm="100000">
                                          <p:val>
                                            <p:strVal val="#ppt_y"/>
                                          </p:val>
                                        </p:tav>
                                      </p:tavLst>
                                    </p:anim>
                                  </p:childTnLst>
                                </p:cTn>
                              </p:par>
                              <p:par>
                                <p:cTn id="41" presetID="10" presetClass="entr" presetSubtype="0" fill="hold" nodeType="withEffect">
                                  <p:stCondLst>
                                    <p:cond delay="5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38"/>
                                        </p:tgtEl>
                                      </p:cBhvr>
                                    </p:animEffect>
                                    <p:set>
                                      <p:cBhvr>
                                        <p:cTn id="48" dur="1" fill="hold">
                                          <p:stCondLst>
                                            <p:cond delay="499"/>
                                          </p:stCondLst>
                                        </p:cTn>
                                        <p:tgtEl>
                                          <p:spTgt spid="38"/>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dissolve">
                                      <p:cBhvr>
                                        <p:cTn id="56" dur="750"/>
                                        <p:tgtEl>
                                          <p:spTgt spid="8"/>
                                        </p:tgtEl>
                                      </p:cBhvr>
                                    </p:animEffect>
                                  </p:childTnLst>
                                </p:cTn>
                              </p:par>
                            </p:childTnLst>
                          </p:cTn>
                        </p:par>
                        <p:par>
                          <p:cTn id="57" fill="hold">
                            <p:stCondLst>
                              <p:cond delay="750"/>
                            </p:stCondLst>
                            <p:childTnLst>
                              <p:par>
                                <p:cTn id="58" presetID="9" presetClass="entr" presetSubtype="0" fill="hold"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dissolve">
                                      <p:cBhvr>
                                        <p:cTn id="60" dur="750"/>
                                        <p:tgtEl>
                                          <p:spTgt spid="40"/>
                                        </p:tgtEl>
                                      </p:cBhvr>
                                    </p:animEffect>
                                  </p:childTnLst>
                                </p:cTn>
                              </p:par>
                            </p:childTnLst>
                          </p:cTn>
                        </p:par>
                        <p:par>
                          <p:cTn id="61" fill="hold">
                            <p:stCondLst>
                              <p:cond delay="1500"/>
                            </p:stCondLst>
                            <p:childTnLst>
                              <p:par>
                                <p:cTn id="62" presetID="10" presetClass="entr" presetSubtype="0" fill="hold"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1000"/>
                                        <p:tgtEl>
                                          <p:spTgt spid="41"/>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xit" presetSubtype="0" fill="hold" nodeType="clickEffect">
                                  <p:stCondLst>
                                    <p:cond delay="0"/>
                                  </p:stCondLst>
                                  <p:childTnLst>
                                    <p:animEffect transition="out" filter="fade">
                                      <p:cBhvr>
                                        <p:cTn id="68" dur="10"/>
                                        <p:tgtEl>
                                          <p:spTgt spid="36"/>
                                        </p:tgtEl>
                                      </p:cBhvr>
                                    </p:animEffect>
                                    <p:set>
                                      <p:cBhvr>
                                        <p:cTn id="69" dur="1" fill="hold">
                                          <p:stCondLst>
                                            <p:cond delay="9"/>
                                          </p:stCondLst>
                                        </p:cTn>
                                        <p:tgtEl>
                                          <p:spTgt spid="36"/>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39"/>
                                        </p:tgtEl>
                                      </p:cBhvr>
                                    </p:animEffect>
                                    <p:set>
                                      <p:cBhvr>
                                        <p:cTn id="72" dur="1" fill="hold">
                                          <p:stCondLst>
                                            <p:cond delay="499"/>
                                          </p:stCondLst>
                                        </p:cTn>
                                        <p:tgtEl>
                                          <p:spTgt spid="39"/>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39"/>
                                        </p:tgtEl>
                                      </p:cBhvr>
                                    </p:animEffect>
                                    <p:set>
                                      <p:cBhvr>
                                        <p:cTn id="75" dur="1" fill="hold">
                                          <p:stCondLst>
                                            <p:cond delay="499"/>
                                          </p:stCondLst>
                                        </p:cTn>
                                        <p:tgtEl>
                                          <p:spTgt spid="39"/>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8"/>
                                        </p:tgtEl>
                                      </p:cBhvr>
                                    </p:animEffect>
                                    <p:set>
                                      <p:cBhvr>
                                        <p:cTn id="78" dur="1" fill="hold">
                                          <p:stCondLst>
                                            <p:cond delay="499"/>
                                          </p:stCondLst>
                                        </p:cTn>
                                        <p:tgtEl>
                                          <p:spTgt spid="8"/>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40"/>
                                        </p:tgtEl>
                                      </p:cBhvr>
                                    </p:animEffect>
                                    <p:set>
                                      <p:cBhvr>
                                        <p:cTn id="81" dur="1" fill="hold">
                                          <p:stCondLst>
                                            <p:cond delay="499"/>
                                          </p:stCondLst>
                                        </p:cTn>
                                        <p:tgtEl>
                                          <p:spTgt spid="40"/>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41"/>
                                        </p:tgtEl>
                                      </p:cBhvr>
                                    </p:animEffect>
                                    <p:set>
                                      <p:cBhvr>
                                        <p:cTn id="84" dur="1" fill="hold">
                                          <p:stCondLst>
                                            <p:cond delay="499"/>
                                          </p:stCondLst>
                                        </p:cTn>
                                        <p:tgtEl>
                                          <p:spTgt spid="41"/>
                                        </p:tgtEl>
                                        <p:attrNameLst>
                                          <p:attrName>style.visibility</p:attrName>
                                        </p:attrNameLst>
                                      </p:cBhvr>
                                      <p:to>
                                        <p:strVal val="hidden"/>
                                      </p:to>
                                    </p:set>
                                  </p:childTnLst>
                                </p:cTn>
                              </p:par>
                              <p:par>
                                <p:cTn id="85" presetID="47" presetClass="entr" presetSubtype="0" fill="hold" grpId="0" nodeType="with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fade">
                                      <p:cBhvr>
                                        <p:cTn id="87" dur="1000"/>
                                        <p:tgtEl>
                                          <p:spTgt spid="44"/>
                                        </p:tgtEl>
                                      </p:cBhvr>
                                    </p:animEffect>
                                    <p:anim calcmode="lin" valueType="num">
                                      <p:cBhvr>
                                        <p:cTn id="88" dur="1000" fill="hold"/>
                                        <p:tgtEl>
                                          <p:spTgt spid="44"/>
                                        </p:tgtEl>
                                        <p:attrNameLst>
                                          <p:attrName>ppt_x</p:attrName>
                                        </p:attrNameLst>
                                      </p:cBhvr>
                                      <p:tavLst>
                                        <p:tav tm="0">
                                          <p:val>
                                            <p:strVal val="#ppt_x"/>
                                          </p:val>
                                        </p:tav>
                                        <p:tav tm="100000">
                                          <p:val>
                                            <p:strVal val="#ppt_x"/>
                                          </p:val>
                                        </p:tav>
                                      </p:tavLst>
                                    </p:anim>
                                    <p:anim calcmode="lin" valueType="num">
                                      <p:cBhvr>
                                        <p:cTn id="89" dur="1000" fill="hold"/>
                                        <p:tgtEl>
                                          <p:spTgt spid="44"/>
                                        </p:tgtEl>
                                        <p:attrNameLst>
                                          <p:attrName>ppt_y</p:attrName>
                                        </p:attrNameLst>
                                      </p:cBhvr>
                                      <p:tavLst>
                                        <p:tav tm="0">
                                          <p:val>
                                            <p:strVal val="#ppt_y-.1"/>
                                          </p:val>
                                        </p:tav>
                                        <p:tav tm="100000">
                                          <p:val>
                                            <p:strVal val="#ppt_y"/>
                                          </p:val>
                                        </p:tav>
                                      </p:tavLst>
                                    </p:anim>
                                  </p:childTnLst>
                                </p:cTn>
                              </p:par>
                              <p:par>
                                <p:cTn id="90" presetID="53" presetClass="entr" presetSubtype="16" fill="hold" nodeType="with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1000" fill="hold"/>
                                        <p:tgtEl>
                                          <p:spTgt spid="22"/>
                                        </p:tgtEl>
                                        <p:attrNameLst>
                                          <p:attrName>ppt_w</p:attrName>
                                        </p:attrNameLst>
                                      </p:cBhvr>
                                      <p:tavLst>
                                        <p:tav tm="0">
                                          <p:val>
                                            <p:fltVal val="0"/>
                                          </p:val>
                                        </p:tav>
                                        <p:tav tm="100000">
                                          <p:val>
                                            <p:strVal val="#ppt_w"/>
                                          </p:val>
                                        </p:tav>
                                      </p:tavLst>
                                    </p:anim>
                                    <p:anim calcmode="lin" valueType="num">
                                      <p:cBhvr>
                                        <p:cTn id="93" dur="1000" fill="hold"/>
                                        <p:tgtEl>
                                          <p:spTgt spid="22"/>
                                        </p:tgtEl>
                                        <p:attrNameLst>
                                          <p:attrName>ppt_h</p:attrName>
                                        </p:attrNameLst>
                                      </p:cBhvr>
                                      <p:tavLst>
                                        <p:tav tm="0">
                                          <p:val>
                                            <p:fltVal val="0"/>
                                          </p:val>
                                        </p:tav>
                                        <p:tav tm="100000">
                                          <p:val>
                                            <p:strVal val="#ppt_h"/>
                                          </p:val>
                                        </p:tav>
                                      </p:tavLst>
                                    </p:anim>
                                    <p:animEffect transition="in" filter="fade">
                                      <p:cBhvr>
                                        <p:cTn id="94" dur="1000"/>
                                        <p:tgtEl>
                                          <p:spTgt spid="22"/>
                                        </p:tgtEl>
                                      </p:cBhvr>
                                    </p:animEffect>
                                  </p:childTnLst>
                                </p:cTn>
                              </p:par>
                              <p:par>
                                <p:cTn id="95" presetID="53" presetClass="entr" presetSubtype="16" fill="hold"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p:cTn id="97" dur="1000" fill="hold"/>
                                        <p:tgtEl>
                                          <p:spTgt spid="23"/>
                                        </p:tgtEl>
                                        <p:attrNameLst>
                                          <p:attrName>ppt_w</p:attrName>
                                        </p:attrNameLst>
                                      </p:cBhvr>
                                      <p:tavLst>
                                        <p:tav tm="0">
                                          <p:val>
                                            <p:fltVal val="0"/>
                                          </p:val>
                                        </p:tav>
                                        <p:tav tm="100000">
                                          <p:val>
                                            <p:strVal val="#ppt_w"/>
                                          </p:val>
                                        </p:tav>
                                      </p:tavLst>
                                    </p:anim>
                                    <p:anim calcmode="lin" valueType="num">
                                      <p:cBhvr>
                                        <p:cTn id="98" dur="1000" fill="hold"/>
                                        <p:tgtEl>
                                          <p:spTgt spid="23"/>
                                        </p:tgtEl>
                                        <p:attrNameLst>
                                          <p:attrName>ppt_h</p:attrName>
                                        </p:attrNameLst>
                                      </p:cBhvr>
                                      <p:tavLst>
                                        <p:tav tm="0">
                                          <p:val>
                                            <p:fltVal val="0"/>
                                          </p:val>
                                        </p:tav>
                                        <p:tav tm="100000">
                                          <p:val>
                                            <p:strVal val="#ppt_h"/>
                                          </p:val>
                                        </p:tav>
                                      </p:tavLst>
                                    </p:anim>
                                    <p:animEffect transition="in" filter="fade">
                                      <p:cBhvr>
                                        <p:cTn id="99" dur="1000"/>
                                        <p:tgtEl>
                                          <p:spTgt spid="2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xit" presetSubtype="0" fill="hold" nodeType="clickEffect">
                                  <p:stCondLst>
                                    <p:cond delay="0"/>
                                  </p:stCondLst>
                                  <p:childTnLst>
                                    <p:animEffect transition="out" filter="fade">
                                      <p:cBhvr>
                                        <p:cTn id="103" dur="500"/>
                                        <p:tgtEl>
                                          <p:spTgt spid="22"/>
                                        </p:tgtEl>
                                      </p:cBhvr>
                                    </p:animEffect>
                                    <p:set>
                                      <p:cBhvr>
                                        <p:cTn id="104" dur="1" fill="hold">
                                          <p:stCondLst>
                                            <p:cond delay="499"/>
                                          </p:stCondLst>
                                        </p:cTn>
                                        <p:tgtEl>
                                          <p:spTgt spid="22"/>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23"/>
                                        </p:tgtEl>
                                      </p:cBhvr>
                                    </p:animEffect>
                                    <p:set>
                                      <p:cBhvr>
                                        <p:cTn id="107" dur="1" fill="hold">
                                          <p:stCondLst>
                                            <p:cond delay="499"/>
                                          </p:stCondLst>
                                        </p:cTn>
                                        <p:tgtEl>
                                          <p:spTgt spid="23"/>
                                        </p:tgtEl>
                                        <p:attrNameLst>
                                          <p:attrName>style.visibility</p:attrName>
                                        </p:attrNameLst>
                                      </p:cBhvr>
                                      <p:to>
                                        <p:strVal val="hidden"/>
                                      </p:to>
                                    </p:set>
                                  </p:childTnLst>
                                </p:cTn>
                              </p:par>
                              <p:par>
                                <p:cTn id="108" presetID="6" presetClass="entr" presetSubtype="16" fill="hold" nodeType="withEffect">
                                  <p:stCondLst>
                                    <p:cond delay="0"/>
                                  </p:stCondLst>
                                  <p:childTnLst>
                                    <p:set>
                                      <p:cBhvr>
                                        <p:cTn id="109" dur="1" fill="hold">
                                          <p:stCondLst>
                                            <p:cond delay="0"/>
                                          </p:stCondLst>
                                        </p:cTn>
                                        <p:tgtEl>
                                          <p:spTgt spid="1027"/>
                                        </p:tgtEl>
                                        <p:attrNameLst>
                                          <p:attrName>style.visibility</p:attrName>
                                        </p:attrNameLst>
                                      </p:cBhvr>
                                      <p:to>
                                        <p:strVal val="visible"/>
                                      </p:to>
                                    </p:set>
                                    <p:animEffect transition="in" filter="circle(in)">
                                      <p:cBhvr>
                                        <p:cTn id="110"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4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112" y="2704000"/>
            <a:ext cx="6065088" cy="3960001"/>
          </a:xfrm>
          <a:prstGeom prst="rect">
            <a:avLst/>
          </a:prstGeom>
          <a:noFill/>
          <a:ln>
            <a:noFill/>
          </a:ln>
        </p:spPr>
      </p:pic>
      <p:pic>
        <p:nvPicPr>
          <p:cNvPr id="14" name="Immagine 1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7111" y="2719598"/>
            <a:ext cx="6065089" cy="3960001"/>
          </a:xfrm>
          <a:prstGeom prst="rect">
            <a:avLst/>
          </a:prstGeom>
          <a:noFill/>
          <a:ln>
            <a:noFill/>
          </a:ln>
        </p:spPr>
      </p:pic>
      <p:pic>
        <p:nvPicPr>
          <p:cNvPr id="15" name="Immagine 1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7112" y="2719599"/>
            <a:ext cx="6065088" cy="3960000"/>
          </a:xfrm>
          <a:prstGeom prst="rect">
            <a:avLst/>
          </a:prstGeom>
          <a:noFill/>
          <a:ln>
            <a:noFill/>
          </a:ln>
        </p:spPr>
      </p:pic>
      <p:pic>
        <p:nvPicPr>
          <p:cNvPr id="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ttangolo 9"/>
          <p:cNvSpPr/>
          <p:nvPr/>
        </p:nvSpPr>
        <p:spPr>
          <a:xfrm>
            <a:off x="7776416" y="1445988"/>
            <a:ext cx="1188072" cy="648072"/>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sp>
        <p:nvSpPr>
          <p:cNvPr id="12" name="Rettangolo 11"/>
          <p:cNvSpPr/>
          <p:nvPr/>
        </p:nvSpPr>
        <p:spPr>
          <a:xfrm>
            <a:off x="2493561" y="1445988"/>
            <a:ext cx="1692188" cy="648072"/>
          </a:xfrm>
          <a:prstGeom prst="rect">
            <a:avLst/>
          </a:prstGeom>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METODO C</a:t>
            </a:r>
            <a:endParaRPr lang="it-IT" b="1" i="1" dirty="0">
              <a:solidFill>
                <a:schemeClr val="tx1"/>
              </a:solidFill>
              <a:latin typeface="Calibri" panose="020F0502020204030204" pitchFamily="34" charset="0"/>
            </a:endParaRPr>
          </a:p>
        </p:txBody>
      </p:sp>
      <p:sp>
        <p:nvSpPr>
          <p:cNvPr id="13" name="Rettangolo 12"/>
          <p:cNvSpPr/>
          <p:nvPr/>
        </p:nvSpPr>
        <p:spPr>
          <a:xfrm>
            <a:off x="6660232" y="3861048"/>
            <a:ext cx="2304256" cy="648072"/>
          </a:xfrm>
          <a:prstGeom prst="rect">
            <a:avLst/>
          </a:prstGeom>
          <a:scene3d>
            <a:camera prst="orthographicFront"/>
            <a:lightRig rig="threePt" dir="t"/>
          </a:scene3d>
          <a:sp3d>
            <a:bevelT prst="angle"/>
          </a:sp3d>
        </p:spPr>
        <p:style>
          <a:lnRef idx="1">
            <a:schemeClr val="accent4"/>
          </a:lnRef>
          <a:fillRef idx="2">
            <a:schemeClr val="accent4"/>
          </a:fillRef>
          <a:effectRef idx="1">
            <a:schemeClr val="accent4"/>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Carica accelerogrammi</a:t>
            </a:r>
            <a:endParaRPr lang="it-IT" b="1" i="1" dirty="0">
              <a:solidFill>
                <a:schemeClr val="tx1"/>
              </a:solidFill>
              <a:latin typeface="Calibri" panose="020F0502020204030204" pitchFamily="34" charset="0"/>
            </a:endParaRPr>
          </a:p>
        </p:txBody>
      </p:sp>
      <p:sp>
        <p:nvSpPr>
          <p:cNvPr id="16" name="Rettangolo 15"/>
          <p:cNvSpPr/>
          <p:nvPr/>
        </p:nvSpPr>
        <p:spPr>
          <a:xfrm>
            <a:off x="6660232" y="4661520"/>
            <a:ext cx="2304256" cy="648072"/>
          </a:xfrm>
          <a:prstGeom prst="rect">
            <a:avLst/>
          </a:prstGeom>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Esegui lettura accelerogrammi</a:t>
            </a:r>
            <a:endParaRPr lang="it-IT" b="1" i="1" dirty="0">
              <a:solidFill>
                <a:schemeClr val="tx1"/>
              </a:solidFill>
              <a:latin typeface="Calibri" panose="020F0502020204030204" pitchFamily="34" charset="0"/>
            </a:endParaRPr>
          </a:p>
        </p:txBody>
      </p:sp>
      <p:sp>
        <p:nvSpPr>
          <p:cNvPr id="17" name="Rettangolo 16"/>
          <p:cNvSpPr/>
          <p:nvPr/>
        </p:nvSpPr>
        <p:spPr>
          <a:xfrm>
            <a:off x="6669324" y="5464880"/>
            <a:ext cx="2304256" cy="648072"/>
          </a:xfrm>
          <a:prstGeom prst="rect">
            <a:avLst/>
          </a:prstGeom>
          <a:scene3d>
            <a:camera prst="orthographicFront"/>
            <a:lightRig rig="threePt" dir="t"/>
          </a:scene3d>
          <a:sp3d>
            <a:bevelT prst="angle"/>
          </a:sp3d>
        </p:spPr>
        <p:style>
          <a:lnRef idx="1">
            <a:schemeClr val="accent5"/>
          </a:lnRef>
          <a:fillRef idx="2">
            <a:schemeClr val="accent5"/>
          </a:fillRef>
          <a:effectRef idx="1">
            <a:schemeClr val="accent5"/>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Crea files .</a:t>
            </a:r>
            <a:r>
              <a:rPr lang="it-IT" b="1" i="1" dirty="0" err="1" smtClean="0">
                <a:solidFill>
                  <a:schemeClr val="tx1"/>
                </a:solidFill>
                <a:latin typeface="Calibri" panose="020F0502020204030204" pitchFamily="34" charset="0"/>
              </a:rPr>
              <a:t>tcl</a:t>
            </a:r>
            <a:endParaRPr lang="it-IT" b="1" i="1" dirty="0">
              <a:solidFill>
                <a:schemeClr val="tx1"/>
              </a:solidFill>
              <a:latin typeface="Calibri" panose="020F0502020204030204" pitchFamily="34" charset="0"/>
            </a:endParaRPr>
          </a:p>
        </p:txBody>
      </p:sp>
      <p:pic>
        <p:nvPicPr>
          <p:cNvPr id="18" name="Immagine 17"/>
          <p:cNvPicPr>
            <a:picLocks noChangeAspect="1"/>
          </p:cNvPicPr>
          <p:nvPr/>
        </p:nvPicPr>
        <p:blipFill rotWithShape="1">
          <a:blip r:embed="rId7" cstate="print">
            <a:extLst>
              <a:ext uri="{28A0092B-C50C-407E-A947-70E740481C1C}">
                <a14:useLocalDpi xmlns:a14="http://schemas.microsoft.com/office/drawing/2010/main" val="0"/>
              </a:ext>
            </a:extLst>
          </a:blip>
          <a:srcRect t="20819" r="12347" b="17472"/>
          <a:stretch/>
        </p:blipFill>
        <p:spPr>
          <a:xfrm>
            <a:off x="6948464" y="2979913"/>
            <a:ext cx="1800000" cy="654667"/>
          </a:xfrm>
          <a:prstGeom prst="rect">
            <a:avLst/>
          </a:prstGeom>
        </p:spPr>
      </p:pic>
      <p:graphicFrame>
        <p:nvGraphicFramePr>
          <p:cNvPr id="20" name="Diagramma 19"/>
          <p:cNvGraphicFramePr/>
          <p:nvPr>
            <p:extLst>
              <p:ext uri="{D42A27DB-BD31-4B8C-83A1-F6EECF244321}">
                <p14:modId xmlns:p14="http://schemas.microsoft.com/office/powerpoint/2010/main" val="3853453465"/>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837447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ttangolo 18"/>
          <p:cNvSpPr/>
          <p:nvPr/>
        </p:nvSpPr>
        <p:spPr>
          <a:xfrm>
            <a:off x="7164288" y="3212976"/>
            <a:ext cx="1692188" cy="648072"/>
          </a:xfrm>
          <a:prstGeom prst="rect">
            <a:avLst/>
          </a:prstGeom>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METODO A</a:t>
            </a:r>
            <a:endParaRPr lang="it-IT" b="1" i="1" dirty="0">
              <a:solidFill>
                <a:schemeClr val="tx1"/>
              </a:solidFill>
              <a:latin typeface="Calibri" panose="020F0502020204030204" pitchFamily="34" charset="0"/>
            </a:endParaRPr>
          </a:p>
        </p:txBody>
      </p:sp>
      <p:sp>
        <p:nvSpPr>
          <p:cNvPr id="20" name="Rettangolo 19"/>
          <p:cNvSpPr/>
          <p:nvPr/>
        </p:nvSpPr>
        <p:spPr>
          <a:xfrm>
            <a:off x="7164288" y="4221088"/>
            <a:ext cx="1692188" cy="648072"/>
          </a:xfrm>
          <a:prstGeom prst="rect">
            <a:avLst/>
          </a:prstGeom>
          <a:scene3d>
            <a:camera prst="orthographicFront"/>
            <a:lightRig rig="threePt" dir="t"/>
          </a:scene3d>
          <a:sp3d>
            <a:bevelT prst="angle"/>
          </a:sp3d>
        </p:spPr>
        <p:style>
          <a:lnRef idx="1">
            <a:schemeClr val="accent3"/>
          </a:lnRef>
          <a:fillRef idx="2">
            <a:schemeClr val="accent3"/>
          </a:fillRef>
          <a:effectRef idx="1">
            <a:schemeClr val="accent3"/>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METODO B</a:t>
            </a:r>
            <a:endParaRPr lang="it-IT" b="1" i="1" dirty="0">
              <a:solidFill>
                <a:schemeClr val="tx1"/>
              </a:solidFill>
              <a:latin typeface="Calibri" panose="020F0502020204030204" pitchFamily="34" charset="0"/>
            </a:endParaRPr>
          </a:p>
        </p:txBody>
      </p:sp>
      <p:sp>
        <p:nvSpPr>
          <p:cNvPr id="21" name="Rettangolo 20"/>
          <p:cNvSpPr/>
          <p:nvPr/>
        </p:nvSpPr>
        <p:spPr>
          <a:xfrm>
            <a:off x="7164288" y="5229200"/>
            <a:ext cx="1692188" cy="648072"/>
          </a:xfrm>
          <a:prstGeom prst="rect">
            <a:avLst/>
          </a:prstGeom>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METODO C</a:t>
            </a:r>
            <a:endParaRPr lang="it-IT" b="1" i="1" dirty="0">
              <a:solidFill>
                <a:schemeClr val="tx1"/>
              </a:solidFill>
              <a:latin typeface="Calibri" panose="020F0502020204030204" pitchFamily="34" charset="0"/>
            </a:endParaRPr>
          </a:p>
        </p:txBody>
      </p:sp>
      <p:sp>
        <p:nvSpPr>
          <p:cNvPr id="12" name="Rettangolo 11"/>
          <p:cNvSpPr/>
          <p:nvPr/>
        </p:nvSpPr>
        <p:spPr>
          <a:xfrm>
            <a:off x="395536" y="1783848"/>
            <a:ext cx="5707353" cy="338554"/>
          </a:xfrm>
          <a:prstGeom prst="rect">
            <a:avLst/>
          </a:prstGeom>
        </p:spPr>
        <p:txBody>
          <a:bodyPr wrap="square">
            <a:spAutoFit/>
          </a:bodyPr>
          <a:lstStyle/>
          <a:p>
            <a:pPr lvl="0" algn="just"/>
            <a:r>
              <a:rPr lang="it-IT" sz="1600" i="1" dirty="0" smtClean="0">
                <a:latin typeface="Calibri" panose="020F0502020204030204" pitchFamily="34" charset="0"/>
              </a:rPr>
              <a:t>Calcola la rotazione alla corda al limite di snervamento e a rottura;</a:t>
            </a:r>
            <a:endParaRPr lang="it-IT" sz="1600" i="1" dirty="0">
              <a:latin typeface="Calibri" panose="020F0502020204030204" pitchFamily="34"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2708920"/>
            <a:ext cx="3259049"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2647921"/>
            <a:ext cx="2933208" cy="4082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Rettangolo 17"/>
          <p:cNvSpPr/>
          <p:nvPr/>
        </p:nvSpPr>
        <p:spPr>
          <a:xfrm>
            <a:off x="395536" y="1760181"/>
            <a:ext cx="5688632" cy="1077218"/>
          </a:xfrm>
          <a:prstGeom prst="rect">
            <a:avLst/>
          </a:prstGeom>
        </p:spPr>
        <p:txBody>
          <a:bodyPr wrap="square">
            <a:spAutoFit/>
          </a:bodyPr>
          <a:lstStyle/>
          <a:p>
            <a:pPr lvl="0" algn="just"/>
            <a:r>
              <a:rPr lang="it-IT" sz="1600" i="1" dirty="0" smtClean="0">
                <a:latin typeface="Calibri" panose="020F0502020204030204" pitchFamily="34" charset="0"/>
              </a:rPr>
              <a:t>Carica gli output di analisi e va a definire, per il dato accelerogramma  e data intensità, il massimo drift per ogni colonna  e il massimo rapporto tra il taglio sollecitante e quello resistente;</a:t>
            </a:r>
            <a:endParaRPr lang="it-IT" sz="1600" i="1" dirty="0">
              <a:latin typeface="Calibri" panose="020F0502020204030204" pitchFamily="34" charset="0"/>
            </a:endParaRPr>
          </a:p>
        </p:txBody>
      </p:sp>
      <p:pic>
        <p:nvPicPr>
          <p:cNvPr id="2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133" y="3032955"/>
            <a:ext cx="5929510" cy="3697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Rettangolo 24"/>
          <p:cNvSpPr/>
          <p:nvPr/>
        </p:nvSpPr>
        <p:spPr>
          <a:xfrm>
            <a:off x="414257" y="1760181"/>
            <a:ext cx="5688632" cy="584775"/>
          </a:xfrm>
          <a:prstGeom prst="rect">
            <a:avLst/>
          </a:prstGeom>
        </p:spPr>
        <p:txBody>
          <a:bodyPr wrap="square">
            <a:spAutoFit/>
          </a:bodyPr>
          <a:lstStyle/>
          <a:p>
            <a:pPr lvl="0" algn="just"/>
            <a:r>
              <a:rPr lang="it-IT" sz="1600" i="1" dirty="0" smtClean="0">
                <a:latin typeface="Calibri" panose="020F0502020204030204" pitchFamily="34" charset="0"/>
              </a:rPr>
              <a:t>Ricerca per semplice interpolazione il valore di accelerazione tale per cui l’indicatore di stato limite raggiunge il valore unitario;</a:t>
            </a:r>
            <a:endParaRPr lang="it-IT" sz="1600" i="1" dirty="0">
              <a:latin typeface="Calibri" panose="020F0502020204030204" pitchFamily="34" charset="0"/>
            </a:endParaRPr>
          </a:p>
        </p:txBody>
      </p:sp>
      <p:pic>
        <p:nvPicPr>
          <p:cNvPr id="2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3925" y="2953018"/>
            <a:ext cx="6248315" cy="34722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Immagine 27"/>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1088" y="3212976"/>
            <a:ext cx="6645600" cy="2700000"/>
          </a:xfrm>
          <a:prstGeom prst="rect">
            <a:avLst/>
          </a:prstGeom>
          <a:noFill/>
          <a:ln>
            <a:noFill/>
          </a:ln>
        </p:spPr>
      </p:pic>
      <p:pic>
        <p:nvPicPr>
          <p:cNvPr id="17"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ttangolo 21"/>
          <p:cNvSpPr/>
          <p:nvPr/>
        </p:nvSpPr>
        <p:spPr>
          <a:xfrm>
            <a:off x="8316000" y="980728"/>
            <a:ext cx="720000" cy="1584000"/>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graphicFrame>
        <p:nvGraphicFramePr>
          <p:cNvPr id="16" name="Diagramma 15"/>
          <p:cNvGraphicFramePr/>
          <p:nvPr>
            <p:extLst>
              <p:ext uri="{D42A27DB-BD31-4B8C-83A1-F6EECF244321}">
                <p14:modId xmlns:p14="http://schemas.microsoft.com/office/powerpoint/2010/main" val="3853453465"/>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29483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Effect transition="in" filter="fade">
                                      <p:cBhvr>
                                        <p:cTn id="25" dur="1000"/>
                                        <p:tgtEl>
                                          <p:spTgt spid="12"/>
                                        </p:tgtEl>
                                      </p:cBhvr>
                                    </p:animEffect>
                                  </p:childTnLst>
                                </p:cTn>
                              </p:par>
                              <p:par>
                                <p:cTn id="26" presetID="53" presetClass="entr" presetSubtype="16" fill="hold" nodeType="withEffect">
                                  <p:stCondLst>
                                    <p:cond delay="0"/>
                                  </p:stCondLst>
                                  <p:childTnLst>
                                    <p:set>
                                      <p:cBhvr>
                                        <p:cTn id="27" dur="1" fill="hold">
                                          <p:stCondLst>
                                            <p:cond delay="0"/>
                                          </p:stCondLst>
                                        </p:cTn>
                                        <p:tgtEl>
                                          <p:spTgt spid="2052"/>
                                        </p:tgtEl>
                                        <p:attrNameLst>
                                          <p:attrName>style.visibility</p:attrName>
                                        </p:attrNameLst>
                                      </p:cBhvr>
                                      <p:to>
                                        <p:strVal val="visible"/>
                                      </p:to>
                                    </p:set>
                                    <p:anim calcmode="lin" valueType="num">
                                      <p:cBhvr>
                                        <p:cTn id="28" dur="1000" fill="hold"/>
                                        <p:tgtEl>
                                          <p:spTgt spid="2052"/>
                                        </p:tgtEl>
                                        <p:attrNameLst>
                                          <p:attrName>ppt_w</p:attrName>
                                        </p:attrNameLst>
                                      </p:cBhvr>
                                      <p:tavLst>
                                        <p:tav tm="0">
                                          <p:val>
                                            <p:fltVal val="0"/>
                                          </p:val>
                                        </p:tav>
                                        <p:tav tm="100000">
                                          <p:val>
                                            <p:strVal val="#ppt_w"/>
                                          </p:val>
                                        </p:tav>
                                      </p:tavLst>
                                    </p:anim>
                                    <p:anim calcmode="lin" valueType="num">
                                      <p:cBhvr>
                                        <p:cTn id="29" dur="1000" fill="hold"/>
                                        <p:tgtEl>
                                          <p:spTgt spid="2052"/>
                                        </p:tgtEl>
                                        <p:attrNameLst>
                                          <p:attrName>ppt_h</p:attrName>
                                        </p:attrNameLst>
                                      </p:cBhvr>
                                      <p:tavLst>
                                        <p:tav tm="0">
                                          <p:val>
                                            <p:fltVal val="0"/>
                                          </p:val>
                                        </p:tav>
                                        <p:tav tm="100000">
                                          <p:val>
                                            <p:strVal val="#ppt_h"/>
                                          </p:val>
                                        </p:tav>
                                      </p:tavLst>
                                    </p:anim>
                                    <p:animEffect transition="in" filter="fade">
                                      <p:cBhvr>
                                        <p:cTn id="30" dur="1000"/>
                                        <p:tgtEl>
                                          <p:spTgt spid="2052"/>
                                        </p:tgtEl>
                                      </p:cBhvr>
                                    </p:animEffect>
                                  </p:childTnLst>
                                </p:cTn>
                              </p:par>
                              <p:par>
                                <p:cTn id="31" presetID="53" presetClass="entr" presetSubtype="16" fill="hold" nodeType="withEffect">
                                  <p:stCondLst>
                                    <p:cond delay="0"/>
                                  </p:stCondLst>
                                  <p:childTnLst>
                                    <p:set>
                                      <p:cBhvr>
                                        <p:cTn id="32" dur="1" fill="hold">
                                          <p:stCondLst>
                                            <p:cond delay="0"/>
                                          </p:stCondLst>
                                        </p:cTn>
                                        <p:tgtEl>
                                          <p:spTgt spid="2051"/>
                                        </p:tgtEl>
                                        <p:attrNameLst>
                                          <p:attrName>style.visibility</p:attrName>
                                        </p:attrNameLst>
                                      </p:cBhvr>
                                      <p:to>
                                        <p:strVal val="visible"/>
                                      </p:to>
                                    </p:set>
                                    <p:anim calcmode="lin" valueType="num">
                                      <p:cBhvr>
                                        <p:cTn id="33" dur="1000" fill="hold"/>
                                        <p:tgtEl>
                                          <p:spTgt spid="2051"/>
                                        </p:tgtEl>
                                        <p:attrNameLst>
                                          <p:attrName>ppt_w</p:attrName>
                                        </p:attrNameLst>
                                      </p:cBhvr>
                                      <p:tavLst>
                                        <p:tav tm="0">
                                          <p:val>
                                            <p:fltVal val="0"/>
                                          </p:val>
                                        </p:tav>
                                        <p:tav tm="100000">
                                          <p:val>
                                            <p:strVal val="#ppt_w"/>
                                          </p:val>
                                        </p:tav>
                                      </p:tavLst>
                                    </p:anim>
                                    <p:anim calcmode="lin" valueType="num">
                                      <p:cBhvr>
                                        <p:cTn id="34" dur="1000" fill="hold"/>
                                        <p:tgtEl>
                                          <p:spTgt spid="2051"/>
                                        </p:tgtEl>
                                        <p:attrNameLst>
                                          <p:attrName>ppt_h</p:attrName>
                                        </p:attrNameLst>
                                      </p:cBhvr>
                                      <p:tavLst>
                                        <p:tav tm="0">
                                          <p:val>
                                            <p:fltVal val="0"/>
                                          </p:val>
                                        </p:tav>
                                        <p:tav tm="100000">
                                          <p:val>
                                            <p:strVal val="#ppt_h"/>
                                          </p:val>
                                        </p:tav>
                                      </p:tavLst>
                                    </p:anim>
                                    <p:animEffect transition="in" filter="fade">
                                      <p:cBhvr>
                                        <p:cTn id="35" dur="1000"/>
                                        <p:tgtEl>
                                          <p:spTgt spid="2051"/>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xit" presetSubtype="32" fill="hold" nodeType="clickEffect">
                                  <p:stCondLst>
                                    <p:cond delay="0"/>
                                  </p:stCondLst>
                                  <p:childTnLst>
                                    <p:anim calcmode="lin" valueType="num">
                                      <p:cBhvr>
                                        <p:cTn id="39" dur="500"/>
                                        <p:tgtEl>
                                          <p:spTgt spid="2052"/>
                                        </p:tgtEl>
                                        <p:attrNameLst>
                                          <p:attrName>ppt_w</p:attrName>
                                        </p:attrNameLst>
                                      </p:cBhvr>
                                      <p:tavLst>
                                        <p:tav tm="0">
                                          <p:val>
                                            <p:strVal val="ppt_w"/>
                                          </p:val>
                                        </p:tav>
                                        <p:tav tm="100000">
                                          <p:val>
                                            <p:fltVal val="0"/>
                                          </p:val>
                                        </p:tav>
                                      </p:tavLst>
                                    </p:anim>
                                    <p:anim calcmode="lin" valueType="num">
                                      <p:cBhvr>
                                        <p:cTn id="40" dur="500"/>
                                        <p:tgtEl>
                                          <p:spTgt spid="2052"/>
                                        </p:tgtEl>
                                        <p:attrNameLst>
                                          <p:attrName>ppt_h</p:attrName>
                                        </p:attrNameLst>
                                      </p:cBhvr>
                                      <p:tavLst>
                                        <p:tav tm="0">
                                          <p:val>
                                            <p:strVal val="ppt_h"/>
                                          </p:val>
                                        </p:tav>
                                        <p:tav tm="100000">
                                          <p:val>
                                            <p:fltVal val="0"/>
                                          </p:val>
                                        </p:tav>
                                      </p:tavLst>
                                    </p:anim>
                                    <p:animEffect transition="out" filter="fade">
                                      <p:cBhvr>
                                        <p:cTn id="41" dur="500"/>
                                        <p:tgtEl>
                                          <p:spTgt spid="2052"/>
                                        </p:tgtEl>
                                      </p:cBhvr>
                                    </p:animEffect>
                                    <p:set>
                                      <p:cBhvr>
                                        <p:cTn id="42" dur="1" fill="hold">
                                          <p:stCondLst>
                                            <p:cond delay="499"/>
                                          </p:stCondLst>
                                        </p:cTn>
                                        <p:tgtEl>
                                          <p:spTgt spid="2052"/>
                                        </p:tgtEl>
                                        <p:attrNameLst>
                                          <p:attrName>style.visibility</p:attrName>
                                        </p:attrNameLst>
                                      </p:cBhvr>
                                      <p:to>
                                        <p:strVal val="hidden"/>
                                      </p:to>
                                    </p:set>
                                  </p:childTnLst>
                                </p:cTn>
                              </p:par>
                              <p:par>
                                <p:cTn id="43" presetID="53" presetClass="exit" presetSubtype="32" fill="hold" grpId="1" nodeType="withEffect">
                                  <p:stCondLst>
                                    <p:cond delay="0"/>
                                  </p:stCondLst>
                                  <p:childTnLst>
                                    <p:anim calcmode="lin" valueType="num">
                                      <p:cBhvr>
                                        <p:cTn id="44" dur="500"/>
                                        <p:tgtEl>
                                          <p:spTgt spid="12"/>
                                        </p:tgtEl>
                                        <p:attrNameLst>
                                          <p:attrName>ppt_w</p:attrName>
                                        </p:attrNameLst>
                                      </p:cBhvr>
                                      <p:tavLst>
                                        <p:tav tm="0">
                                          <p:val>
                                            <p:strVal val="ppt_w"/>
                                          </p:val>
                                        </p:tav>
                                        <p:tav tm="100000">
                                          <p:val>
                                            <p:fltVal val="0"/>
                                          </p:val>
                                        </p:tav>
                                      </p:tavLst>
                                    </p:anim>
                                    <p:anim calcmode="lin" valueType="num">
                                      <p:cBhvr>
                                        <p:cTn id="45" dur="500"/>
                                        <p:tgtEl>
                                          <p:spTgt spid="12"/>
                                        </p:tgtEl>
                                        <p:attrNameLst>
                                          <p:attrName>ppt_h</p:attrName>
                                        </p:attrNameLst>
                                      </p:cBhvr>
                                      <p:tavLst>
                                        <p:tav tm="0">
                                          <p:val>
                                            <p:strVal val="ppt_h"/>
                                          </p:val>
                                        </p:tav>
                                        <p:tav tm="100000">
                                          <p:val>
                                            <p:fltVal val="0"/>
                                          </p:val>
                                        </p:tav>
                                      </p:tavLst>
                                    </p:anim>
                                    <p:animEffect transition="out" filter="fade">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53" presetClass="exit" presetSubtype="32" fill="hold" nodeType="withEffect">
                                  <p:stCondLst>
                                    <p:cond delay="0"/>
                                  </p:stCondLst>
                                  <p:childTnLst>
                                    <p:anim calcmode="lin" valueType="num">
                                      <p:cBhvr>
                                        <p:cTn id="49" dur="500"/>
                                        <p:tgtEl>
                                          <p:spTgt spid="2051"/>
                                        </p:tgtEl>
                                        <p:attrNameLst>
                                          <p:attrName>ppt_w</p:attrName>
                                        </p:attrNameLst>
                                      </p:cBhvr>
                                      <p:tavLst>
                                        <p:tav tm="0">
                                          <p:val>
                                            <p:strVal val="ppt_w"/>
                                          </p:val>
                                        </p:tav>
                                        <p:tav tm="100000">
                                          <p:val>
                                            <p:fltVal val="0"/>
                                          </p:val>
                                        </p:tav>
                                      </p:tavLst>
                                    </p:anim>
                                    <p:anim calcmode="lin" valueType="num">
                                      <p:cBhvr>
                                        <p:cTn id="50" dur="500"/>
                                        <p:tgtEl>
                                          <p:spTgt spid="2051"/>
                                        </p:tgtEl>
                                        <p:attrNameLst>
                                          <p:attrName>ppt_h</p:attrName>
                                        </p:attrNameLst>
                                      </p:cBhvr>
                                      <p:tavLst>
                                        <p:tav tm="0">
                                          <p:val>
                                            <p:strVal val="ppt_h"/>
                                          </p:val>
                                        </p:tav>
                                        <p:tav tm="100000">
                                          <p:val>
                                            <p:fltVal val="0"/>
                                          </p:val>
                                        </p:tav>
                                      </p:tavLst>
                                    </p:anim>
                                    <p:animEffect transition="out" filter="fade">
                                      <p:cBhvr>
                                        <p:cTn id="51" dur="500"/>
                                        <p:tgtEl>
                                          <p:spTgt spid="2051"/>
                                        </p:tgtEl>
                                      </p:cBhvr>
                                    </p:animEffect>
                                    <p:set>
                                      <p:cBhvr>
                                        <p:cTn id="52" dur="1" fill="hold">
                                          <p:stCondLst>
                                            <p:cond delay="499"/>
                                          </p:stCondLst>
                                        </p:cTn>
                                        <p:tgtEl>
                                          <p:spTgt spid="2051"/>
                                        </p:tgtEl>
                                        <p:attrNameLst>
                                          <p:attrName>style.visibility</p:attrName>
                                        </p:attrNameLst>
                                      </p:cBhvr>
                                      <p:to>
                                        <p:strVal val="hidden"/>
                                      </p:to>
                                    </p:set>
                                  </p:childTnLst>
                                </p:cTn>
                              </p:par>
                              <p:par>
                                <p:cTn id="53" presetID="53" presetClass="entr" presetSubtype="16"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1000" fill="hold"/>
                                        <p:tgtEl>
                                          <p:spTgt spid="18"/>
                                        </p:tgtEl>
                                        <p:attrNameLst>
                                          <p:attrName>ppt_w</p:attrName>
                                        </p:attrNameLst>
                                      </p:cBhvr>
                                      <p:tavLst>
                                        <p:tav tm="0">
                                          <p:val>
                                            <p:fltVal val="0"/>
                                          </p:val>
                                        </p:tav>
                                        <p:tav tm="100000">
                                          <p:val>
                                            <p:strVal val="#ppt_w"/>
                                          </p:val>
                                        </p:tav>
                                      </p:tavLst>
                                    </p:anim>
                                    <p:anim calcmode="lin" valueType="num">
                                      <p:cBhvr>
                                        <p:cTn id="56" dur="1000" fill="hold"/>
                                        <p:tgtEl>
                                          <p:spTgt spid="18"/>
                                        </p:tgtEl>
                                        <p:attrNameLst>
                                          <p:attrName>ppt_h</p:attrName>
                                        </p:attrNameLst>
                                      </p:cBhvr>
                                      <p:tavLst>
                                        <p:tav tm="0">
                                          <p:val>
                                            <p:fltVal val="0"/>
                                          </p:val>
                                        </p:tav>
                                        <p:tav tm="100000">
                                          <p:val>
                                            <p:strVal val="#ppt_h"/>
                                          </p:val>
                                        </p:tav>
                                      </p:tavLst>
                                    </p:anim>
                                    <p:animEffect transition="in" filter="fade">
                                      <p:cBhvr>
                                        <p:cTn id="57" dur="1000"/>
                                        <p:tgtEl>
                                          <p:spTgt spid="18"/>
                                        </p:tgtEl>
                                      </p:cBhvr>
                                    </p:animEffect>
                                  </p:childTnLst>
                                </p:cTn>
                              </p:par>
                              <p:par>
                                <p:cTn id="58" presetID="53" presetClass="entr" presetSubtype="16" fill="hold" nodeType="with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p:cTn id="60" dur="1000" fill="hold"/>
                                        <p:tgtEl>
                                          <p:spTgt spid="24"/>
                                        </p:tgtEl>
                                        <p:attrNameLst>
                                          <p:attrName>ppt_w</p:attrName>
                                        </p:attrNameLst>
                                      </p:cBhvr>
                                      <p:tavLst>
                                        <p:tav tm="0">
                                          <p:val>
                                            <p:fltVal val="0"/>
                                          </p:val>
                                        </p:tav>
                                        <p:tav tm="100000">
                                          <p:val>
                                            <p:strVal val="#ppt_w"/>
                                          </p:val>
                                        </p:tav>
                                      </p:tavLst>
                                    </p:anim>
                                    <p:anim calcmode="lin" valueType="num">
                                      <p:cBhvr>
                                        <p:cTn id="61" dur="1000" fill="hold"/>
                                        <p:tgtEl>
                                          <p:spTgt spid="24"/>
                                        </p:tgtEl>
                                        <p:attrNameLst>
                                          <p:attrName>ppt_h</p:attrName>
                                        </p:attrNameLst>
                                      </p:cBhvr>
                                      <p:tavLst>
                                        <p:tav tm="0">
                                          <p:val>
                                            <p:fltVal val="0"/>
                                          </p:val>
                                        </p:tav>
                                        <p:tav tm="100000">
                                          <p:val>
                                            <p:strVal val="#ppt_h"/>
                                          </p:val>
                                        </p:tav>
                                      </p:tavLst>
                                    </p:anim>
                                    <p:animEffect transition="in" filter="fade">
                                      <p:cBhvr>
                                        <p:cTn id="62" dur="10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xit" presetSubtype="32" fill="hold" nodeType="clickEffect">
                                  <p:stCondLst>
                                    <p:cond delay="0"/>
                                  </p:stCondLst>
                                  <p:childTnLst>
                                    <p:anim calcmode="lin" valueType="num">
                                      <p:cBhvr>
                                        <p:cTn id="66" dur="500"/>
                                        <p:tgtEl>
                                          <p:spTgt spid="24"/>
                                        </p:tgtEl>
                                        <p:attrNameLst>
                                          <p:attrName>ppt_w</p:attrName>
                                        </p:attrNameLst>
                                      </p:cBhvr>
                                      <p:tavLst>
                                        <p:tav tm="0">
                                          <p:val>
                                            <p:strVal val="ppt_w"/>
                                          </p:val>
                                        </p:tav>
                                        <p:tav tm="100000">
                                          <p:val>
                                            <p:fltVal val="0"/>
                                          </p:val>
                                        </p:tav>
                                      </p:tavLst>
                                    </p:anim>
                                    <p:anim calcmode="lin" valueType="num">
                                      <p:cBhvr>
                                        <p:cTn id="67" dur="500"/>
                                        <p:tgtEl>
                                          <p:spTgt spid="24"/>
                                        </p:tgtEl>
                                        <p:attrNameLst>
                                          <p:attrName>ppt_h</p:attrName>
                                        </p:attrNameLst>
                                      </p:cBhvr>
                                      <p:tavLst>
                                        <p:tav tm="0">
                                          <p:val>
                                            <p:strVal val="ppt_h"/>
                                          </p:val>
                                        </p:tav>
                                        <p:tav tm="100000">
                                          <p:val>
                                            <p:fltVal val="0"/>
                                          </p:val>
                                        </p:tav>
                                      </p:tavLst>
                                    </p:anim>
                                    <p:animEffect transition="out" filter="fade">
                                      <p:cBhvr>
                                        <p:cTn id="68" dur="500"/>
                                        <p:tgtEl>
                                          <p:spTgt spid="24"/>
                                        </p:tgtEl>
                                      </p:cBhvr>
                                    </p:animEffect>
                                    <p:set>
                                      <p:cBhvr>
                                        <p:cTn id="69" dur="1" fill="hold">
                                          <p:stCondLst>
                                            <p:cond delay="499"/>
                                          </p:stCondLst>
                                        </p:cTn>
                                        <p:tgtEl>
                                          <p:spTgt spid="24"/>
                                        </p:tgtEl>
                                        <p:attrNameLst>
                                          <p:attrName>style.visibility</p:attrName>
                                        </p:attrNameLst>
                                      </p:cBhvr>
                                      <p:to>
                                        <p:strVal val="hidden"/>
                                      </p:to>
                                    </p:set>
                                  </p:childTnLst>
                                </p:cTn>
                              </p:par>
                              <p:par>
                                <p:cTn id="70" presetID="53" presetClass="exit" presetSubtype="32" fill="hold" grpId="1" nodeType="withEffect">
                                  <p:stCondLst>
                                    <p:cond delay="0"/>
                                  </p:stCondLst>
                                  <p:childTnLst>
                                    <p:anim calcmode="lin" valueType="num">
                                      <p:cBhvr>
                                        <p:cTn id="71" dur="500"/>
                                        <p:tgtEl>
                                          <p:spTgt spid="18"/>
                                        </p:tgtEl>
                                        <p:attrNameLst>
                                          <p:attrName>ppt_w</p:attrName>
                                        </p:attrNameLst>
                                      </p:cBhvr>
                                      <p:tavLst>
                                        <p:tav tm="0">
                                          <p:val>
                                            <p:strVal val="ppt_w"/>
                                          </p:val>
                                        </p:tav>
                                        <p:tav tm="100000">
                                          <p:val>
                                            <p:fltVal val="0"/>
                                          </p:val>
                                        </p:tav>
                                      </p:tavLst>
                                    </p:anim>
                                    <p:anim calcmode="lin" valueType="num">
                                      <p:cBhvr>
                                        <p:cTn id="72" dur="500"/>
                                        <p:tgtEl>
                                          <p:spTgt spid="18"/>
                                        </p:tgtEl>
                                        <p:attrNameLst>
                                          <p:attrName>ppt_h</p:attrName>
                                        </p:attrNameLst>
                                      </p:cBhvr>
                                      <p:tavLst>
                                        <p:tav tm="0">
                                          <p:val>
                                            <p:strVal val="ppt_h"/>
                                          </p:val>
                                        </p:tav>
                                        <p:tav tm="100000">
                                          <p:val>
                                            <p:fltVal val="0"/>
                                          </p:val>
                                        </p:tav>
                                      </p:tavLst>
                                    </p:anim>
                                    <p:animEffect transition="out" filter="fade">
                                      <p:cBhvr>
                                        <p:cTn id="73" dur="500"/>
                                        <p:tgtEl>
                                          <p:spTgt spid="18"/>
                                        </p:tgtEl>
                                      </p:cBhvr>
                                    </p:animEffect>
                                    <p:set>
                                      <p:cBhvr>
                                        <p:cTn id="74" dur="1" fill="hold">
                                          <p:stCondLst>
                                            <p:cond delay="499"/>
                                          </p:stCondLst>
                                        </p:cTn>
                                        <p:tgtEl>
                                          <p:spTgt spid="18"/>
                                        </p:tgtEl>
                                        <p:attrNameLst>
                                          <p:attrName>style.visibility</p:attrName>
                                        </p:attrNameLst>
                                      </p:cBhvr>
                                      <p:to>
                                        <p:strVal val="hidden"/>
                                      </p:to>
                                    </p:set>
                                  </p:childTnLst>
                                </p:cTn>
                              </p:par>
                              <p:par>
                                <p:cTn id="75" presetID="53" presetClass="entr" presetSubtype="16"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1000" fill="hold"/>
                                        <p:tgtEl>
                                          <p:spTgt spid="25"/>
                                        </p:tgtEl>
                                        <p:attrNameLst>
                                          <p:attrName>ppt_w</p:attrName>
                                        </p:attrNameLst>
                                      </p:cBhvr>
                                      <p:tavLst>
                                        <p:tav tm="0">
                                          <p:val>
                                            <p:fltVal val="0"/>
                                          </p:val>
                                        </p:tav>
                                        <p:tav tm="100000">
                                          <p:val>
                                            <p:strVal val="#ppt_w"/>
                                          </p:val>
                                        </p:tav>
                                      </p:tavLst>
                                    </p:anim>
                                    <p:anim calcmode="lin" valueType="num">
                                      <p:cBhvr>
                                        <p:cTn id="78" dur="1000" fill="hold"/>
                                        <p:tgtEl>
                                          <p:spTgt spid="25"/>
                                        </p:tgtEl>
                                        <p:attrNameLst>
                                          <p:attrName>ppt_h</p:attrName>
                                        </p:attrNameLst>
                                      </p:cBhvr>
                                      <p:tavLst>
                                        <p:tav tm="0">
                                          <p:val>
                                            <p:fltVal val="0"/>
                                          </p:val>
                                        </p:tav>
                                        <p:tav tm="100000">
                                          <p:val>
                                            <p:strVal val="#ppt_h"/>
                                          </p:val>
                                        </p:tav>
                                      </p:tavLst>
                                    </p:anim>
                                    <p:animEffect transition="in" filter="fade">
                                      <p:cBhvr>
                                        <p:cTn id="79" dur="1000"/>
                                        <p:tgtEl>
                                          <p:spTgt spid="25"/>
                                        </p:tgtEl>
                                      </p:cBhvr>
                                    </p:animEffect>
                                  </p:childTnLst>
                                </p:cTn>
                              </p:par>
                              <p:par>
                                <p:cTn id="80" presetID="53" presetClass="entr" presetSubtype="16"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1000" fill="hold"/>
                                        <p:tgtEl>
                                          <p:spTgt spid="26"/>
                                        </p:tgtEl>
                                        <p:attrNameLst>
                                          <p:attrName>ppt_w</p:attrName>
                                        </p:attrNameLst>
                                      </p:cBhvr>
                                      <p:tavLst>
                                        <p:tav tm="0">
                                          <p:val>
                                            <p:fltVal val="0"/>
                                          </p:val>
                                        </p:tav>
                                        <p:tav tm="100000">
                                          <p:val>
                                            <p:strVal val="#ppt_w"/>
                                          </p:val>
                                        </p:tav>
                                      </p:tavLst>
                                    </p:anim>
                                    <p:anim calcmode="lin" valueType="num">
                                      <p:cBhvr>
                                        <p:cTn id="83" dur="1000" fill="hold"/>
                                        <p:tgtEl>
                                          <p:spTgt spid="26"/>
                                        </p:tgtEl>
                                        <p:attrNameLst>
                                          <p:attrName>ppt_h</p:attrName>
                                        </p:attrNameLst>
                                      </p:cBhvr>
                                      <p:tavLst>
                                        <p:tav tm="0">
                                          <p:val>
                                            <p:fltVal val="0"/>
                                          </p:val>
                                        </p:tav>
                                        <p:tav tm="100000">
                                          <p:val>
                                            <p:strVal val="#ppt_h"/>
                                          </p:val>
                                        </p:tav>
                                      </p:tavLst>
                                    </p:anim>
                                    <p:animEffect transition="in" filter="fade">
                                      <p:cBhvr>
                                        <p:cTn id="84" dur="1000"/>
                                        <p:tgtEl>
                                          <p:spTgt spid="26"/>
                                        </p:tgtEl>
                                      </p:cBhvr>
                                    </p:animEffect>
                                  </p:childTnLst>
                                </p:cTn>
                              </p:par>
                            </p:childTnLst>
                          </p:cTn>
                        </p:par>
                      </p:childTnLst>
                    </p:cTn>
                  </p:par>
                  <p:par>
                    <p:cTn id="85" fill="hold">
                      <p:stCondLst>
                        <p:cond delay="indefinite"/>
                      </p:stCondLst>
                      <p:childTnLst>
                        <p:par>
                          <p:cTn id="86" fill="hold">
                            <p:stCondLst>
                              <p:cond delay="0"/>
                            </p:stCondLst>
                            <p:childTnLst>
                              <p:par>
                                <p:cTn id="87" presetID="53" presetClass="exit" presetSubtype="32" fill="hold" nodeType="clickEffect">
                                  <p:stCondLst>
                                    <p:cond delay="0"/>
                                  </p:stCondLst>
                                  <p:childTnLst>
                                    <p:anim calcmode="lin" valueType="num">
                                      <p:cBhvr>
                                        <p:cTn id="88" dur="500"/>
                                        <p:tgtEl>
                                          <p:spTgt spid="26"/>
                                        </p:tgtEl>
                                        <p:attrNameLst>
                                          <p:attrName>ppt_w</p:attrName>
                                        </p:attrNameLst>
                                      </p:cBhvr>
                                      <p:tavLst>
                                        <p:tav tm="0">
                                          <p:val>
                                            <p:strVal val="ppt_w"/>
                                          </p:val>
                                        </p:tav>
                                        <p:tav tm="100000">
                                          <p:val>
                                            <p:fltVal val="0"/>
                                          </p:val>
                                        </p:tav>
                                      </p:tavLst>
                                    </p:anim>
                                    <p:anim calcmode="lin" valueType="num">
                                      <p:cBhvr>
                                        <p:cTn id="89" dur="500"/>
                                        <p:tgtEl>
                                          <p:spTgt spid="26"/>
                                        </p:tgtEl>
                                        <p:attrNameLst>
                                          <p:attrName>ppt_h</p:attrName>
                                        </p:attrNameLst>
                                      </p:cBhvr>
                                      <p:tavLst>
                                        <p:tav tm="0">
                                          <p:val>
                                            <p:strVal val="ppt_h"/>
                                          </p:val>
                                        </p:tav>
                                        <p:tav tm="100000">
                                          <p:val>
                                            <p:fltVal val="0"/>
                                          </p:val>
                                        </p:tav>
                                      </p:tavLst>
                                    </p:anim>
                                    <p:animEffect transition="out" filter="fade">
                                      <p:cBhvr>
                                        <p:cTn id="90" dur="500"/>
                                        <p:tgtEl>
                                          <p:spTgt spid="26"/>
                                        </p:tgtEl>
                                      </p:cBhvr>
                                    </p:animEffect>
                                    <p:set>
                                      <p:cBhvr>
                                        <p:cTn id="91" dur="1" fill="hold">
                                          <p:stCondLst>
                                            <p:cond delay="499"/>
                                          </p:stCondLst>
                                        </p:cTn>
                                        <p:tgtEl>
                                          <p:spTgt spid="26"/>
                                        </p:tgtEl>
                                        <p:attrNameLst>
                                          <p:attrName>style.visibility</p:attrName>
                                        </p:attrNameLst>
                                      </p:cBhvr>
                                      <p:to>
                                        <p:strVal val="hidden"/>
                                      </p:to>
                                    </p:set>
                                  </p:childTnLst>
                                </p:cTn>
                              </p:par>
                              <p:par>
                                <p:cTn id="92" presetID="53" presetClass="entr" presetSubtype="16" fill="hold" nodeType="with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p:cTn id="94" dur="1000" fill="hold"/>
                                        <p:tgtEl>
                                          <p:spTgt spid="28"/>
                                        </p:tgtEl>
                                        <p:attrNameLst>
                                          <p:attrName>ppt_w</p:attrName>
                                        </p:attrNameLst>
                                      </p:cBhvr>
                                      <p:tavLst>
                                        <p:tav tm="0">
                                          <p:val>
                                            <p:fltVal val="0"/>
                                          </p:val>
                                        </p:tav>
                                        <p:tav tm="100000">
                                          <p:val>
                                            <p:strVal val="#ppt_w"/>
                                          </p:val>
                                        </p:tav>
                                      </p:tavLst>
                                    </p:anim>
                                    <p:anim calcmode="lin" valueType="num">
                                      <p:cBhvr>
                                        <p:cTn id="95" dur="1000" fill="hold"/>
                                        <p:tgtEl>
                                          <p:spTgt spid="28"/>
                                        </p:tgtEl>
                                        <p:attrNameLst>
                                          <p:attrName>ppt_h</p:attrName>
                                        </p:attrNameLst>
                                      </p:cBhvr>
                                      <p:tavLst>
                                        <p:tav tm="0">
                                          <p:val>
                                            <p:fltVal val="0"/>
                                          </p:val>
                                        </p:tav>
                                        <p:tav tm="100000">
                                          <p:val>
                                            <p:strVal val="#ppt_h"/>
                                          </p:val>
                                        </p:tav>
                                      </p:tavLst>
                                    </p:anim>
                                    <p:animEffect transition="in" filter="fade">
                                      <p:cBhvr>
                                        <p:cTn id="96"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12" grpId="0"/>
      <p:bldP spid="12" grpId="1"/>
      <p:bldP spid="18" grpId="0"/>
      <p:bldP spid="18" grpId="1"/>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364405" y="1196752"/>
            <a:ext cx="4751322" cy="446276"/>
          </a:xfrm>
          <a:prstGeom prst="rect">
            <a:avLst/>
          </a:prstGeom>
        </p:spPr>
        <p:txBody>
          <a:bodyPr wrap="square">
            <a:spAutoFit/>
          </a:bodyPr>
          <a:lstStyle/>
          <a:p>
            <a:pPr algn="just" fontAlgn="base">
              <a:spcBef>
                <a:spcPct val="0"/>
              </a:spcBef>
              <a:spcAft>
                <a:spcPct val="0"/>
              </a:spcAft>
            </a:pPr>
            <a:r>
              <a:rPr lang="it-IT" sz="2300" b="1" i="1" dirty="0" smtClean="0">
                <a:latin typeface="Calibri" panose="020F0502020204030204" pitchFamily="34" charset="0"/>
              </a:rPr>
              <a:t>Metodo A</a:t>
            </a:r>
            <a:endParaRPr lang="it-IT" sz="2300" i="1" dirty="0">
              <a:latin typeface="Calibri" panose="020F0502020204030204" pitchFamily="34" charset="0"/>
            </a:endParaRPr>
          </a:p>
        </p:txBody>
      </p:sp>
      <p:sp>
        <p:nvSpPr>
          <p:cNvPr id="1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20" name="Immagine 1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405" y="5099100"/>
            <a:ext cx="3960000" cy="1608884"/>
          </a:xfrm>
          <a:prstGeom prst="rect">
            <a:avLst/>
          </a:prstGeom>
          <a:noFill/>
          <a:ln>
            <a:noFill/>
          </a:ln>
        </p:spPr>
      </p:pic>
      <p:pic>
        <p:nvPicPr>
          <p:cNvPr id="21" name="Immagine 20"/>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405" y="3403976"/>
            <a:ext cx="3960000" cy="1609200"/>
          </a:xfrm>
          <a:prstGeom prst="rect">
            <a:avLst/>
          </a:prstGeom>
          <a:noFill/>
          <a:ln>
            <a:noFill/>
          </a:ln>
        </p:spPr>
      </p:pic>
      <p:pic>
        <p:nvPicPr>
          <p:cNvPr id="23" name="Immagine 2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9233" y="1700808"/>
            <a:ext cx="3960000" cy="1609247"/>
          </a:xfrm>
          <a:prstGeom prst="rect">
            <a:avLst/>
          </a:prstGeom>
          <a:noFill/>
          <a:ln>
            <a:noFill/>
          </a:ln>
        </p:spPr>
      </p:pic>
      <p:graphicFrame>
        <p:nvGraphicFramePr>
          <p:cNvPr id="27" name="Tabella 26"/>
          <p:cNvGraphicFramePr>
            <a:graphicFrameLocks noGrp="1"/>
          </p:cNvGraphicFramePr>
          <p:nvPr>
            <p:extLst>
              <p:ext uri="{D42A27DB-BD31-4B8C-83A1-F6EECF244321}">
                <p14:modId xmlns:p14="http://schemas.microsoft.com/office/powerpoint/2010/main" val="1454953119"/>
              </p:ext>
            </p:extLst>
          </p:nvPr>
        </p:nvGraphicFramePr>
        <p:xfrm>
          <a:off x="4556530" y="5629222"/>
          <a:ext cx="4320000" cy="548640"/>
        </p:xfrm>
        <a:graphic>
          <a:graphicData uri="http://schemas.openxmlformats.org/drawingml/2006/table">
            <a:tbl>
              <a:tblPr firstRow="1" firstCol="1" bandRow="1"/>
              <a:tblGrid>
                <a:gridCol w="1296144"/>
                <a:gridCol w="1080120"/>
                <a:gridCol w="1943736"/>
              </a:tblGrid>
              <a:tr h="0">
                <a:tc>
                  <a:txBody>
                    <a:bodyPr/>
                    <a:lstStyle/>
                    <a:p>
                      <a:pPr algn="ctr">
                        <a:lnSpc>
                          <a:spcPct val="150000"/>
                        </a:lnSpc>
                        <a:spcAft>
                          <a:spcPts val="0"/>
                        </a:spcAft>
                      </a:pPr>
                      <a:r>
                        <a:rPr lang="it-IT" sz="1200" b="1" dirty="0">
                          <a:effectLst/>
                          <a:latin typeface="Calibri"/>
                          <a:ea typeface="Times New Roman"/>
                          <a:cs typeface="Times New Roman"/>
                        </a:rPr>
                        <a:t>Stato limite</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26670" algn="ctr">
                        <a:lnSpc>
                          <a:spcPct val="150000"/>
                        </a:lnSpc>
                        <a:spcAft>
                          <a:spcPts val="0"/>
                        </a:spcAft>
                      </a:pPr>
                      <a:r>
                        <a:rPr lang="it-IT" sz="1200" b="1" dirty="0">
                          <a:effectLst/>
                          <a:latin typeface="Calibri"/>
                          <a:ea typeface="Times New Roman"/>
                          <a:cs typeface="Times New Roman"/>
                        </a:rPr>
                        <a:t>Media </a:t>
                      </a:r>
                      <a:r>
                        <a:rPr lang="it-IT" sz="1200" b="1" dirty="0" err="1">
                          <a:effectLst/>
                          <a:latin typeface="Symbol"/>
                          <a:ea typeface="Times New Roman"/>
                          <a:cs typeface="Times New Roman"/>
                        </a:rPr>
                        <a:t>m</a:t>
                      </a:r>
                      <a:r>
                        <a:rPr lang="it-IT" sz="1200" b="1" baseline="-25000" dirty="0" err="1">
                          <a:effectLst/>
                          <a:latin typeface="Calibri"/>
                          <a:ea typeface="Times New Roman"/>
                          <a:cs typeface="Times New Roman"/>
                        </a:rPr>
                        <a:t>lnS</a:t>
                      </a:r>
                      <a:r>
                        <a:rPr lang="it-IT" sz="1200" b="1" baseline="-25000" dirty="0">
                          <a:effectLst/>
                          <a:latin typeface="Calibri"/>
                          <a:ea typeface="Times New Roman"/>
                          <a:cs typeface="Times New Roman"/>
                        </a:rPr>
                        <a:t>(Y=1)</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200" b="1">
                          <a:effectLst/>
                          <a:latin typeface="Calibri"/>
                          <a:ea typeface="Times New Roman"/>
                          <a:cs typeface="Times New Roman"/>
                        </a:rPr>
                        <a:t>Deviazione standard </a:t>
                      </a:r>
                      <a:r>
                        <a:rPr lang="it-IT" sz="1200" b="1">
                          <a:effectLst/>
                          <a:latin typeface="Symbol"/>
                          <a:ea typeface="Times New Roman"/>
                          <a:cs typeface="Times New Roman"/>
                        </a:rPr>
                        <a:t>s</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0">
                <a:tc>
                  <a:txBody>
                    <a:bodyPr/>
                    <a:lstStyle/>
                    <a:p>
                      <a:pPr algn="ctr">
                        <a:lnSpc>
                          <a:spcPct val="150000"/>
                        </a:lnSpc>
                        <a:spcAft>
                          <a:spcPts val="0"/>
                        </a:spcAft>
                      </a:pPr>
                      <a:r>
                        <a:rPr lang="it-IT" sz="1200" b="1" i="1" dirty="0">
                          <a:effectLst/>
                          <a:latin typeface="Calibri"/>
                          <a:ea typeface="Times New Roman"/>
                          <a:cs typeface="Times New Roman"/>
                        </a:rPr>
                        <a:t>di </a:t>
                      </a:r>
                      <a:r>
                        <a:rPr lang="it-IT" sz="1200" b="1" i="1" dirty="0" smtClean="0">
                          <a:effectLst/>
                          <a:latin typeface="Calibri"/>
                          <a:ea typeface="Times New Roman"/>
                          <a:cs typeface="Times New Roman"/>
                        </a:rPr>
                        <a:t>Collasso (SLC)</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 algn="ctr">
                        <a:lnSpc>
                          <a:spcPct val="150000"/>
                        </a:lnSpc>
                        <a:spcAft>
                          <a:spcPts val="0"/>
                        </a:spcAft>
                      </a:pPr>
                      <a:r>
                        <a:rPr lang="it-IT" sz="1200" dirty="0" smtClean="0">
                          <a:effectLst/>
                          <a:latin typeface="Calibri"/>
                          <a:ea typeface="Times New Roman"/>
                          <a:cs typeface="Times New Roman"/>
                        </a:rPr>
                        <a:t>1.400</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it-IT" sz="1200" dirty="0" smtClean="0">
                          <a:effectLst/>
                          <a:latin typeface="Calibri"/>
                          <a:ea typeface="Times New Roman"/>
                          <a:cs typeface="Times New Roman"/>
                        </a:rPr>
                        <a:t>0.273</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8" name="Tabella 27"/>
          <p:cNvGraphicFramePr>
            <a:graphicFrameLocks noGrp="1"/>
          </p:cNvGraphicFramePr>
          <p:nvPr>
            <p:extLst>
              <p:ext uri="{D42A27DB-BD31-4B8C-83A1-F6EECF244321}">
                <p14:modId xmlns:p14="http://schemas.microsoft.com/office/powerpoint/2010/main" val="698814864"/>
              </p:ext>
            </p:extLst>
          </p:nvPr>
        </p:nvGraphicFramePr>
        <p:xfrm>
          <a:off x="4552761" y="3797096"/>
          <a:ext cx="4320000" cy="822960"/>
        </p:xfrm>
        <a:graphic>
          <a:graphicData uri="http://schemas.openxmlformats.org/drawingml/2006/table">
            <a:tbl>
              <a:tblPr firstRow="1" firstCol="1" bandRow="1"/>
              <a:tblGrid>
                <a:gridCol w="1224136"/>
                <a:gridCol w="1080120"/>
                <a:gridCol w="2015744"/>
              </a:tblGrid>
              <a:tr h="0">
                <a:tc>
                  <a:txBody>
                    <a:bodyPr/>
                    <a:lstStyle/>
                    <a:p>
                      <a:pPr algn="ctr">
                        <a:lnSpc>
                          <a:spcPct val="150000"/>
                        </a:lnSpc>
                        <a:spcAft>
                          <a:spcPts val="0"/>
                        </a:spcAft>
                      </a:pPr>
                      <a:r>
                        <a:rPr lang="it-IT" sz="1200" b="1" dirty="0">
                          <a:effectLst/>
                          <a:latin typeface="Calibri"/>
                          <a:ea typeface="Times New Roman"/>
                          <a:cs typeface="Times New Roman"/>
                        </a:rPr>
                        <a:t>Stato limite</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26670" algn="ctr">
                        <a:lnSpc>
                          <a:spcPct val="150000"/>
                        </a:lnSpc>
                        <a:spcAft>
                          <a:spcPts val="0"/>
                        </a:spcAft>
                      </a:pPr>
                      <a:r>
                        <a:rPr lang="it-IT" sz="1200" b="1">
                          <a:effectLst/>
                          <a:latin typeface="Calibri"/>
                          <a:ea typeface="Times New Roman"/>
                          <a:cs typeface="Times New Roman"/>
                        </a:rPr>
                        <a:t>Media </a:t>
                      </a:r>
                      <a:r>
                        <a:rPr lang="it-IT" sz="1200" b="1">
                          <a:effectLst/>
                          <a:latin typeface="Symbol"/>
                          <a:ea typeface="Times New Roman"/>
                          <a:cs typeface="Times New Roman"/>
                        </a:rPr>
                        <a:t>m</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200" b="1">
                          <a:effectLst/>
                          <a:latin typeface="Calibri"/>
                          <a:ea typeface="Times New Roman"/>
                          <a:cs typeface="Times New Roman"/>
                        </a:rPr>
                        <a:t>Deviazione standard </a:t>
                      </a:r>
                      <a:r>
                        <a:rPr lang="it-IT" sz="1200" b="1">
                          <a:effectLst/>
                          <a:latin typeface="Symbol"/>
                          <a:ea typeface="Times New Roman"/>
                          <a:cs typeface="Times New Roman"/>
                        </a:rPr>
                        <a:t>s</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0">
                <a:tc>
                  <a:txBody>
                    <a:bodyPr/>
                    <a:lstStyle/>
                    <a:p>
                      <a:pPr algn="ctr">
                        <a:lnSpc>
                          <a:spcPct val="150000"/>
                        </a:lnSpc>
                        <a:spcAft>
                          <a:spcPts val="0"/>
                        </a:spcAft>
                      </a:pPr>
                      <a:r>
                        <a:rPr lang="it-IT" sz="1200" b="1" i="1" dirty="0">
                          <a:effectLst/>
                          <a:latin typeface="Calibri"/>
                          <a:ea typeface="Times New Roman"/>
                          <a:cs typeface="Times New Roman"/>
                        </a:rPr>
                        <a:t>di </a:t>
                      </a:r>
                      <a:r>
                        <a:rPr lang="it-IT" sz="1200" b="1" i="1" dirty="0" smtClean="0">
                          <a:effectLst/>
                          <a:latin typeface="Calibri"/>
                          <a:ea typeface="Times New Roman"/>
                          <a:cs typeface="Times New Roman"/>
                        </a:rPr>
                        <a:t>salvaguardia della vita (SLV)</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 algn="ctr">
                        <a:lnSpc>
                          <a:spcPct val="150000"/>
                        </a:lnSpc>
                        <a:spcAft>
                          <a:spcPts val="0"/>
                        </a:spcAft>
                      </a:pPr>
                      <a:r>
                        <a:rPr lang="it-IT" sz="1200" dirty="0" smtClean="0">
                          <a:effectLst/>
                          <a:latin typeface="Calibri"/>
                          <a:ea typeface="Times New Roman"/>
                          <a:cs typeface="Times New Roman"/>
                        </a:rPr>
                        <a:t>0.239</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it-IT" sz="1200" dirty="0" smtClean="0">
                          <a:effectLst/>
                          <a:latin typeface="Calibri"/>
                          <a:ea typeface="Times New Roman"/>
                          <a:cs typeface="Times New Roman"/>
                        </a:rPr>
                        <a:t>0.287</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9" name="Tabella 28"/>
          <p:cNvGraphicFramePr>
            <a:graphicFrameLocks noGrp="1"/>
          </p:cNvGraphicFramePr>
          <p:nvPr>
            <p:extLst>
              <p:ext uri="{D42A27DB-BD31-4B8C-83A1-F6EECF244321}">
                <p14:modId xmlns:p14="http://schemas.microsoft.com/office/powerpoint/2010/main" val="4196036630"/>
              </p:ext>
            </p:extLst>
          </p:nvPr>
        </p:nvGraphicFramePr>
        <p:xfrm>
          <a:off x="4572000" y="2761415"/>
          <a:ext cx="4320000" cy="548640"/>
        </p:xfrm>
        <a:graphic>
          <a:graphicData uri="http://schemas.openxmlformats.org/drawingml/2006/table">
            <a:tbl>
              <a:tblPr firstRow="1" firstCol="1" bandRow="1"/>
              <a:tblGrid>
                <a:gridCol w="1080120"/>
                <a:gridCol w="1080120"/>
                <a:gridCol w="2159760"/>
              </a:tblGrid>
              <a:tr h="0">
                <a:tc>
                  <a:txBody>
                    <a:bodyPr/>
                    <a:lstStyle/>
                    <a:p>
                      <a:pPr algn="ctr">
                        <a:lnSpc>
                          <a:spcPct val="150000"/>
                        </a:lnSpc>
                        <a:spcAft>
                          <a:spcPts val="0"/>
                        </a:spcAft>
                      </a:pPr>
                      <a:r>
                        <a:rPr lang="it-IT" sz="1200" b="1" dirty="0">
                          <a:effectLst/>
                          <a:latin typeface="Calibri"/>
                          <a:ea typeface="Times New Roman"/>
                          <a:cs typeface="Times New Roman"/>
                        </a:rPr>
                        <a:t>Stato limite</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26670" algn="ctr">
                        <a:lnSpc>
                          <a:spcPct val="150000"/>
                        </a:lnSpc>
                        <a:spcAft>
                          <a:spcPts val="0"/>
                        </a:spcAft>
                      </a:pPr>
                      <a:r>
                        <a:rPr lang="it-IT" sz="1200" b="1" dirty="0">
                          <a:effectLst/>
                          <a:latin typeface="Calibri"/>
                          <a:ea typeface="Times New Roman"/>
                          <a:cs typeface="Times New Roman"/>
                        </a:rPr>
                        <a:t>Media </a:t>
                      </a:r>
                      <a:r>
                        <a:rPr lang="it-IT" sz="1200" b="1" dirty="0" err="1">
                          <a:effectLst/>
                          <a:latin typeface="Symbol"/>
                          <a:ea typeface="Times New Roman"/>
                          <a:cs typeface="Times New Roman"/>
                        </a:rPr>
                        <a:t>m</a:t>
                      </a:r>
                      <a:r>
                        <a:rPr lang="it-IT" sz="1200" b="1" baseline="-25000" dirty="0" err="1">
                          <a:effectLst/>
                          <a:latin typeface="Calibri"/>
                          <a:ea typeface="Times New Roman"/>
                          <a:cs typeface="Times New Roman"/>
                        </a:rPr>
                        <a:t>lnS</a:t>
                      </a:r>
                      <a:r>
                        <a:rPr lang="it-IT" sz="1200" b="1" baseline="-25000" dirty="0">
                          <a:effectLst/>
                          <a:latin typeface="Calibri"/>
                          <a:ea typeface="Times New Roman"/>
                          <a:cs typeface="Times New Roman"/>
                        </a:rPr>
                        <a:t>(Y=1)</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200" b="1">
                          <a:effectLst/>
                          <a:latin typeface="Calibri"/>
                          <a:ea typeface="Times New Roman"/>
                          <a:cs typeface="Times New Roman"/>
                        </a:rPr>
                        <a:t>Deviazione standard </a:t>
                      </a:r>
                      <a:r>
                        <a:rPr lang="it-IT" sz="1200" b="1">
                          <a:effectLst/>
                          <a:latin typeface="Symbol"/>
                          <a:ea typeface="Times New Roman"/>
                          <a:cs typeface="Times New Roman"/>
                        </a:rPr>
                        <a:t>s</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0">
                <a:tc>
                  <a:txBody>
                    <a:bodyPr/>
                    <a:lstStyle/>
                    <a:p>
                      <a:pPr algn="ctr">
                        <a:lnSpc>
                          <a:spcPct val="150000"/>
                        </a:lnSpc>
                        <a:spcAft>
                          <a:spcPts val="0"/>
                        </a:spcAft>
                      </a:pPr>
                      <a:r>
                        <a:rPr lang="it-IT" sz="1200" b="1" i="1" dirty="0">
                          <a:effectLst/>
                          <a:latin typeface="Calibri"/>
                          <a:ea typeface="Times New Roman"/>
                          <a:cs typeface="Times New Roman"/>
                        </a:rPr>
                        <a:t>di </a:t>
                      </a:r>
                      <a:r>
                        <a:rPr lang="it-IT" sz="1200" b="1" i="1" dirty="0" smtClean="0">
                          <a:effectLst/>
                          <a:latin typeface="Calibri"/>
                          <a:ea typeface="Times New Roman"/>
                          <a:cs typeface="Times New Roman"/>
                        </a:rPr>
                        <a:t>Danno </a:t>
                      </a:r>
                      <a:r>
                        <a:rPr lang="it-IT" sz="1200" b="1" i="1" dirty="0">
                          <a:effectLst/>
                          <a:latin typeface="Calibri"/>
                          <a:ea typeface="Times New Roman"/>
                          <a:cs typeface="Times New Roman"/>
                        </a:rPr>
                        <a:t>(SLD)</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 algn="ctr">
                        <a:lnSpc>
                          <a:spcPct val="150000"/>
                        </a:lnSpc>
                        <a:spcAft>
                          <a:spcPts val="0"/>
                        </a:spcAft>
                      </a:pPr>
                      <a:r>
                        <a:rPr lang="it-IT" sz="1200">
                          <a:effectLst/>
                          <a:latin typeface="Calibri"/>
                          <a:ea typeface="Times New Roman"/>
                          <a:cs typeface="Times New Roman"/>
                        </a:rPr>
                        <a:t>-0.774</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it-IT" sz="1200" dirty="0">
                          <a:effectLst/>
                          <a:latin typeface="Calibri"/>
                          <a:ea typeface="Times New Roman"/>
                          <a:cs typeface="Times New Roman"/>
                        </a:rPr>
                        <a:t>0.992</a:t>
                      </a: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1"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ttangolo 11"/>
          <p:cNvSpPr/>
          <p:nvPr/>
        </p:nvSpPr>
        <p:spPr>
          <a:xfrm>
            <a:off x="8316416" y="1010726"/>
            <a:ext cx="720000" cy="360000"/>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graphicFrame>
        <p:nvGraphicFramePr>
          <p:cNvPr id="14" name="Diagramma 13"/>
          <p:cNvGraphicFramePr/>
          <p:nvPr>
            <p:extLst>
              <p:ext uri="{D42A27DB-BD31-4B8C-83A1-F6EECF244321}">
                <p14:modId xmlns:p14="http://schemas.microsoft.com/office/powerpoint/2010/main" val="3853453465"/>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56321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Effect transition="in" filter="fade">
                                      <p:cBhvr>
                                        <p:cTn id="9" dur="10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Effect transition="in" filter="fade">
                                      <p:cBhvr>
                                        <p:cTn id="14" dur="1000"/>
                                        <p:tgtEl>
                                          <p:spTgt spid="21"/>
                                        </p:tgtEl>
                                      </p:cBhvr>
                                    </p:animEffect>
                                  </p:childTnLst>
                                </p:cTn>
                              </p:par>
                              <p:par>
                                <p:cTn id="15" presetID="53" presetClass="entr" presetSubtype="16"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1000" fill="hold"/>
                                        <p:tgtEl>
                                          <p:spTgt spid="23"/>
                                        </p:tgtEl>
                                        <p:attrNameLst>
                                          <p:attrName>ppt_w</p:attrName>
                                        </p:attrNameLst>
                                      </p:cBhvr>
                                      <p:tavLst>
                                        <p:tav tm="0">
                                          <p:val>
                                            <p:fltVal val="0"/>
                                          </p:val>
                                        </p:tav>
                                        <p:tav tm="100000">
                                          <p:val>
                                            <p:strVal val="#ppt_w"/>
                                          </p:val>
                                        </p:tav>
                                      </p:tavLst>
                                    </p:anim>
                                    <p:anim calcmode="lin" valueType="num">
                                      <p:cBhvr>
                                        <p:cTn id="18" dur="1000" fill="hold"/>
                                        <p:tgtEl>
                                          <p:spTgt spid="23"/>
                                        </p:tgtEl>
                                        <p:attrNameLst>
                                          <p:attrName>ppt_h</p:attrName>
                                        </p:attrNameLst>
                                      </p:cBhvr>
                                      <p:tavLst>
                                        <p:tav tm="0">
                                          <p:val>
                                            <p:fltVal val="0"/>
                                          </p:val>
                                        </p:tav>
                                        <p:tav tm="100000">
                                          <p:val>
                                            <p:strVal val="#ppt_h"/>
                                          </p:val>
                                        </p:tav>
                                      </p:tavLst>
                                    </p:anim>
                                    <p:animEffect transition="in" filter="fade">
                                      <p:cBhvr>
                                        <p:cTn id="19" dur="1000"/>
                                        <p:tgtEl>
                                          <p:spTgt spid="23"/>
                                        </p:tgtEl>
                                      </p:cBhvr>
                                    </p:animEffect>
                                  </p:childTnLst>
                                </p:cTn>
                              </p:par>
                              <p:par>
                                <p:cTn id="20" presetID="30"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800" decel="100000"/>
                                        <p:tgtEl>
                                          <p:spTgt spid="27"/>
                                        </p:tgtEl>
                                      </p:cBhvr>
                                    </p:animEffect>
                                    <p:anim calcmode="lin" valueType="num">
                                      <p:cBhvr>
                                        <p:cTn id="23" dur="800" decel="100000" fill="hold"/>
                                        <p:tgtEl>
                                          <p:spTgt spid="27"/>
                                        </p:tgtEl>
                                        <p:attrNameLst>
                                          <p:attrName>style.rotation</p:attrName>
                                        </p:attrNameLst>
                                      </p:cBhvr>
                                      <p:tavLst>
                                        <p:tav tm="0">
                                          <p:val>
                                            <p:fltVal val="-90"/>
                                          </p:val>
                                        </p:tav>
                                        <p:tav tm="100000">
                                          <p:val>
                                            <p:fltVal val="0"/>
                                          </p:val>
                                        </p:tav>
                                      </p:tavLst>
                                    </p:anim>
                                    <p:anim calcmode="lin" valueType="num">
                                      <p:cBhvr>
                                        <p:cTn id="24" dur="800" decel="100000" fill="hold"/>
                                        <p:tgtEl>
                                          <p:spTgt spid="27"/>
                                        </p:tgtEl>
                                        <p:attrNameLst>
                                          <p:attrName>ppt_x</p:attrName>
                                        </p:attrNameLst>
                                      </p:cBhvr>
                                      <p:tavLst>
                                        <p:tav tm="0">
                                          <p:val>
                                            <p:strVal val="#ppt_x+0.4"/>
                                          </p:val>
                                        </p:tav>
                                        <p:tav tm="100000">
                                          <p:val>
                                            <p:strVal val="#ppt_x-0.05"/>
                                          </p:val>
                                        </p:tav>
                                      </p:tavLst>
                                    </p:anim>
                                    <p:anim calcmode="lin" valueType="num">
                                      <p:cBhvr>
                                        <p:cTn id="25" dur="800" decel="100000" fill="hold"/>
                                        <p:tgtEl>
                                          <p:spTgt spid="27"/>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par>
                                <p:cTn id="28" presetID="30"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800" decel="100000"/>
                                        <p:tgtEl>
                                          <p:spTgt spid="28"/>
                                        </p:tgtEl>
                                      </p:cBhvr>
                                    </p:animEffect>
                                    <p:anim calcmode="lin" valueType="num">
                                      <p:cBhvr>
                                        <p:cTn id="31" dur="800" decel="100000" fill="hold"/>
                                        <p:tgtEl>
                                          <p:spTgt spid="28"/>
                                        </p:tgtEl>
                                        <p:attrNameLst>
                                          <p:attrName>style.rotation</p:attrName>
                                        </p:attrNameLst>
                                      </p:cBhvr>
                                      <p:tavLst>
                                        <p:tav tm="0">
                                          <p:val>
                                            <p:fltVal val="-90"/>
                                          </p:val>
                                        </p:tav>
                                        <p:tav tm="100000">
                                          <p:val>
                                            <p:fltVal val="0"/>
                                          </p:val>
                                        </p:tav>
                                      </p:tavLst>
                                    </p:anim>
                                    <p:anim calcmode="lin" valueType="num">
                                      <p:cBhvr>
                                        <p:cTn id="32" dur="800" decel="100000" fill="hold"/>
                                        <p:tgtEl>
                                          <p:spTgt spid="28"/>
                                        </p:tgtEl>
                                        <p:attrNameLst>
                                          <p:attrName>ppt_x</p:attrName>
                                        </p:attrNameLst>
                                      </p:cBhvr>
                                      <p:tavLst>
                                        <p:tav tm="0">
                                          <p:val>
                                            <p:strVal val="#ppt_x+0.4"/>
                                          </p:val>
                                        </p:tav>
                                        <p:tav tm="100000">
                                          <p:val>
                                            <p:strVal val="#ppt_x-0.05"/>
                                          </p:val>
                                        </p:tav>
                                      </p:tavLst>
                                    </p:anim>
                                    <p:anim calcmode="lin" valueType="num">
                                      <p:cBhvr>
                                        <p:cTn id="33" dur="800" decel="100000" fill="hold"/>
                                        <p:tgtEl>
                                          <p:spTgt spid="28"/>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par>
                                <p:cTn id="36" presetID="30" presetClass="entr" presetSubtype="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800" decel="100000"/>
                                        <p:tgtEl>
                                          <p:spTgt spid="29"/>
                                        </p:tgtEl>
                                      </p:cBhvr>
                                    </p:animEffect>
                                    <p:anim calcmode="lin" valueType="num">
                                      <p:cBhvr>
                                        <p:cTn id="39" dur="800" decel="100000" fill="hold"/>
                                        <p:tgtEl>
                                          <p:spTgt spid="29"/>
                                        </p:tgtEl>
                                        <p:attrNameLst>
                                          <p:attrName>style.rotation</p:attrName>
                                        </p:attrNameLst>
                                      </p:cBhvr>
                                      <p:tavLst>
                                        <p:tav tm="0">
                                          <p:val>
                                            <p:fltVal val="-90"/>
                                          </p:val>
                                        </p:tav>
                                        <p:tav tm="100000">
                                          <p:val>
                                            <p:fltVal val="0"/>
                                          </p:val>
                                        </p:tav>
                                      </p:tavLst>
                                    </p:anim>
                                    <p:anim calcmode="lin" valueType="num">
                                      <p:cBhvr>
                                        <p:cTn id="40" dur="800" decel="100000" fill="hold"/>
                                        <p:tgtEl>
                                          <p:spTgt spid="29"/>
                                        </p:tgtEl>
                                        <p:attrNameLst>
                                          <p:attrName>ppt_x</p:attrName>
                                        </p:attrNameLst>
                                      </p:cBhvr>
                                      <p:tavLst>
                                        <p:tav tm="0">
                                          <p:val>
                                            <p:strVal val="#ppt_x+0.4"/>
                                          </p:val>
                                        </p:tav>
                                        <p:tav tm="100000">
                                          <p:val>
                                            <p:strVal val="#ppt_x-0.05"/>
                                          </p:val>
                                        </p:tav>
                                      </p:tavLst>
                                    </p:anim>
                                    <p:anim calcmode="lin" valueType="num">
                                      <p:cBhvr>
                                        <p:cTn id="41" dur="800" decel="100000" fill="hold"/>
                                        <p:tgtEl>
                                          <p:spTgt spid="29"/>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364405" y="1359924"/>
            <a:ext cx="5827775" cy="461665"/>
          </a:xfrm>
          <a:prstGeom prst="rect">
            <a:avLst/>
          </a:prstGeom>
        </p:spPr>
        <p:txBody>
          <a:bodyPr wrap="square">
            <a:spAutoFit/>
          </a:bodyPr>
          <a:lstStyle/>
          <a:p>
            <a:pPr algn="just" fontAlgn="base">
              <a:spcBef>
                <a:spcPct val="0"/>
              </a:spcBef>
              <a:spcAft>
                <a:spcPct val="0"/>
              </a:spcAft>
            </a:pPr>
            <a:r>
              <a:rPr lang="it-IT" sz="2000" b="1" i="1" dirty="0" smtClean="0">
                <a:latin typeface="Calibri" panose="020F0502020204030204" pitchFamily="34" charset="0"/>
              </a:rPr>
              <a:t>Modellazione dell’oscillatore semplice: </a:t>
            </a:r>
            <a:r>
              <a:rPr lang="it-IT" sz="2400" b="1" i="1" u="sng" dirty="0" smtClean="0">
                <a:latin typeface="Calibri" panose="020F0502020204030204" pitchFamily="34" charset="0"/>
              </a:rPr>
              <a:t>METODO B</a:t>
            </a:r>
            <a:endParaRPr lang="it-IT" sz="2400" i="1" u="sng" dirty="0">
              <a:latin typeface="Calibri" panose="020F0502020204030204" pitchFamily="34" charset="0"/>
            </a:endParaRPr>
          </a:p>
        </p:txBody>
      </p:sp>
      <p:sp>
        <p:nvSpPr>
          <p:cNvPr id="31" name="Rettangolo 30"/>
          <p:cNvSpPr/>
          <p:nvPr/>
        </p:nvSpPr>
        <p:spPr>
          <a:xfrm>
            <a:off x="3851920" y="2132856"/>
            <a:ext cx="2304256" cy="648072"/>
          </a:xfrm>
          <a:prstGeom prst="rect">
            <a:avLst/>
          </a:prstGeom>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rtlCol="0" anchor="ctr"/>
          <a:lstStyle/>
          <a:p>
            <a:pPr algn="ctr"/>
            <a:r>
              <a:rPr lang="it-IT" b="1" i="1" dirty="0" smtClean="0">
                <a:solidFill>
                  <a:schemeClr val="tx1"/>
                </a:solidFill>
                <a:latin typeface="Calibri" panose="020F0502020204030204" pitchFamily="34" charset="0"/>
              </a:rPr>
              <a:t>Curva SDOF equivalente</a:t>
            </a:r>
            <a:endParaRPr lang="it-IT" b="1" i="1" dirty="0">
              <a:solidFill>
                <a:schemeClr val="tx1"/>
              </a:solidFill>
              <a:latin typeface="Calibri" panose="020F0502020204030204" pitchFamily="34" charset="0"/>
            </a:endParaRPr>
          </a:p>
        </p:txBody>
      </p:sp>
      <p:pic>
        <p:nvPicPr>
          <p:cNvPr id="13" name="Immagin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203462"/>
            <a:ext cx="3279330" cy="1585578"/>
          </a:xfrm>
          <a:prstGeom prst="rect">
            <a:avLst/>
          </a:prstGeom>
          <a:noFill/>
          <a:ln>
            <a:solidFill>
              <a:schemeClr val="tx1"/>
            </a:solidFill>
          </a:ln>
        </p:spPr>
      </p:pic>
      <mc:AlternateContent xmlns:mc="http://schemas.openxmlformats.org/markup-compatibility/2006" xmlns:a14="http://schemas.microsoft.com/office/drawing/2010/main">
        <mc:Choice Requires="a14">
          <p:sp>
            <p:nvSpPr>
              <p:cNvPr id="3" name="Rettangolo 2"/>
              <p:cNvSpPr/>
              <p:nvPr/>
            </p:nvSpPr>
            <p:spPr>
              <a:xfrm>
                <a:off x="803486" y="4683284"/>
                <a:ext cx="1667316" cy="7619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atin typeface="Cambria Math"/>
                        </a:rPr>
                        <m:t>Γ</m:t>
                      </m:r>
                      <m:r>
                        <a:rPr lang="en-US" i="1">
                          <a:latin typeface="Cambria Math"/>
                        </a:rPr>
                        <m:t>=</m:t>
                      </m:r>
                      <m:f>
                        <m:fPr>
                          <m:ctrlPr>
                            <a:rPr lang="it-IT" i="1">
                              <a:latin typeface="Cambria Math" panose="02040503050406030204" pitchFamily="18" charset="0"/>
                            </a:rPr>
                          </m:ctrlPr>
                        </m:fPr>
                        <m:num>
                          <m:nary>
                            <m:naryPr>
                              <m:chr m:val="∑"/>
                              <m:limLoc m:val="subSup"/>
                              <m:supHide m:val="on"/>
                              <m:ctrlPr>
                                <a:rPr lang="it-IT" i="1">
                                  <a:latin typeface="Cambria Math" panose="02040503050406030204" pitchFamily="18" charset="0"/>
                                </a:rPr>
                              </m:ctrlPr>
                            </m:naryPr>
                            <m:sub>
                              <m:r>
                                <a:rPr lang="en-US" i="1">
                                  <a:latin typeface="Cambria Math"/>
                                </a:rPr>
                                <m:t>𝑖</m:t>
                              </m:r>
                            </m:sub>
                            <m:sup/>
                            <m:e>
                              <m:sSub>
                                <m:sSubPr>
                                  <m:ctrlPr>
                                    <a:rPr lang="it-IT" i="1">
                                      <a:latin typeface="Cambria Math" panose="02040503050406030204" pitchFamily="18" charset="0"/>
                                    </a:rPr>
                                  </m:ctrlPr>
                                </m:sSubPr>
                                <m:e>
                                  <m:r>
                                    <a:rPr lang="en-US" i="1">
                                      <a:latin typeface="Cambria Math"/>
                                    </a:rPr>
                                    <m:t>𝑚</m:t>
                                  </m:r>
                                </m:e>
                                <m:sub>
                                  <m:r>
                                    <a:rPr lang="en-US" i="1">
                                      <a:latin typeface="Cambria Math"/>
                                    </a:rPr>
                                    <m:t>𝑖</m:t>
                                  </m:r>
                                </m:sub>
                              </m:sSub>
                              <m:r>
                                <a:rPr lang="en-US" i="1">
                                  <a:latin typeface="Cambria Math"/>
                                </a:rPr>
                                <m:t>∙</m:t>
                              </m:r>
                              <m:sSub>
                                <m:sSubPr>
                                  <m:ctrlPr>
                                    <a:rPr lang="it-IT" i="1">
                                      <a:latin typeface="Cambria Math" panose="02040503050406030204" pitchFamily="18" charset="0"/>
                                    </a:rPr>
                                  </m:ctrlPr>
                                </m:sSubPr>
                                <m:e>
                                  <m:r>
                                    <a:rPr lang="en-US" i="1">
                                      <a:latin typeface="Cambria Math"/>
                                    </a:rPr>
                                    <m:t>𝜙</m:t>
                                  </m:r>
                                </m:e>
                                <m:sub>
                                  <m:r>
                                    <a:rPr lang="en-US" i="1">
                                      <a:latin typeface="Cambria Math"/>
                                    </a:rPr>
                                    <m:t>𝑖</m:t>
                                  </m:r>
                                </m:sub>
                              </m:sSub>
                            </m:e>
                          </m:nary>
                        </m:num>
                        <m:den>
                          <m:nary>
                            <m:naryPr>
                              <m:chr m:val="∑"/>
                              <m:limLoc m:val="subSup"/>
                              <m:supHide m:val="on"/>
                              <m:ctrlPr>
                                <a:rPr lang="it-IT" i="1">
                                  <a:latin typeface="Cambria Math" panose="02040503050406030204" pitchFamily="18" charset="0"/>
                                </a:rPr>
                              </m:ctrlPr>
                            </m:naryPr>
                            <m:sub>
                              <m:r>
                                <a:rPr lang="en-US" i="1">
                                  <a:latin typeface="Cambria Math"/>
                                </a:rPr>
                                <m:t>𝑖</m:t>
                              </m:r>
                            </m:sub>
                            <m:sup/>
                            <m:e>
                              <m:sSub>
                                <m:sSubPr>
                                  <m:ctrlPr>
                                    <a:rPr lang="it-IT" i="1">
                                      <a:latin typeface="Cambria Math" panose="02040503050406030204" pitchFamily="18" charset="0"/>
                                    </a:rPr>
                                  </m:ctrlPr>
                                </m:sSubPr>
                                <m:e>
                                  <m:r>
                                    <a:rPr lang="en-US" i="1">
                                      <a:latin typeface="Cambria Math"/>
                                    </a:rPr>
                                    <m:t>𝑚</m:t>
                                  </m:r>
                                </m:e>
                                <m:sub>
                                  <m:r>
                                    <a:rPr lang="en-US" i="1">
                                      <a:latin typeface="Cambria Math"/>
                                    </a:rPr>
                                    <m:t>𝑖</m:t>
                                  </m:r>
                                </m:sub>
                              </m:sSub>
                              <m:r>
                                <a:rPr lang="en-US" i="1">
                                  <a:latin typeface="Cambria Math"/>
                                </a:rPr>
                                <m:t>∙</m:t>
                              </m:r>
                              <m:sSup>
                                <m:sSupPr>
                                  <m:ctrlPr>
                                    <a:rPr lang="it-IT" i="1">
                                      <a:latin typeface="Cambria Math" panose="02040503050406030204" pitchFamily="18" charset="0"/>
                                    </a:rPr>
                                  </m:ctrlPr>
                                </m:sSupPr>
                                <m:e>
                                  <m:sSub>
                                    <m:sSubPr>
                                      <m:ctrlPr>
                                        <a:rPr lang="it-IT" i="1">
                                          <a:latin typeface="Cambria Math" panose="02040503050406030204" pitchFamily="18" charset="0"/>
                                        </a:rPr>
                                      </m:ctrlPr>
                                    </m:sSubPr>
                                    <m:e>
                                      <m:r>
                                        <a:rPr lang="en-US" i="1">
                                          <a:latin typeface="Cambria Math"/>
                                        </a:rPr>
                                        <m:t>𝜙</m:t>
                                      </m:r>
                                    </m:e>
                                    <m:sub>
                                      <m:r>
                                        <a:rPr lang="en-US" i="1">
                                          <a:latin typeface="Cambria Math"/>
                                        </a:rPr>
                                        <m:t>𝑖</m:t>
                                      </m:r>
                                    </m:sub>
                                  </m:sSub>
                                </m:e>
                                <m:sup>
                                  <m:r>
                                    <a:rPr lang="en-US" i="1">
                                      <a:latin typeface="Cambria Math"/>
                                    </a:rPr>
                                    <m:t>2</m:t>
                                  </m:r>
                                </m:sup>
                              </m:sSup>
                            </m:e>
                          </m:nary>
                        </m:den>
                      </m:f>
                    </m:oMath>
                  </m:oMathPara>
                </a14:m>
                <a:endParaRPr lang="it-IT" dirty="0"/>
              </a:p>
            </p:txBody>
          </p:sp>
        </mc:Choice>
        <mc:Fallback xmlns="">
          <p:sp>
            <p:nvSpPr>
              <p:cNvPr id="3" name="Rettangolo 2"/>
              <p:cNvSpPr>
                <a:spLocks noRot="1" noChangeAspect="1" noMove="1" noResize="1" noEditPoints="1" noAdjustHandles="1" noChangeArrowheads="1" noChangeShapeType="1" noTextEdit="1"/>
              </p:cNvSpPr>
              <p:nvPr/>
            </p:nvSpPr>
            <p:spPr>
              <a:xfrm>
                <a:off x="803486" y="4683284"/>
                <a:ext cx="1667316" cy="761940"/>
              </a:xfrm>
              <a:prstGeom prst="rect">
                <a:avLst/>
              </a:prstGeom>
              <a:blipFill rotWithShape="1">
                <a:blip r:embed="rId5"/>
                <a:stretch>
                  <a:fillRect/>
                </a:stretch>
              </a:blipFill>
            </p:spPr>
            <p:txBody>
              <a:bodyPr/>
              <a:lstStyle/>
              <a:p>
                <a:r>
                  <a:rPr lang="it-IT">
                    <a:noFill/>
                  </a:rPr>
                  <a:t> </a:t>
                </a:r>
              </a:p>
            </p:txBody>
          </p:sp>
        </mc:Fallback>
      </mc:AlternateContent>
      <p:pic>
        <p:nvPicPr>
          <p:cNvPr id="16" name="Immagine 1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99150" y="3279591"/>
            <a:ext cx="4965338" cy="3245753"/>
          </a:xfrm>
          <a:prstGeom prst="rect">
            <a:avLst/>
          </a:prstGeom>
          <a:noFill/>
          <a:ln>
            <a:solidFill>
              <a:schemeClr val="tx1"/>
            </a:solidFill>
          </a:ln>
        </p:spPr>
      </p:pic>
      <p:pic>
        <p:nvPicPr>
          <p:cNvPr id="1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504" y="3025357"/>
            <a:ext cx="5125145" cy="3355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ttangolo 10"/>
          <p:cNvSpPr/>
          <p:nvPr/>
        </p:nvSpPr>
        <p:spPr>
          <a:xfrm>
            <a:off x="7200598" y="2132854"/>
            <a:ext cx="432000" cy="468000"/>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graphicFrame>
        <p:nvGraphicFramePr>
          <p:cNvPr id="15" name="Diagramma 14"/>
          <p:cNvGraphicFramePr/>
          <p:nvPr>
            <p:extLst>
              <p:ext uri="{D42A27DB-BD31-4B8C-83A1-F6EECF244321}">
                <p14:modId xmlns:p14="http://schemas.microsoft.com/office/powerpoint/2010/main" val="3853453465"/>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1026" name="Picture 2"/>
          <p:cNvPicPr>
            <a:picLocks noChangeAspect="1" noChangeArrowheads="1"/>
          </p:cNvPicPr>
          <p:nvPr/>
        </p:nvPicPr>
        <p:blipFill rotWithShape="1">
          <a:blip r:embed="rId14">
            <a:extLst>
              <a:ext uri="{28A0092B-C50C-407E-A947-70E740481C1C}">
                <a14:useLocalDpi xmlns:a14="http://schemas.microsoft.com/office/drawing/2010/main" val="0"/>
              </a:ext>
            </a:extLst>
          </a:blip>
          <a:srcRect r="1924"/>
          <a:stretch/>
        </p:blipFill>
        <p:spPr bwMode="auto">
          <a:xfrm>
            <a:off x="5293171" y="3212976"/>
            <a:ext cx="3671317" cy="2667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7" name="Rettangolo 16"/>
          <p:cNvSpPr/>
          <p:nvPr/>
        </p:nvSpPr>
        <p:spPr>
          <a:xfrm>
            <a:off x="5293170" y="5879976"/>
            <a:ext cx="3687401" cy="338554"/>
          </a:xfrm>
          <a:prstGeom prst="rect">
            <a:avLst/>
          </a:prstGeom>
        </p:spPr>
        <p:txBody>
          <a:bodyPr wrap="square">
            <a:spAutoFit/>
          </a:bodyPr>
          <a:lstStyle/>
          <a:p>
            <a:pPr lvl="0" algn="r"/>
            <a:r>
              <a:rPr lang="it-IT" sz="1600" i="1" dirty="0" smtClean="0">
                <a:latin typeface="Calibri" panose="020F0502020204030204" pitchFamily="34" charset="0"/>
              </a:rPr>
              <a:t>Modello a comportamento </a:t>
            </a:r>
            <a:r>
              <a:rPr lang="it-IT" sz="1600" i="1" dirty="0" err="1" smtClean="0">
                <a:latin typeface="Calibri" panose="020F0502020204030204" pitchFamily="34" charset="0"/>
              </a:rPr>
              <a:t>isteretico</a:t>
            </a:r>
            <a:endParaRPr lang="it-IT" sz="1600" i="1" dirty="0">
              <a:latin typeface="Calibri" panose="020F0502020204030204" pitchFamily="34" charset="0"/>
            </a:endParaRPr>
          </a:p>
        </p:txBody>
      </p:sp>
    </p:spTree>
    <p:extLst>
      <p:ext uri="{BB962C8B-B14F-4D97-AF65-F5344CB8AC3E}">
        <p14:creationId xmlns:p14="http://schemas.microsoft.com/office/powerpoint/2010/main" val="2179651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childTnLst>
                                </p:cTn>
                              </p:par>
                              <p:par>
                                <p:cTn id="20" presetID="55" presetClass="entr" presetSubtype="0" fill="hold" nodeType="withEffect">
                                  <p:stCondLst>
                                    <p:cond delay="25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000" fill="hold"/>
                                        <p:tgtEl>
                                          <p:spTgt spid="16"/>
                                        </p:tgtEl>
                                        <p:attrNameLst>
                                          <p:attrName>ppt_w</p:attrName>
                                        </p:attrNameLst>
                                      </p:cBhvr>
                                      <p:tavLst>
                                        <p:tav tm="0">
                                          <p:val>
                                            <p:strVal val="#ppt_w*0.70"/>
                                          </p:val>
                                        </p:tav>
                                        <p:tav tm="100000">
                                          <p:val>
                                            <p:strVal val="#ppt_w"/>
                                          </p:val>
                                        </p:tav>
                                      </p:tavLst>
                                    </p:anim>
                                    <p:anim calcmode="lin" valueType="num">
                                      <p:cBhvr>
                                        <p:cTn id="23" dur="1000" fill="hold"/>
                                        <p:tgtEl>
                                          <p:spTgt spid="16"/>
                                        </p:tgtEl>
                                        <p:attrNameLst>
                                          <p:attrName>ppt_h</p:attrName>
                                        </p:attrNameLst>
                                      </p:cBhvr>
                                      <p:tavLst>
                                        <p:tav tm="0">
                                          <p:val>
                                            <p:strVal val="#ppt_h"/>
                                          </p:val>
                                        </p:tav>
                                        <p:tav tm="100000">
                                          <p:val>
                                            <p:strVal val="#ppt_h"/>
                                          </p:val>
                                        </p:tav>
                                      </p:tavLst>
                                    </p:anim>
                                    <p:animEffect transition="in" filter="fade">
                                      <p:cBhvr>
                                        <p:cTn id="24" dur="10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xit" presetSubtype="10" fill="hold" nodeType="clickEffect">
                                  <p:stCondLst>
                                    <p:cond delay="0"/>
                                  </p:stCondLst>
                                  <p:childTnLst>
                                    <p:animEffect transition="out" filter="randombar(horizontal)">
                                      <p:cBhvr>
                                        <p:cTn id="28" dur="1000"/>
                                        <p:tgtEl>
                                          <p:spTgt spid="16"/>
                                        </p:tgtEl>
                                      </p:cBhvr>
                                    </p:animEffect>
                                    <p:set>
                                      <p:cBhvr>
                                        <p:cTn id="29" dur="1" fill="hold">
                                          <p:stCondLst>
                                            <p:cond delay="999"/>
                                          </p:stCondLst>
                                        </p:cTn>
                                        <p:tgtEl>
                                          <p:spTgt spid="16"/>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53" presetClass="entr" presetSubtype="16"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000" fill="hold"/>
                                        <p:tgtEl>
                                          <p:spTgt spid="14"/>
                                        </p:tgtEl>
                                        <p:attrNameLst>
                                          <p:attrName>ppt_w</p:attrName>
                                        </p:attrNameLst>
                                      </p:cBhvr>
                                      <p:tavLst>
                                        <p:tav tm="0">
                                          <p:val>
                                            <p:fltVal val="0"/>
                                          </p:val>
                                        </p:tav>
                                        <p:tav tm="100000">
                                          <p:val>
                                            <p:strVal val="#ppt_w"/>
                                          </p:val>
                                        </p:tav>
                                      </p:tavLst>
                                    </p:anim>
                                    <p:anim calcmode="lin" valueType="num">
                                      <p:cBhvr>
                                        <p:cTn id="39" dur="1000" fill="hold"/>
                                        <p:tgtEl>
                                          <p:spTgt spid="14"/>
                                        </p:tgtEl>
                                        <p:attrNameLst>
                                          <p:attrName>ppt_h</p:attrName>
                                        </p:attrNameLst>
                                      </p:cBhvr>
                                      <p:tavLst>
                                        <p:tav tm="0">
                                          <p:val>
                                            <p:fltVal val="0"/>
                                          </p:val>
                                        </p:tav>
                                        <p:tav tm="100000">
                                          <p:val>
                                            <p:strVal val="#ppt_h"/>
                                          </p:val>
                                        </p:tav>
                                      </p:tavLst>
                                    </p:anim>
                                    <p:animEffect transition="in" filter="fade">
                                      <p:cBhvr>
                                        <p:cTn id="40" dur="1000"/>
                                        <p:tgtEl>
                                          <p:spTgt spid="1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fltVal val="0"/>
                                          </p:val>
                                        </p:tav>
                                        <p:tav tm="100000">
                                          <p:val>
                                            <p:strVal val="#ppt_w"/>
                                          </p:val>
                                        </p:tav>
                                      </p:tavLst>
                                    </p:anim>
                                    <p:anim calcmode="lin" valueType="num">
                                      <p:cBhvr>
                                        <p:cTn id="44" dur="1000" fill="hold"/>
                                        <p:tgtEl>
                                          <p:spTgt spid="17"/>
                                        </p:tgtEl>
                                        <p:attrNameLst>
                                          <p:attrName>ppt_h</p:attrName>
                                        </p:attrNameLst>
                                      </p:cBhvr>
                                      <p:tavLst>
                                        <p:tav tm="0">
                                          <p:val>
                                            <p:fltVal val="0"/>
                                          </p:val>
                                        </p:tav>
                                        <p:tav tm="100000">
                                          <p:val>
                                            <p:strVal val="#ppt_h"/>
                                          </p:val>
                                        </p:tav>
                                      </p:tavLst>
                                    </p:anim>
                                    <p:animEffect transition="in" filter="fade">
                                      <p:cBhvr>
                                        <p:cTn id="45" dur="1000"/>
                                        <p:tgtEl>
                                          <p:spTgt spid="17"/>
                                        </p:tgtEl>
                                      </p:cBhvr>
                                    </p:animEffect>
                                  </p:childTnLst>
                                </p:cTn>
                              </p:par>
                              <p:par>
                                <p:cTn id="46" presetID="53" presetClass="entr" presetSubtype="16" fill="hold" nodeType="withEffect">
                                  <p:stCondLst>
                                    <p:cond delay="0"/>
                                  </p:stCondLst>
                                  <p:childTnLst>
                                    <p:set>
                                      <p:cBhvr>
                                        <p:cTn id="47" dur="1" fill="hold">
                                          <p:stCondLst>
                                            <p:cond delay="0"/>
                                          </p:stCondLst>
                                        </p:cTn>
                                        <p:tgtEl>
                                          <p:spTgt spid="1026"/>
                                        </p:tgtEl>
                                        <p:attrNameLst>
                                          <p:attrName>style.visibility</p:attrName>
                                        </p:attrNameLst>
                                      </p:cBhvr>
                                      <p:to>
                                        <p:strVal val="visible"/>
                                      </p:to>
                                    </p:set>
                                    <p:anim calcmode="lin" valueType="num">
                                      <p:cBhvr>
                                        <p:cTn id="48" dur="1000" fill="hold"/>
                                        <p:tgtEl>
                                          <p:spTgt spid="1026"/>
                                        </p:tgtEl>
                                        <p:attrNameLst>
                                          <p:attrName>ppt_w</p:attrName>
                                        </p:attrNameLst>
                                      </p:cBhvr>
                                      <p:tavLst>
                                        <p:tav tm="0">
                                          <p:val>
                                            <p:fltVal val="0"/>
                                          </p:val>
                                        </p:tav>
                                        <p:tav tm="100000">
                                          <p:val>
                                            <p:strVal val="#ppt_w"/>
                                          </p:val>
                                        </p:tav>
                                      </p:tavLst>
                                    </p:anim>
                                    <p:anim calcmode="lin" valueType="num">
                                      <p:cBhvr>
                                        <p:cTn id="49" dur="1000" fill="hold"/>
                                        <p:tgtEl>
                                          <p:spTgt spid="1026"/>
                                        </p:tgtEl>
                                        <p:attrNameLst>
                                          <p:attrName>ppt_h</p:attrName>
                                        </p:attrNameLst>
                                      </p:cBhvr>
                                      <p:tavLst>
                                        <p:tav tm="0">
                                          <p:val>
                                            <p:fltVal val="0"/>
                                          </p:val>
                                        </p:tav>
                                        <p:tav tm="100000">
                                          <p:val>
                                            <p:strVal val="#ppt_h"/>
                                          </p:val>
                                        </p:tav>
                                      </p:tavLst>
                                    </p:anim>
                                    <p:animEffect transition="in" filter="fade">
                                      <p:cBhvr>
                                        <p:cTn id="50"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 grpId="0"/>
      <p:bldP spid="3" grpId="1"/>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364405" y="1196752"/>
            <a:ext cx="4751322" cy="446276"/>
          </a:xfrm>
          <a:prstGeom prst="rect">
            <a:avLst/>
          </a:prstGeom>
        </p:spPr>
        <p:txBody>
          <a:bodyPr wrap="square">
            <a:spAutoFit/>
          </a:bodyPr>
          <a:lstStyle/>
          <a:p>
            <a:pPr algn="just" fontAlgn="base">
              <a:spcBef>
                <a:spcPct val="0"/>
              </a:spcBef>
              <a:spcAft>
                <a:spcPct val="0"/>
              </a:spcAft>
            </a:pPr>
            <a:r>
              <a:rPr lang="it-IT" sz="2300" b="1" i="1" dirty="0" smtClean="0">
                <a:latin typeface="Calibri" panose="020F0502020204030204" pitchFamily="34" charset="0"/>
              </a:rPr>
              <a:t>Metodo B</a:t>
            </a:r>
            <a:endParaRPr lang="it-IT" sz="2300" i="1" dirty="0">
              <a:latin typeface="Calibri" panose="020F0502020204030204" pitchFamily="34" charset="0"/>
            </a:endParaRPr>
          </a:p>
        </p:txBody>
      </p:sp>
      <p:sp>
        <p:nvSpPr>
          <p:cNvPr id="1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graphicFrame>
        <p:nvGraphicFramePr>
          <p:cNvPr id="27" name="Tabella 26"/>
          <p:cNvGraphicFramePr>
            <a:graphicFrameLocks noGrp="1"/>
          </p:cNvGraphicFramePr>
          <p:nvPr>
            <p:extLst>
              <p:ext uri="{D42A27DB-BD31-4B8C-83A1-F6EECF244321}">
                <p14:modId xmlns:p14="http://schemas.microsoft.com/office/powerpoint/2010/main" val="3841924921"/>
              </p:ext>
            </p:extLst>
          </p:nvPr>
        </p:nvGraphicFramePr>
        <p:xfrm>
          <a:off x="4556530" y="5629222"/>
          <a:ext cx="4320000" cy="548640"/>
        </p:xfrm>
        <a:graphic>
          <a:graphicData uri="http://schemas.openxmlformats.org/drawingml/2006/table">
            <a:tbl>
              <a:tblPr firstRow="1" firstCol="1" bandRow="1"/>
              <a:tblGrid>
                <a:gridCol w="1296144"/>
                <a:gridCol w="1080120"/>
                <a:gridCol w="1943736"/>
              </a:tblGrid>
              <a:tr h="0">
                <a:tc>
                  <a:txBody>
                    <a:bodyPr/>
                    <a:lstStyle/>
                    <a:p>
                      <a:pPr algn="ctr">
                        <a:lnSpc>
                          <a:spcPct val="150000"/>
                        </a:lnSpc>
                        <a:spcAft>
                          <a:spcPts val="0"/>
                        </a:spcAft>
                      </a:pPr>
                      <a:r>
                        <a:rPr lang="it-IT" sz="1200" b="1" dirty="0">
                          <a:effectLst/>
                          <a:latin typeface="Calibri"/>
                          <a:ea typeface="Times New Roman"/>
                          <a:cs typeface="Times New Roman"/>
                        </a:rPr>
                        <a:t>Stato limite</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26670" algn="ctr">
                        <a:lnSpc>
                          <a:spcPct val="150000"/>
                        </a:lnSpc>
                        <a:spcAft>
                          <a:spcPts val="0"/>
                        </a:spcAft>
                      </a:pPr>
                      <a:r>
                        <a:rPr lang="it-IT" sz="1200" b="1" dirty="0">
                          <a:effectLst/>
                          <a:latin typeface="Calibri"/>
                          <a:ea typeface="Times New Roman"/>
                          <a:cs typeface="Times New Roman"/>
                        </a:rPr>
                        <a:t>Media </a:t>
                      </a:r>
                      <a:r>
                        <a:rPr lang="it-IT" sz="1200" b="1" dirty="0" err="1">
                          <a:effectLst/>
                          <a:latin typeface="Symbol"/>
                          <a:ea typeface="Times New Roman"/>
                          <a:cs typeface="Times New Roman"/>
                        </a:rPr>
                        <a:t>m</a:t>
                      </a:r>
                      <a:r>
                        <a:rPr lang="it-IT" sz="1200" b="1" baseline="-25000" dirty="0" err="1">
                          <a:effectLst/>
                          <a:latin typeface="Calibri"/>
                          <a:ea typeface="Times New Roman"/>
                          <a:cs typeface="Times New Roman"/>
                        </a:rPr>
                        <a:t>lnS</a:t>
                      </a:r>
                      <a:r>
                        <a:rPr lang="it-IT" sz="1200" b="1" baseline="-25000" dirty="0">
                          <a:effectLst/>
                          <a:latin typeface="Calibri"/>
                          <a:ea typeface="Times New Roman"/>
                          <a:cs typeface="Times New Roman"/>
                        </a:rPr>
                        <a:t>(Y=1)</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200" b="1">
                          <a:effectLst/>
                          <a:latin typeface="Calibri"/>
                          <a:ea typeface="Times New Roman"/>
                          <a:cs typeface="Times New Roman"/>
                        </a:rPr>
                        <a:t>Deviazione standard </a:t>
                      </a:r>
                      <a:r>
                        <a:rPr lang="it-IT" sz="1200" b="1">
                          <a:effectLst/>
                          <a:latin typeface="Symbol"/>
                          <a:ea typeface="Times New Roman"/>
                          <a:cs typeface="Times New Roman"/>
                        </a:rPr>
                        <a:t>s</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0">
                <a:tc>
                  <a:txBody>
                    <a:bodyPr/>
                    <a:lstStyle/>
                    <a:p>
                      <a:pPr algn="ctr">
                        <a:lnSpc>
                          <a:spcPct val="150000"/>
                        </a:lnSpc>
                        <a:spcAft>
                          <a:spcPts val="0"/>
                        </a:spcAft>
                      </a:pPr>
                      <a:r>
                        <a:rPr lang="it-IT" sz="1200" b="1" i="1" dirty="0">
                          <a:effectLst/>
                          <a:latin typeface="Calibri"/>
                          <a:ea typeface="Times New Roman"/>
                          <a:cs typeface="Times New Roman"/>
                        </a:rPr>
                        <a:t>di </a:t>
                      </a:r>
                      <a:r>
                        <a:rPr lang="it-IT" sz="1200" b="1" i="1" dirty="0" smtClean="0">
                          <a:effectLst/>
                          <a:latin typeface="Calibri"/>
                          <a:ea typeface="Times New Roman"/>
                          <a:cs typeface="Times New Roman"/>
                        </a:rPr>
                        <a:t>Collasso (SLC)</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 algn="ctr">
                        <a:lnSpc>
                          <a:spcPct val="150000"/>
                        </a:lnSpc>
                        <a:spcAft>
                          <a:spcPts val="0"/>
                        </a:spcAft>
                      </a:pPr>
                      <a:r>
                        <a:rPr lang="it-IT" sz="1200" dirty="0" smtClean="0">
                          <a:effectLst/>
                          <a:latin typeface="Calibri"/>
                          <a:ea typeface="Times New Roman"/>
                          <a:cs typeface="Times New Roman"/>
                        </a:rPr>
                        <a:t>1.813</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it-IT" sz="1200" dirty="0" smtClean="0">
                          <a:effectLst/>
                          <a:latin typeface="Calibri"/>
                          <a:ea typeface="Times New Roman"/>
                          <a:cs typeface="Times New Roman"/>
                        </a:rPr>
                        <a:t>0.203</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8" name="Tabella 27"/>
          <p:cNvGraphicFramePr>
            <a:graphicFrameLocks noGrp="1"/>
          </p:cNvGraphicFramePr>
          <p:nvPr>
            <p:extLst>
              <p:ext uri="{D42A27DB-BD31-4B8C-83A1-F6EECF244321}">
                <p14:modId xmlns:p14="http://schemas.microsoft.com/office/powerpoint/2010/main" val="2313914659"/>
              </p:ext>
            </p:extLst>
          </p:nvPr>
        </p:nvGraphicFramePr>
        <p:xfrm>
          <a:off x="4552761" y="3797096"/>
          <a:ext cx="4320000" cy="822960"/>
        </p:xfrm>
        <a:graphic>
          <a:graphicData uri="http://schemas.openxmlformats.org/drawingml/2006/table">
            <a:tbl>
              <a:tblPr firstRow="1" firstCol="1" bandRow="1"/>
              <a:tblGrid>
                <a:gridCol w="1224136"/>
                <a:gridCol w="1080120"/>
                <a:gridCol w="2015744"/>
              </a:tblGrid>
              <a:tr h="0">
                <a:tc>
                  <a:txBody>
                    <a:bodyPr/>
                    <a:lstStyle/>
                    <a:p>
                      <a:pPr algn="ctr">
                        <a:lnSpc>
                          <a:spcPct val="150000"/>
                        </a:lnSpc>
                        <a:spcAft>
                          <a:spcPts val="0"/>
                        </a:spcAft>
                      </a:pPr>
                      <a:r>
                        <a:rPr lang="it-IT" sz="1200" b="1" dirty="0">
                          <a:effectLst/>
                          <a:latin typeface="Calibri"/>
                          <a:ea typeface="Times New Roman"/>
                          <a:cs typeface="Times New Roman"/>
                        </a:rPr>
                        <a:t>Stato limite</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26670" algn="ctr">
                        <a:lnSpc>
                          <a:spcPct val="150000"/>
                        </a:lnSpc>
                        <a:spcAft>
                          <a:spcPts val="0"/>
                        </a:spcAft>
                      </a:pPr>
                      <a:r>
                        <a:rPr lang="it-IT" sz="1200" b="1">
                          <a:effectLst/>
                          <a:latin typeface="Calibri"/>
                          <a:ea typeface="Times New Roman"/>
                          <a:cs typeface="Times New Roman"/>
                        </a:rPr>
                        <a:t>Media </a:t>
                      </a:r>
                      <a:r>
                        <a:rPr lang="it-IT" sz="1200" b="1">
                          <a:effectLst/>
                          <a:latin typeface="Symbol"/>
                          <a:ea typeface="Times New Roman"/>
                          <a:cs typeface="Times New Roman"/>
                        </a:rPr>
                        <a:t>m</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200" b="1">
                          <a:effectLst/>
                          <a:latin typeface="Calibri"/>
                          <a:ea typeface="Times New Roman"/>
                          <a:cs typeface="Times New Roman"/>
                        </a:rPr>
                        <a:t>Deviazione standard </a:t>
                      </a:r>
                      <a:r>
                        <a:rPr lang="it-IT" sz="1200" b="1">
                          <a:effectLst/>
                          <a:latin typeface="Symbol"/>
                          <a:ea typeface="Times New Roman"/>
                          <a:cs typeface="Times New Roman"/>
                        </a:rPr>
                        <a:t>s</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0">
                <a:tc>
                  <a:txBody>
                    <a:bodyPr/>
                    <a:lstStyle/>
                    <a:p>
                      <a:pPr algn="ctr">
                        <a:lnSpc>
                          <a:spcPct val="150000"/>
                        </a:lnSpc>
                        <a:spcAft>
                          <a:spcPts val="0"/>
                        </a:spcAft>
                      </a:pPr>
                      <a:r>
                        <a:rPr lang="it-IT" sz="1200" b="1" i="1" dirty="0">
                          <a:effectLst/>
                          <a:latin typeface="Calibri"/>
                          <a:ea typeface="Times New Roman"/>
                          <a:cs typeface="Times New Roman"/>
                        </a:rPr>
                        <a:t>di </a:t>
                      </a:r>
                      <a:r>
                        <a:rPr lang="it-IT" sz="1200" b="1" i="1" dirty="0" smtClean="0">
                          <a:effectLst/>
                          <a:latin typeface="Calibri"/>
                          <a:ea typeface="Times New Roman"/>
                          <a:cs typeface="Times New Roman"/>
                        </a:rPr>
                        <a:t>salvaguardia della vita (SLV)</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 algn="ctr">
                        <a:lnSpc>
                          <a:spcPct val="150000"/>
                        </a:lnSpc>
                        <a:spcAft>
                          <a:spcPts val="0"/>
                        </a:spcAft>
                      </a:pPr>
                      <a:r>
                        <a:rPr lang="it-IT" sz="1200" dirty="0" smtClean="0">
                          <a:effectLst/>
                          <a:latin typeface="Calibri"/>
                          <a:ea typeface="Times New Roman"/>
                          <a:cs typeface="Times New Roman"/>
                        </a:rPr>
                        <a:t>0.800</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it-IT" sz="1200" dirty="0" smtClean="0">
                          <a:effectLst/>
                          <a:latin typeface="Calibri"/>
                          <a:ea typeface="Times New Roman"/>
                          <a:cs typeface="Times New Roman"/>
                        </a:rPr>
                        <a:t>0.389</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9" name="Tabella 28"/>
          <p:cNvGraphicFramePr>
            <a:graphicFrameLocks noGrp="1"/>
          </p:cNvGraphicFramePr>
          <p:nvPr>
            <p:extLst>
              <p:ext uri="{D42A27DB-BD31-4B8C-83A1-F6EECF244321}">
                <p14:modId xmlns:p14="http://schemas.microsoft.com/office/powerpoint/2010/main" val="2194139650"/>
              </p:ext>
            </p:extLst>
          </p:nvPr>
        </p:nvGraphicFramePr>
        <p:xfrm>
          <a:off x="4572000" y="2761415"/>
          <a:ext cx="4320000" cy="548640"/>
        </p:xfrm>
        <a:graphic>
          <a:graphicData uri="http://schemas.openxmlformats.org/drawingml/2006/table">
            <a:tbl>
              <a:tblPr firstRow="1" firstCol="1" bandRow="1"/>
              <a:tblGrid>
                <a:gridCol w="1080120"/>
                <a:gridCol w="1080120"/>
                <a:gridCol w="2159760"/>
              </a:tblGrid>
              <a:tr h="0">
                <a:tc>
                  <a:txBody>
                    <a:bodyPr/>
                    <a:lstStyle/>
                    <a:p>
                      <a:pPr algn="ctr">
                        <a:lnSpc>
                          <a:spcPct val="150000"/>
                        </a:lnSpc>
                        <a:spcAft>
                          <a:spcPts val="0"/>
                        </a:spcAft>
                      </a:pPr>
                      <a:r>
                        <a:rPr lang="it-IT" sz="1200" b="1" dirty="0">
                          <a:effectLst/>
                          <a:latin typeface="Calibri"/>
                          <a:ea typeface="Times New Roman"/>
                          <a:cs typeface="Times New Roman"/>
                        </a:rPr>
                        <a:t>Stato limite</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26670" algn="ctr">
                        <a:lnSpc>
                          <a:spcPct val="150000"/>
                        </a:lnSpc>
                        <a:spcAft>
                          <a:spcPts val="0"/>
                        </a:spcAft>
                      </a:pPr>
                      <a:r>
                        <a:rPr lang="it-IT" sz="1200" b="1" dirty="0">
                          <a:effectLst/>
                          <a:latin typeface="Calibri"/>
                          <a:ea typeface="Times New Roman"/>
                          <a:cs typeface="Times New Roman"/>
                        </a:rPr>
                        <a:t>Media </a:t>
                      </a:r>
                      <a:r>
                        <a:rPr lang="it-IT" sz="1200" b="1" dirty="0" err="1">
                          <a:effectLst/>
                          <a:latin typeface="Symbol"/>
                          <a:ea typeface="Times New Roman"/>
                          <a:cs typeface="Times New Roman"/>
                        </a:rPr>
                        <a:t>m</a:t>
                      </a:r>
                      <a:r>
                        <a:rPr lang="it-IT" sz="1200" b="1" baseline="-25000" dirty="0" err="1">
                          <a:effectLst/>
                          <a:latin typeface="Calibri"/>
                          <a:ea typeface="Times New Roman"/>
                          <a:cs typeface="Times New Roman"/>
                        </a:rPr>
                        <a:t>lnS</a:t>
                      </a:r>
                      <a:r>
                        <a:rPr lang="it-IT" sz="1200" b="1" baseline="-25000" dirty="0">
                          <a:effectLst/>
                          <a:latin typeface="Calibri"/>
                          <a:ea typeface="Times New Roman"/>
                          <a:cs typeface="Times New Roman"/>
                        </a:rPr>
                        <a:t>(Y=1)</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200" b="1">
                          <a:effectLst/>
                          <a:latin typeface="Calibri"/>
                          <a:ea typeface="Times New Roman"/>
                          <a:cs typeface="Times New Roman"/>
                        </a:rPr>
                        <a:t>Deviazione standard </a:t>
                      </a:r>
                      <a:r>
                        <a:rPr lang="it-IT" sz="1200" b="1">
                          <a:effectLst/>
                          <a:latin typeface="Symbol"/>
                          <a:ea typeface="Times New Roman"/>
                          <a:cs typeface="Times New Roman"/>
                        </a:rPr>
                        <a:t>s</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0">
                <a:tc>
                  <a:txBody>
                    <a:bodyPr/>
                    <a:lstStyle/>
                    <a:p>
                      <a:pPr algn="ctr">
                        <a:lnSpc>
                          <a:spcPct val="150000"/>
                        </a:lnSpc>
                        <a:spcAft>
                          <a:spcPts val="0"/>
                        </a:spcAft>
                      </a:pPr>
                      <a:r>
                        <a:rPr lang="it-IT" sz="1200" b="1" i="1" dirty="0">
                          <a:effectLst/>
                          <a:latin typeface="Calibri"/>
                          <a:ea typeface="Times New Roman"/>
                          <a:cs typeface="Times New Roman"/>
                        </a:rPr>
                        <a:t>di </a:t>
                      </a:r>
                      <a:r>
                        <a:rPr lang="it-IT" sz="1200" b="1" i="1" dirty="0" smtClean="0">
                          <a:effectLst/>
                          <a:latin typeface="Calibri"/>
                          <a:ea typeface="Times New Roman"/>
                          <a:cs typeface="Times New Roman"/>
                        </a:rPr>
                        <a:t>Danno </a:t>
                      </a:r>
                      <a:r>
                        <a:rPr lang="it-IT" sz="1200" b="1" i="1" dirty="0">
                          <a:effectLst/>
                          <a:latin typeface="Calibri"/>
                          <a:ea typeface="Times New Roman"/>
                          <a:cs typeface="Times New Roman"/>
                        </a:rPr>
                        <a:t>(SLD)</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 algn="ctr">
                        <a:lnSpc>
                          <a:spcPct val="150000"/>
                        </a:lnSpc>
                        <a:spcAft>
                          <a:spcPts val="0"/>
                        </a:spcAft>
                      </a:pPr>
                      <a:r>
                        <a:rPr lang="it-IT" sz="1200" dirty="0" smtClean="0">
                          <a:effectLst/>
                          <a:latin typeface="Calibri"/>
                          <a:ea typeface="Times New Roman"/>
                          <a:cs typeface="Times New Roman"/>
                        </a:rPr>
                        <a:t>0.922</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it-IT" sz="1200" dirty="0" smtClean="0">
                          <a:effectLst/>
                          <a:latin typeface="Calibri"/>
                          <a:ea typeface="Times New Roman"/>
                          <a:cs typeface="Times New Roman"/>
                        </a:rPr>
                        <a:t>0.432</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ttangolo 11"/>
          <p:cNvSpPr/>
          <p:nvPr/>
        </p:nvSpPr>
        <p:spPr>
          <a:xfrm>
            <a:off x="8316000" y="2160000"/>
            <a:ext cx="720000" cy="360000"/>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pic>
        <p:nvPicPr>
          <p:cNvPr id="13" name="Immagine 12"/>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232" y="1712668"/>
            <a:ext cx="3960000" cy="1609200"/>
          </a:xfrm>
          <a:prstGeom prst="rect">
            <a:avLst/>
          </a:prstGeom>
          <a:noFill/>
          <a:ln>
            <a:noFill/>
          </a:ln>
        </p:spPr>
      </p:pic>
      <p:pic>
        <p:nvPicPr>
          <p:cNvPr id="14" name="Immagine 13"/>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8446" y="3403976"/>
            <a:ext cx="3960000" cy="1609200"/>
          </a:xfrm>
          <a:prstGeom prst="rect">
            <a:avLst/>
          </a:prstGeom>
          <a:noFill/>
          <a:ln>
            <a:noFill/>
          </a:ln>
        </p:spPr>
      </p:pic>
      <p:pic>
        <p:nvPicPr>
          <p:cNvPr id="15" name="Immagine 14"/>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9232" y="5104853"/>
            <a:ext cx="3960000" cy="1609200"/>
          </a:xfrm>
          <a:prstGeom prst="rect">
            <a:avLst/>
          </a:prstGeom>
          <a:noFill/>
          <a:ln>
            <a:noFill/>
          </a:ln>
        </p:spPr>
      </p:pic>
      <p:graphicFrame>
        <p:nvGraphicFramePr>
          <p:cNvPr id="18" name="Diagramma 17"/>
          <p:cNvGraphicFramePr/>
          <p:nvPr>
            <p:extLst>
              <p:ext uri="{D42A27DB-BD31-4B8C-83A1-F6EECF244321}">
                <p14:modId xmlns:p14="http://schemas.microsoft.com/office/powerpoint/2010/main" val="3853453465"/>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428554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800" decel="100000"/>
                                        <p:tgtEl>
                                          <p:spTgt spid="27"/>
                                        </p:tgtEl>
                                      </p:cBhvr>
                                    </p:animEffect>
                                    <p:anim calcmode="lin" valueType="num">
                                      <p:cBhvr>
                                        <p:cTn id="8" dur="800" decel="100000" fill="hold"/>
                                        <p:tgtEl>
                                          <p:spTgt spid="27"/>
                                        </p:tgtEl>
                                        <p:attrNameLst>
                                          <p:attrName>style.rotation</p:attrName>
                                        </p:attrNameLst>
                                      </p:cBhvr>
                                      <p:tavLst>
                                        <p:tav tm="0">
                                          <p:val>
                                            <p:fltVal val="-90"/>
                                          </p:val>
                                        </p:tav>
                                        <p:tav tm="100000">
                                          <p:val>
                                            <p:fltVal val="0"/>
                                          </p:val>
                                        </p:tav>
                                      </p:tavLst>
                                    </p:anim>
                                    <p:anim calcmode="lin" valueType="num">
                                      <p:cBhvr>
                                        <p:cTn id="9" dur="800" decel="100000" fill="hold"/>
                                        <p:tgtEl>
                                          <p:spTgt spid="27"/>
                                        </p:tgtEl>
                                        <p:attrNameLst>
                                          <p:attrName>ppt_x</p:attrName>
                                        </p:attrNameLst>
                                      </p:cBhvr>
                                      <p:tavLst>
                                        <p:tav tm="0">
                                          <p:val>
                                            <p:strVal val="#ppt_x+0.4"/>
                                          </p:val>
                                        </p:tav>
                                        <p:tav tm="100000">
                                          <p:val>
                                            <p:strVal val="#ppt_x-0.05"/>
                                          </p:val>
                                        </p:tav>
                                      </p:tavLst>
                                    </p:anim>
                                    <p:anim calcmode="lin" valueType="num">
                                      <p:cBhvr>
                                        <p:cTn id="10" dur="800" decel="100000" fill="hold"/>
                                        <p:tgtEl>
                                          <p:spTgt spid="2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800" decel="100000"/>
                                        <p:tgtEl>
                                          <p:spTgt spid="28"/>
                                        </p:tgtEl>
                                      </p:cBhvr>
                                    </p:animEffect>
                                    <p:anim calcmode="lin" valueType="num">
                                      <p:cBhvr>
                                        <p:cTn id="16" dur="800" decel="100000" fill="hold"/>
                                        <p:tgtEl>
                                          <p:spTgt spid="28"/>
                                        </p:tgtEl>
                                        <p:attrNameLst>
                                          <p:attrName>style.rotation</p:attrName>
                                        </p:attrNameLst>
                                      </p:cBhvr>
                                      <p:tavLst>
                                        <p:tav tm="0">
                                          <p:val>
                                            <p:fltVal val="-90"/>
                                          </p:val>
                                        </p:tav>
                                        <p:tav tm="100000">
                                          <p:val>
                                            <p:fltVal val="0"/>
                                          </p:val>
                                        </p:tav>
                                      </p:tavLst>
                                    </p:anim>
                                    <p:anim calcmode="lin" valueType="num">
                                      <p:cBhvr>
                                        <p:cTn id="17" dur="800" decel="100000" fill="hold"/>
                                        <p:tgtEl>
                                          <p:spTgt spid="28"/>
                                        </p:tgtEl>
                                        <p:attrNameLst>
                                          <p:attrName>ppt_x</p:attrName>
                                        </p:attrNameLst>
                                      </p:cBhvr>
                                      <p:tavLst>
                                        <p:tav tm="0">
                                          <p:val>
                                            <p:strVal val="#ppt_x+0.4"/>
                                          </p:val>
                                        </p:tav>
                                        <p:tav tm="100000">
                                          <p:val>
                                            <p:strVal val="#ppt_x-0.05"/>
                                          </p:val>
                                        </p:tav>
                                      </p:tavLst>
                                    </p:anim>
                                    <p:anim calcmode="lin" valueType="num">
                                      <p:cBhvr>
                                        <p:cTn id="18" dur="800" decel="100000" fill="hold"/>
                                        <p:tgtEl>
                                          <p:spTgt spid="2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800" decel="100000"/>
                                        <p:tgtEl>
                                          <p:spTgt spid="29"/>
                                        </p:tgtEl>
                                      </p:cBhvr>
                                    </p:animEffect>
                                    <p:anim calcmode="lin" valueType="num">
                                      <p:cBhvr>
                                        <p:cTn id="24" dur="800" decel="100000" fill="hold"/>
                                        <p:tgtEl>
                                          <p:spTgt spid="29"/>
                                        </p:tgtEl>
                                        <p:attrNameLst>
                                          <p:attrName>style.rotation</p:attrName>
                                        </p:attrNameLst>
                                      </p:cBhvr>
                                      <p:tavLst>
                                        <p:tav tm="0">
                                          <p:val>
                                            <p:fltVal val="-90"/>
                                          </p:val>
                                        </p:tav>
                                        <p:tav tm="100000">
                                          <p:val>
                                            <p:fltVal val="0"/>
                                          </p:val>
                                        </p:tav>
                                      </p:tavLst>
                                    </p:anim>
                                    <p:anim calcmode="lin" valueType="num">
                                      <p:cBhvr>
                                        <p:cTn id="25" dur="800" decel="100000" fill="hold"/>
                                        <p:tgtEl>
                                          <p:spTgt spid="29"/>
                                        </p:tgtEl>
                                        <p:attrNameLst>
                                          <p:attrName>ppt_x</p:attrName>
                                        </p:attrNameLst>
                                      </p:cBhvr>
                                      <p:tavLst>
                                        <p:tav tm="0">
                                          <p:val>
                                            <p:strVal val="#ppt_x+0.4"/>
                                          </p:val>
                                        </p:tav>
                                        <p:tav tm="100000">
                                          <p:val>
                                            <p:strVal val="#ppt_x-0.05"/>
                                          </p:val>
                                        </p:tav>
                                      </p:tavLst>
                                    </p:anim>
                                    <p:anim calcmode="lin" valueType="num">
                                      <p:cBhvr>
                                        <p:cTn id="26" dur="800" decel="100000" fill="hold"/>
                                        <p:tgtEl>
                                          <p:spTgt spid="29"/>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par>
                                <p:cTn id="29" presetID="53" presetClass="entr" presetSubtype="16"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Effect transition="in" filter="fade">
                                      <p:cBhvr>
                                        <p:cTn id="33" dur="10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Effect transition="in" filter="fade">
                                      <p:cBhvr>
                                        <p:cTn id="38" dur="1000"/>
                                        <p:tgtEl>
                                          <p:spTgt spid="14"/>
                                        </p:tgtEl>
                                      </p:cBhvr>
                                    </p:animEffect>
                                  </p:childTnLst>
                                </p:cTn>
                              </p:par>
                              <p:par>
                                <p:cTn id="39" presetID="53" presetClass="entr" presetSubtype="16"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fltVal val="0"/>
                                          </p:val>
                                        </p:tav>
                                        <p:tav tm="100000">
                                          <p:val>
                                            <p:strVal val="#ppt_w"/>
                                          </p:val>
                                        </p:tav>
                                      </p:tavLst>
                                    </p:anim>
                                    <p:anim calcmode="lin" valueType="num">
                                      <p:cBhvr>
                                        <p:cTn id="42" dur="1000" fill="hold"/>
                                        <p:tgtEl>
                                          <p:spTgt spid="13"/>
                                        </p:tgtEl>
                                        <p:attrNameLst>
                                          <p:attrName>ppt_h</p:attrName>
                                        </p:attrNameLst>
                                      </p:cBhvr>
                                      <p:tavLst>
                                        <p:tav tm="0">
                                          <p:val>
                                            <p:fltVal val="0"/>
                                          </p:val>
                                        </p:tav>
                                        <p:tav tm="100000">
                                          <p:val>
                                            <p:strVal val="#ppt_h"/>
                                          </p:val>
                                        </p:tav>
                                      </p:tavLst>
                                    </p:anim>
                                    <p:animEffect transition="in" filter="fade">
                                      <p:cBhvr>
                                        <p:cTn id="4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364405" y="1196752"/>
            <a:ext cx="4751322" cy="446276"/>
          </a:xfrm>
          <a:prstGeom prst="rect">
            <a:avLst/>
          </a:prstGeom>
        </p:spPr>
        <p:txBody>
          <a:bodyPr wrap="square">
            <a:spAutoFit/>
          </a:bodyPr>
          <a:lstStyle/>
          <a:p>
            <a:pPr algn="just" fontAlgn="base">
              <a:spcBef>
                <a:spcPct val="0"/>
              </a:spcBef>
              <a:spcAft>
                <a:spcPct val="0"/>
              </a:spcAft>
            </a:pPr>
            <a:r>
              <a:rPr lang="it-IT" sz="2300" b="1" i="1" dirty="0" smtClean="0">
                <a:latin typeface="Calibri" panose="020F0502020204030204" pitchFamily="34" charset="0"/>
              </a:rPr>
              <a:t>Metodo C</a:t>
            </a:r>
            <a:endParaRPr lang="it-IT" sz="2300" i="1" dirty="0">
              <a:latin typeface="Calibri" panose="020F0502020204030204" pitchFamily="34" charset="0"/>
            </a:endParaRPr>
          </a:p>
        </p:txBody>
      </p:sp>
      <p:sp>
        <p:nvSpPr>
          <p:cNvPr id="1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graphicFrame>
        <p:nvGraphicFramePr>
          <p:cNvPr id="27" name="Tabella 26"/>
          <p:cNvGraphicFramePr>
            <a:graphicFrameLocks noGrp="1"/>
          </p:cNvGraphicFramePr>
          <p:nvPr>
            <p:extLst>
              <p:ext uri="{D42A27DB-BD31-4B8C-83A1-F6EECF244321}">
                <p14:modId xmlns:p14="http://schemas.microsoft.com/office/powerpoint/2010/main" val="2827926801"/>
              </p:ext>
            </p:extLst>
          </p:nvPr>
        </p:nvGraphicFramePr>
        <p:xfrm>
          <a:off x="4556530" y="5629222"/>
          <a:ext cx="4320000" cy="548640"/>
        </p:xfrm>
        <a:graphic>
          <a:graphicData uri="http://schemas.openxmlformats.org/drawingml/2006/table">
            <a:tbl>
              <a:tblPr firstRow="1" firstCol="1" bandRow="1"/>
              <a:tblGrid>
                <a:gridCol w="1296144"/>
                <a:gridCol w="1080120"/>
                <a:gridCol w="1943736"/>
              </a:tblGrid>
              <a:tr h="0">
                <a:tc>
                  <a:txBody>
                    <a:bodyPr/>
                    <a:lstStyle/>
                    <a:p>
                      <a:pPr algn="ctr">
                        <a:lnSpc>
                          <a:spcPct val="150000"/>
                        </a:lnSpc>
                        <a:spcAft>
                          <a:spcPts val="0"/>
                        </a:spcAft>
                      </a:pPr>
                      <a:r>
                        <a:rPr lang="it-IT" sz="1200" b="1" dirty="0">
                          <a:effectLst/>
                          <a:latin typeface="Calibri"/>
                          <a:ea typeface="Times New Roman"/>
                          <a:cs typeface="Times New Roman"/>
                        </a:rPr>
                        <a:t>Stato limite</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26670" algn="ctr">
                        <a:lnSpc>
                          <a:spcPct val="150000"/>
                        </a:lnSpc>
                        <a:spcAft>
                          <a:spcPts val="0"/>
                        </a:spcAft>
                      </a:pPr>
                      <a:r>
                        <a:rPr lang="it-IT" sz="1200" b="1" dirty="0">
                          <a:effectLst/>
                          <a:latin typeface="Calibri"/>
                          <a:ea typeface="Times New Roman"/>
                          <a:cs typeface="Times New Roman"/>
                        </a:rPr>
                        <a:t>Media </a:t>
                      </a:r>
                      <a:r>
                        <a:rPr lang="it-IT" sz="1200" b="1" dirty="0" err="1">
                          <a:effectLst/>
                          <a:latin typeface="Symbol"/>
                          <a:ea typeface="Times New Roman"/>
                          <a:cs typeface="Times New Roman"/>
                        </a:rPr>
                        <a:t>m</a:t>
                      </a:r>
                      <a:r>
                        <a:rPr lang="it-IT" sz="1200" b="1" baseline="-25000" dirty="0" err="1">
                          <a:effectLst/>
                          <a:latin typeface="Calibri"/>
                          <a:ea typeface="Times New Roman"/>
                          <a:cs typeface="Times New Roman"/>
                        </a:rPr>
                        <a:t>lnS</a:t>
                      </a:r>
                      <a:r>
                        <a:rPr lang="it-IT" sz="1200" b="1" baseline="-25000" dirty="0">
                          <a:effectLst/>
                          <a:latin typeface="Calibri"/>
                          <a:ea typeface="Times New Roman"/>
                          <a:cs typeface="Times New Roman"/>
                        </a:rPr>
                        <a:t>(Y=1)</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200" b="1">
                          <a:effectLst/>
                          <a:latin typeface="Calibri"/>
                          <a:ea typeface="Times New Roman"/>
                          <a:cs typeface="Times New Roman"/>
                        </a:rPr>
                        <a:t>Deviazione standard </a:t>
                      </a:r>
                      <a:r>
                        <a:rPr lang="it-IT" sz="1200" b="1">
                          <a:effectLst/>
                          <a:latin typeface="Symbol"/>
                          <a:ea typeface="Times New Roman"/>
                          <a:cs typeface="Times New Roman"/>
                        </a:rPr>
                        <a:t>s</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0">
                <a:tc>
                  <a:txBody>
                    <a:bodyPr/>
                    <a:lstStyle/>
                    <a:p>
                      <a:pPr algn="ctr">
                        <a:lnSpc>
                          <a:spcPct val="150000"/>
                        </a:lnSpc>
                        <a:spcAft>
                          <a:spcPts val="0"/>
                        </a:spcAft>
                      </a:pPr>
                      <a:r>
                        <a:rPr lang="it-IT" sz="1200" b="1" i="1" dirty="0">
                          <a:effectLst/>
                          <a:latin typeface="Calibri"/>
                          <a:ea typeface="Times New Roman"/>
                          <a:cs typeface="Times New Roman"/>
                        </a:rPr>
                        <a:t>di </a:t>
                      </a:r>
                      <a:r>
                        <a:rPr lang="it-IT" sz="1200" b="1" i="1" dirty="0" smtClean="0">
                          <a:effectLst/>
                          <a:latin typeface="Calibri"/>
                          <a:ea typeface="Times New Roman"/>
                          <a:cs typeface="Times New Roman"/>
                        </a:rPr>
                        <a:t>Collasso (SLC)</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 algn="ctr">
                        <a:lnSpc>
                          <a:spcPct val="150000"/>
                        </a:lnSpc>
                        <a:spcAft>
                          <a:spcPts val="0"/>
                        </a:spcAft>
                      </a:pPr>
                      <a:r>
                        <a:rPr lang="it-IT" sz="1200" dirty="0" smtClean="0">
                          <a:effectLst/>
                          <a:latin typeface="Calibri"/>
                          <a:ea typeface="Times New Roman"/>
                          <a:cs typeface="Times New Roman"/>
                        </a:rPr>
                        <a:t>1.229</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it-IT" sz="1200" dirty="0" smtClean="0">
                          <a:effectLst/>
                          <a:latin typeface="Calibri"/>
                          <a:ea typeface="Times New Roman"/>
                          <a:cs typeface="Times New Roman"/>
                        </a:rPr>
                        <a:t>0.114</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8" name="Tabella 27"/>
          <p:cNvGraphicFramePr>
            <a:graphicFrameLocks noGrp="1"/>
          </p:cNvGraphicFramePr>
          <p:nvPr>
            <p:extLst>
              <p:ext uri="{D42A27DB-BD31-4B8C-83A1-F6EECF244321}">
                <p14:modId xmlns:p14="http://schemas.microsoft.com/office/powerpoint/2010/main" val="1438410097"/>
              </p:ext>
            </p:extLst>
          </p:nvPr>
        </p:nvGraphicFramePr>
        <p:xfrm>
          <a:off x="4552761" y="3797096"/>
          <a:ext cx="4320000" cy="822960"/>
        </p:xfrm>
        <a:graphic>
          <a:graphicData uri="http://schemas.openxmlformats.org/drawingml/2006/table">
            <a:tbl>
              <a:tblPr firstRow="1" firstCol="1" bandRow="1"/>
              <a:tblGrid>
                <a:gridCol w="1224136"/>
                <a:gridCol w="1080120"/>
                <a:gridCol w="2015744"/>
              </a:tblGrid>
              <a:tr h="0">
                <a:tc>
                  <a:txBody>
                    <a:bodyPr/>
                    <a:lstStyle/>
                    <a:p>
                      <a:pPr algn="ctr">
                        <a:lnSpc>
                          <a:spcPct val="150000"/>
                        </a:lnSpc>
                        <a:spcAft>
                          <a:spcPts val="0"/>
                        </a:spcAft>
                      </a:pPr>
                      <a:r>
                        <a:rPr lang="it-IT" sz="1200" b="1" dirty="0">
                          <a:effectLst/>
                          <a:latin typeface="Calibri"/>
                          <a:ea typeface="Times New Roman"/>
                          <a:cs typeface="Times New Roman"/>
                        </a:rPr>
                        <a:t>Stato limite</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26670" algn="ctr">
                        <a:lnSpc>
                          <a:spcPct val="150000"/>
                        </a:lnSpc>
                        <a:spcAft>
                          <a:spcPts val="0"/>
                        </a:spcAft>
                      </a:pPr>
                      <a:r>
                        <a:rPr lang="it-IT" sz="1200" b="1">
                          <a:effectLst/>
                          <a:latin typeface="Calibri"/>
                          <a:ea typeface="Times New Roman"/>
                          <a:cs typeface="Times New Roman"/>
                        </a:rPr>
                        <a:t>Media </a:t>
                      </a:r>
                      <a:r>
                        <a:rPr lang="it-IT" sz="1200" b="1">
                          <a:effectLst/>
                          <a:latin typeface="Symbol"/>
                          <a:ea typeface="Times New Roman"/>
                          <a:cs typeface="Times New Roman"/>
                        </a:rPr>
                        <a:t>m</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200" b="1">
                          <a:effectLst/>
                          <a:latin typeface="Calibri"/>
                          <a:ea typeface="Times New Roman"/>
                          <a:cs typeface="Times New Roman"/>
                        </a:rPr>
                        <a:t>Deviazione standard </a:t>
                      </a:r>
                      <a:r>
                        <a:rPr lang="it-IT" sz="1200" b="1">
                          <a:effectLst/>
                          <a:latin typeface="Symbol"/>
                          <a:ea typeface="Times New Roman"/>
                          <a:cs typeface="Times New Roman"/>
                        </a:rPr>
                        <a:t>s</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0">
                <a:tc>
                  <a:txBody>
                    <a:bodyPr/>
                    <a:lstStyle/>
                    <a:p>
                      <a:pPr algn="ctr">
                        <a:lnSpc>
                          <a:spcPct val="150000"/>
                        </a:lnSpc>
                        <a:spcAft>
                          <a:spcPts val="0"/>
                        </a:spcAft>
                      </a:pPr>
                      <a:r>
                        <a:rPr lang="it-IT" sz="1200" b="1" i="1" dirty="0">
                          <a:effectLst/>
                          <a:latin typeface="Calibri"/>
                          <a:ea typeface="Times New Roman"/>
                          <a:cs typeface="Times New Roman"/>
                        </a:rPr>
                        <a:t>di </a:t>
                      </a:r>
                      <a:r>
                        <a:rPr lang="it-IT" sz="1200" b="1" i="1" dirty="0" smtClean="0">
                          <a:effectLst/>
                          <a:latin typeface="Calibri"/>
                          <a:ea typeface="Times New Roman"/>
                          <a:cs typeface="Times New Roman"/>
                        </a:rPr>
                        <a:t>salvaguardia della vita (SLV)</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 algn="ctr">
                        <a:lnSpc>
                          <a:spcPct val="150000"/>
                        </a:lnSpc>
                        <a:spcAft>
                          <a:spcPts val="0"/>
                        </a:spcAft>
                      </a:pPr>
                      <a:r>
                        <a:rPr lang="it-IT" sz="1200" dirty="0" smtClean="0">
                          <a:effectLst/>
                          <a:latin typeface="Calibri"/>
                          <a:ea typeface="Times New Roman"/>
                          <a:cs typeface="Times New Roman"/>
                        </a:rPr>
                        <a:t>0.402</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it-IT" sz="1200" dirty="0" smtClean="0">
                          <a:effectLst/>
                          <a:latin typeface="Calibri"/>
                          <a:ea typeface="Times New Roman"/>
                          <a:cs typeface="Times New Roman"/>
                        </a:rPr>
                        <a:t>0.097</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29" name="Tabella 28"/>
          <p:cNvGraphicFramePr>
            <a:graphicFrameLocks noGrp="1"/>
          </p:cNvGraphicFramePr>
          <p:nvPr>
            <p:extLst>
              <p:ext uri="{D42A27DB-BD31-4B8C-83A1-F6EECF244321}">
                <p14:modId xmlns:p14="http://schemas.microsoft.com/office/powerpoint/2010/main" val="4078538180"/>
              </p:ext>
            </p:extLst>
          </p:nvPr>
        </p:nvGraphicFramePr>
        <p:xfrm>
          <a:off x="4572000" y="2761415"/>
          <a:ext cx="4320000" cy="548640"/>
        </p:xfrm>
        <a:graphic>
          <a:graphicData uri="http://schemas.openxmlformats.org/drawingml/2006/table">
            <a:tbl>
              <a:tblPr firstRow="1" firstCol="1" bandRow="1"/>
              <a:tblGrid>
                <a:gridCol w="1080120"/>
                <a:gridCol w="1080120"/>
                <a:gridCol w="2159760"/>
              </a:tblGrid>
              <a:tr h="0">
                <a:tc>
                  <a:txBody>
                    <a:bodyPr/>
                    <a:lstStyle/>
                    <a:p>
                      <a:pPr algn="ctr">
                        <a:lnSpc>
                          <a:spcPct val="150000"/>
                        </a:lnSpc>
                        <a:spcAft>
                          <a:spcPts val="0"/>
                        </a:spcAft>
                      </a:pPr>
                      <a:r>
                        <a:rPr lang="it-IT" sz="1200" b="1" dirty="0">
                          <a:effectLst/>
                          <a:latin typeface="Calibri"/>
                          <a:ea typeface="Times New Roman"/>
                          <a:cs typeface="Times New Roman"/>
                        </a:rPr>
                        <a:t>Stato limite</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26670" algn="ctr">
                        <a:lnSpc>
                          <a:spcPct val="150000"/>
                        </a:lnSpc>
                        <a:spcAft>
                          <a:spcPts val="0"/>
                        </a:spcAft>
                      </a:pPr>
                      <a:r>
                        <a:rPr lang="it-IT" sz="1200" b="1" dirty="0">
                          <a:effectLst/>
                          <a:latin typeface="Calibri"/>
                          <a:ea typeface="Times New Roman"/>
                          <a:cs typeface="Times New Roman"/>
                        </a:rPr>
                        <a:t>Media </a:t>
                      </a:r>
                      <a:r>
                        <a:rPr lang="it-IT" sz="1200" b="1" dirty="0" err="1">
                          <a:effectLst/>
                          <a:latin typeface="Symbol"/>
                          <a:ea typeface="Times New Roman"/>
                          <a:cs typeface="Times New Roman"/>
                        </a:rPr>
                        <a:t>m</a:t>
                      </a:r>
                      <a:r>
                        <a:rPr lang="it-IT" sz="1200" b="1" baseline="-25000" dirty="0" err="1">
                          <a:effectLst/>
                          <a:latin typeface="Calibri"/>
                          <a:ea typeface="Times New Roman"/>
                          <a:cs typeface="Times New Roman"/>
                        </a:rPr>
                        <a:t>lnS</a:t>
                      </a:r>
                      <a:r>
                        <a:rPr lang="it-IT" sz="1200" b="1" baseline="-25000" dirty="0">
                          <a:effectLst/>
                          <a:latin typeface="Calibri"/>
                          <a:ea typeface="Times New Roman"/>
                          <a:cs typeface="Times New Roman"/>
                        </a:rPr>
                        <a:t>(Y=1)</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200" b="1">
                          <a:effectLst/>
                          <a:latin typeface="Calibri"/>
                          <a:ea typeface="Times New Roman"/>
                          <a:cs typeface="Times New Roman"/>
                        </a:rPr>
                        <a:t>Deviazione standard </a:t>
                      </a:r>
                      <a:r>
                        <a:rPr lang="it-IT" sz="1200" b="1">
                          <a:effectLst/>
                          <a:latin typeface="Symbol"/>
                          <a:ea typeface="Times New Roman"/>
                          <a:cs typeface="Times New Roman"/>
                        </a:rPr>
                        <a:t>s</a:t>
                      </a:r>
                      <a:r>
                        <a:rPr lang="it-IT" sz="1200" b="1" baseline="-25000">
                          <a:effectLst/>
                          <a:latin typeface="Calibri"/>
                          <a:ea typeface="Times New Roman"/>
                          <a:cs typeface="Times New Roman"/>
                        </a:rPr>
                        <a:t>lnS(Y=1)</a:t>
                      </a:r>
                      <a:endParaRPr lang="it-IT" sz="120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0">
                <a:tc>
                  <a:txBody>
                    <a:bodyPr/>
                    <a:lstStyle/>
                    <a:p>
                      <a:pPr algn="ctr">
                        <a:lnSpc>
                          <a:spcPct val="150000"/>
                        </a:lnSpc>
                        <a:spcAft>
                          <a:spcPts val="0"/>
                        </a:spcAft>
                      </a:pPr>
                      <a:r>
                        <a:rPr lang="it-IT" sz="1200" b="1" i="1" dirty="0">
                          <a:effectLst/>
                          <a:latin typeface="Calibri"/>
                          <a:ea typeface="Times New Roman"/>
                          <a:cs typeface="Times New Roman"/>
                        </a:rPr>
                        <a:t>di </a:t>
                      </a:r>
                      <a:r>
                        <a:rPr lang="it-IT" sz="1200" b="1" i="1" dirty="0" smtClean="0">
                          <a:effectLst/>
                          <a:latin typeface="Calibri"/>
                          <a:ea typeface="Times New Roman"/>
                          <a:cs typeface="Times New Roman"/>
                        </a:rPr>
                        <a:t>Danno </a:t>
                      </a:r>
                      <a:r>
                        <a:rPr lang="it-IT" sz="1200" b="1" i="1" dirty="0">
                          <a:effectLst/>
                          <a:latin typeface="Calibri"/>
                          <a:ea typeface="Times New Roman"/>
                          <a:cs typeface="Times New Roman"/>
                        </a:rPr>
                        <a:t>(SLD)</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6670" algn="ctr">
                        <a:lnSpc>
                          <a:spcPct val="150000"/>
                        </a:lnSpc>
                        <a:spcAft>
                          <a:spcPts val="0"/>
                        </a:spcAft>
                      </a:pPr>
                      <a:r>
                        <a:rPr lang="it-IT" sz="1200" dirty="0" smtClean="0">
                          <a:effectLst/>
                          <a:latin typeface="Calibri"/>
                          <a:ea typeface="Times New Roman"/>
                          <a:cs typeface="Times New Roman"/>
                        </a:rPr>
                        <a:t>0.536</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it-IT" sz="1200" dirty="0" smtClean="0">
                          <a:effectLst/>
                          <a:latin typeface="Calibri"/>
                          <a:ea typeface="Times New Roman"/>
                          <a:cs typeface="Times New Roman"/>
                        </a:rPr>
                        <a:t>0.109</a:t>
                      </a:r>
                      <a:endParaRPr lang="it-IT" sz="1200" dirty="0">
                        <a:effectLst/>
                        <a:latin typeface="Calibri"/>
                        <a:ea typeface="Times New Roman"/>
                        <a:cs typeface="Times New Roman"/>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708" y="980728"/>
            <a:ext cx="2519780" cy="157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ttangolo 11"/>
          <p:cNvSpPr/>
          <p:nvPr/>
        </p:nvSpPr>
        <p:spPr>
          <a:xfrm>
            <a:off x="8316000" y="1609200"/>
            <a:ext cx="720000" cy="360000"/>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noFill/>
            </a:endParaRPr>
          </a:p>
        </p:txBody>
      </p:sp>
      <p:pic>
        <p:nvPicPr>
          <p:cNvPr id="17" name="Immagine 1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0090" y="1700808"/>
            <a:ext cx="3960000" cy="1609200"/>
          </a:xfrm>
          <a:prstGeom prst="rect">
            <a:avLst/>
          </a:prstGeom>
          <a:noFill/>
          <a:ln>
            <a:noFill/>
          </a:ln>
        </p:spPr>
      </p:pic>
      <p:pic>
        <p:nvPicPr>
          <p:cNvPr id="19" name="Immagine 18"/>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976" y="3405958"/>
            <a:ext cx="3960000" cy="1609200"/>
          </a:xfrm>
          <a:prstGeom prst="rect">
            <a:avLst/>
          </a:prstGeom>
          <a:noFill/>
          <a:ln>
            <a:noFill/>
          </a:ln>
        </p:spPr>
      </p:pic>
      <p:pic>
        <p:nvPicPr>
          <p:cNvPr id="20" name="Immagine 19"/>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0090" y="5099101"/>
            <a:ext cx="3960000" cy="1609200"/>
          </a:xfrm>
          <a:prstGeom prst="rect">
            <a:avLst/>
          </a:prstGeom>
          <a:noFill/>
          <a:ln>
            <a:noFill/>
          </a:ln>
        </p:spPr>
      </p:pic>
      <p:graphicFrame>
        <p:nvGraphicFramePr>
          <p:cNvPr id="13" name="Diagramma 12"/>
          <p:cNvGraphicFramePr/>
          <p:nvPr>
            <p:extLst>
              <p:ext uri="{D42A27DB-BD31-4B8C-83A1-F6EECF244321}">
                <p14:modId xmlns:p14="http://schemas.microsoft.com/office/powerpoint/2010/main" val="3853453465"/>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88293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800" decel="100000"/>
                                        <p:tgtEl>
                                          <p:spTgt spid="27"/>
                                        </p:tgtEl>
                                      </p:cBhvr>
                                    </p:animEffect>
                                    <p:anim calcmode="lin" valueType="num">
                                      <p:cBhvr>
                                        <p:cTn id="8" dur="800" decel="100000" fill="hold"/>
                                        <p:tgtEl>
                                          <p:spTgt spid="27"/>
                                        </p:tgtEl>
                                        <p:attrNameLst>
                                          <p:attrName>style.rotation</p:attrName>
                                        </p:attrNameLst>
                                      </p:cBhvr>
                                      <p:tavLst>
                                        <p:tav tm="0">
                                          <p:val>
                                            <p:fltVal val="-90"/>
                                          </p:val>
                                        </p:tav>
                                        <p:tav tm="100000">
                                          <p:val>
                                            <p:fltVal val="0"/>
                                          </p:val>
                                        </p:tav>
                                      </p:tavLst>
                                    </p:anim>
                                    <p:anim calcmode="lin" valueType="num">
                                      <p:cBhvr>
                                        <p:cTn id="9" dur="800" decel="100000" fill="hold"/>
                                        <p:tgtEl>
                                          <p:spTgt spid="27"/>
                                        </p:tgtEl>
                                        <p:attrNameLst>
                                          <p:attrName>ppt_x</p:attrName>
                                        </p:attrNameLst>
                                      </p:cBhvr>
                                      <p:tavLst>
                                        <p:tav tm="0">
                                          <p:val>
                                            <p:strVal val="#ppt_x+0.4"/>
                                          </p:val>
                                        </p:tav>
                                        <p:tav tm="100000">
                                          <p:val>
                                            <p:strVal val="#ppt_x-0.05"/>
                                          </p:val>
                                        </p:tav>
                                      </p:tavLst>
                                    </p:anim>
                                    <p:anim calcmode="lin" valueType="num">
                                      <p:cBhvr>
                                        <p:cTn id="10" dur="800" decel="100000" fill="hold"/>
                                        <p:tgtEl>
                                          <p:spTgt spid="2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800" decel="100000"/>
                                        <p:tgtEl>
                                          <p:spTgt spid="28"/>
                                        </p:tgtEl>
                                      </p:cBhvr>
                                    </p:animEffect>
                                    <p:anim calcmode="lin" valueType="num">
                                      <p:cBhvr>
                                        <p:cTn id="16" dur="800" decel="100000" fill="hold"/>
                                        <p:tgtEl>
                                          <p:spTgt spid="28"/>
                                        </p:tgtEl>
                                        <p:attrNameLst>
                                          <p:attrName>style.rotation</p:attrName>
                                        </p:attrNameLst>
                                      </p:cBhvr>
                                      <p:tavLst>
                                        <p:tav tm="0">
                                          <p:val>
                                            <p:fltVal val="-90"/>
                                          </p:val>
                                        </p:tav>
                                        <p:tav tm="100000">
                                          <p:val>
                                            <p:fltVal val="0"/>
                                          </p:val>
                                        </p:tav>
                                      </p:tavLst>
                                    </p:anim>
                                    <p:anim calcmode="lin" valueType="num">
                                      <p:cBhvr>
                                        <p:cTn id="17" dur="800" decel="100000" fill="hold"/>
                                        <p:tgtEl>
                                          <p:spTgt spid="28"/>
                                        </p:tgtEl>
                                        <p:attrNameLst>
                                          <p:attrName>ppt_x</p:attrName>
                                        </p:attrNameLst>
                                      </p:cBhvr>
                                      <p:tavLst>
                                        <p:tav tm="0">
                                          <p:val>
                                            <p:strVal val="#ppt_x+0.4"/>
                                          </p:val>
                                        </p:tav>
                                        <p:tav tm="100000">
                                          <p:val>
                                            <p:strVal val="#ppt_x-0.05"/>
                                          </p:val>
                                        </p:tav>
                                      </p:tavLst>
                                    </p:anim>
                                    <p:anim calcmode="lin" valueType="num">
                                      <p:cBhvr>
                                        <p:cTn id="18" dur="800" decel="100000" fill="hold"/>
                                        <p:tgtEl>
                                          <p:spTgt spid="2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800" decel="100000"/>
                                        <p:tgtEl>
                                          <p:spTgt spid="29"/>
                                        </p:tgtEl>
                                      </p:cBhvr>
                                    </p:animEffect>
                                    <p:anim calcmode="lin" valueType="num">
                                      <p:cBhvr>
                                        <p:cTn id="24" dur="800" decel="100000" fill="hold"/>
                                        <p:tgtEl>
                                          <p:spTgt spid="29"/>
                                        </p:tgtEl>
                                        <p:attrNameLst>
                                          <p:attrName>style.rotation</p:attrName>
                                        </p:attrNameLst>
                                      </p:cBhvr>
                                      <p:tavLst>
                                        <p:tav tm="0">
                                          <p:val>
                                            <p:fltVal val="-90"/>
                                          </p:val>
                                        </p:tav>
                                        <p:tav tm="100000">
                                          <p:val>
                                            <p:fltVal val="0"/>
                                          </p:val>
                                        </p:tav>
                                      </p:tavLst>
                                    </p:anim>
                                    <p:anim calcmode="lin" valueType="num">
                                      <p:cBhvr>
                                        <p:cTn id="25" dur="800" decel="100000" fill="hold"/>
                                        <p:tgtEl>
                                          <p:spTgt spid="29"/>
                                        </p:tgtEl>
                                        <p:attrNameLst>
                                          <p:attrName>ppt_x</p:attrName>
                                        </p:attrNameLst>
                                      </p:cBhvr>
                                      <p:tavLst>
                                        <p:tav tm="0">
                                          <p:val>
                                            <p:strVal val="#ppt_x+0.4"/>
                                          </p:val>
                                        </p:tav>
                                        <p:tav tm="100000">
                                          <p:val>
                                            <p:strVal val="#ppt_x-0.05"/>
                                          </p:val>
                                        </p:tav>
                                      </p:tavLst>
                                    </p:anim>
                                    <p:anim calcmode="lin" valueType="num">
                                      <p:cBhvr>
                                        <p:cTn id="26" dur="800" decel="100000" fill="hold"/>
                                        <p:tgtEl>
                                          <p:spTgt spid="29"/>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par>
                                <p:cTn id="29" presetID="53" presetClass="entr" presetSubtype="16"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ppt_w</p:attrName>
                                        </p:attrNameLst>
                                      </p:cBhvr>
                                      <p:tavLst>
                                        <p:tav tm="0">
                                          <p:val>
                                            <p:fltVal val="0"/>
                                          </p:val>
                                        </p:tav>
                                        <p:tav tm="100000">
                                          <p:val>
                                            <p:strVal val="#ppt_w"/>
                                          </p:val>
                                        </p:tav>
                                      </p:tavLst>
                                    </p:anim>
                                    <p:anim calcmode="lin" valueType="num">
                                      <p:cBhvr>
                                        <p:cTn id="32" dur="1000" fill="hold"/>
                                        <p:tgtEl>
                                          <p:spTgt spid="20"/>
                                        </p:tgtEl>
                                        <p:attrNameLst>
                                          <p:attrName>ppt_h</p:attrName>
                                        </p:attrNameLst>
                                      </p:cBhvr>
                                      <p:tavLst>
                                        <p:tav tm="0">
                                          <p:val>
                                            <p:fltVal val="0"/>
                                          </p:val>
                                        </p:tav>
                                        <p:tav tm="100000">
                                          <p:val>
                                            <p:strVal val="#ppt_h"/>
                                          </p:val>
                                        </p:tav>
                                      </p:tavLst>
                                    </p:anim>
                                    <p:animEffect transition="in" filter="fade">
                                      <p:cBhvr>
                                        <p:cTn id="33" dur="1000"/>
                                        <p:tgtEl>
                                          <p:spTgt spid="20"/>
                                        </p:tgtEl>
                                      </p:cBhvr>
                                    </p:animEffect>
                                  </p:childTnLst>
                                </p:cTn>
                              </p:par>
                              <p:par>
                                <p:cTn id="34" presetID="53" presetClass="entr" presetSubtype="16"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1000" fill="hold"/>
                                        <p:tgtEl>
                                          <p:spTgt spid="19"/>
                                        </p:tgtEl>
                                        <p:attrNameLst>
                                          <p:attrName>ppt_w</p:attrName>
                                        </p:attrNameLst>
                                      </p:cBhvr>
                                      <p:tavLst>
                                        <p:tav tm="0">
                                          <p:val>
                                            <p:fltVal val="0"/>
                                          </p:val>
                                        </p:tav>
                                        <p:tav tm="100000">
                                          <p:val>
                                            <p:strVal val="#ppt_w"/>
                                          </p:val>
                                        </p:tav>
                                      </p:tavLst>
                                    </p:anim>
                                    <p:anim calcmode="lin" valueType="num">
                                      <p:cBhvr>
                                        <p:cTn id="37" dur="1000" fill="hold"/>
                                        <p:tgtEl>
                                          <p:spTgt spid="19"/>
                                        </p:tgtEl>
                                        <p:attrNameLst>
                                          <p:attrName>ppt_h</p:attrName>
                                        </p:attrNameLst>
                                      </p:cBhvr>
                                      <p:tavLst>
                                        <p:tav tm="0">
                                          <p:val>
                                            <p:fltVal val="0"/>
                                          </p:val>
                                        </p:tav>
                                        <p:tav tm="100000">
                                          <p:val>
                                            <p:strVal val="#ppt_h"/>
                                          </p:val>
                                        </p:tav>
                                      </p:tavLst>
                                    </p:anim>
                                    <p:animEffect transition="in" filter="fade">
                                      <p:cBhvr>
                                        <p:cTn id="38" dur="1000"/>
                                        <p:tgtEl>
                                          <p:spTgt spid="19"/>
                                        </p:tgtEl>
                                      </p:cBhvr>
                                    </p:animEffect>
                                  </p:childTnLst>
                                </p:cTn>
                              </p:par>
                              <p:par>
                                <p:cTn id="39" presetID="53" presetClass="entr" presetSubtype="16"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1000" fill="hold"/>
                                        <p:tgtEl>
                                          <p:spTgt spid="17"/>
                                        </p:tgtEl>
                                        <p:attrNameLst>
                                          <p:attrName>ppt_w</p:attrName>
                                        </p:attrNameLst>
                                      </p:cBhvr>
                                      <p:tavLst>
                                        <p:tav tm="0">
                                          <p:val>
                                            <p:fltVal val="0"/>
                                          </p:val>
                                        </p:tav>
                                        <p:tav tm="100000">
                                          <p:val>
                                            <p:strVal val="#ppt_w"/>
                                          </p:val>
                                        </p:tav>
                                      </p:tavLst>
                                    </p:anim>
                                    <p:anim calcmode="lin" valueType="num">
                                      <p:cBhvr>
                                        <p:cTn id="42" dur="1000" fill="hold"/>
                                        <p:tgtEl>
                                          <p:spTgt spid="17"/>
                                        </p:tgtEl>
                                        <p:attrNameLst>
                                          <p:attrName>ppt_h</p:attrName>
                                        </p:attrNameLst>
                                      </p:cBhvr>
                                      <p:tavLst>
                                        <p:tav tm="0">
                                          <p:val>
                                            <p:fltVal val="0"/>
                                          </p:val>
                                        </p:tav>
                                        <p:tav tm="100000">
                                          <p:val>
                                            <p:strVal val="#ppt_h"/>
                                          </p:val>
                                        </p:tav>
                                      </p:tavLst>
                                    </p:anim>
                                    <p:animEffect transition="in" filter="fade">
                                      <p:cBhvr>
                                        <p:cTn id="4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480" y="973912"/>
            <a:ext cx="4320000" cy="2828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 name="Diagramma 16"/>
          <p:cNvGraphicFramePr/>
          <p:nvPr>
            <p:extLst>
              <p:ext uri="{D42A27DB-BD31-4B8C-83A1-F6EECF244321}">
                <p14:modId xmlns:p14="http://schemas.microsoft.com/office/powerpoint/2010/main" val="3853453465"/>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9"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6148" y="3912610"/>
            <a:ext cx="4320000" cy="2828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66888" y="3912610"/>
            <a:ext cx="4320000" cy="2828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15" name="Rettangolo 14"/>
              <p:cNvSpPr/>
              <p:nvPr/>
            </p:nvSpPr>
            <p:spPr>
              <a:xfrm>
                <a:off x="576084" y="2019733"/>
                <a:ext cx="3456384" cy="72212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i="1">
                              <a:latin typeface="Cambria Math" panose="02040503050406030204" pitchFamily="18" charset="0"/>
                            </a:rPr>
                          </m:ctrlPr>
                        </m:sSubPr>
                        <m:e>
                          <m:r>
                            <a:rPr lang="it-IT" i="1">
                              <a:latin typeface="Cambria Math"/>
                            </a:rPr>
                            <m:t>𝑝</m:t>
                          </m:r>
                        </m:e>
                        <m:sub>
                          <m:r>
                            <a:rPr lang="it-IT" i="1">
                              <a:latin typeface="Cambria Math"/>
                            </a:rPr>
                            <m:t>𝑆𝐿</m:t>
                          </m:r>
                        </m:sub>
                      </m:sSub>
                      <m:d>
                        <m:dPr>
                          <m:ctrlPr>
                            <a:rPr lang="it-IT" i="1">
                              <a:latin typeface="Cambria Math" panose="02040503050406030204" pitchFamily="18" charset="0"/>
                            </a:rPr>
                          </m:ctrlPr>
                        </m:dPr>
                        <m:e>
                          <m:r>
                            <a:rPr lang="it-IT" i="1">
                              <a:latin typeface="Cambria Math"/>
                            </a:rPr>
                            <m:t>𝑠</m:t>
                          </m:r>
                        </m:e>
                      </m:d>
                      <m:r>
                        <a:rPr lang="it-IT" i="1">
                          <a:latin typeface="Cambria Math"/>
                        </a:rPr>
                        <m:t>=</m:t>
                      </m:r>
                      <m:r>
                        <m:rPr>
                          <m:sty m:val="p"/>
                        </m:rPr>
                        <a:rPr lang="it-IT">
                          <a:latin typeface="Cambria Math"/>
                        </a:rPr>
                        <m:t>Φ</m:t>
                      </m:r>
                      <m:d>
                        <m:dPr>
                          <m:ctrlPr>
                            <a:rPr lang="it-IT" i="1">
                              <a:latin typeface="Cambria Math" panose="02040503050406030204" pitchFamily="18" charset="0"/>
                            </a:rPr>
                          </m:ctrlPr>
                        </m:dPr>
                        <m:e>
                          <m:f>
                            <m:fPr>
                              <m:ctrlPr>
                                <a:rPr lang="it-IT" i="1">
                                  <a:latin typeface="Cambria Math" panose="02040503050406030204" pitchFamily="18" charset="0"/>
                                </a:rPr>
                              </m:ctrlPr>
                            </m:fPr>
                            <m:num>
                              <m:r>
                                <a:rPr lang="it-IT" i="1">
                                  <a:latin typeface="Cambria Math"/>
                                </a:rPr>
                                <m:t>𝑙𝑛𝑠</m:t>
                              </m:r>
                              <m:r>
                                <a:rPr lang="it-IT" i="1">
                                  <a:latin typeface="Cambria Math"/>
                                </a:rPr>
                                <m:t>−</m:t>
                              </m:r>
                              <m:sSub>
                                <m:sSubPr>
                                  <m:ctrlPr>
                                    <a:rPr lang="it-IT" i="1">
                                      <a:latin typeface="Cambria Math" panose="02040503050406030204" pitchFamily="18" charset="0"/>
                                    </a:rPr>
                                  </m:ctrlPr>
                                </m:sSubPr>
                                <m:e>
                                  <m:r>
                                    <a:rPr lang="it-IT" i="1">
                                      <a:latin typeface="Cambria Math"/>
                                    </a:rPr>
                                    <m:t>𝜇</m:t>
                                  </m:r>
                                </m:e>
                                <m:sub>
                                  <m:r>
                                    <a:rPr lang="it-IT" i="1">
                                      <a:latin typeface="Cambria Math"/>
                                    </a:rPr>
                                    <m:t>𝑙𝑛</m:t>
                                  </m:r>
                                  <m:sSub>
                                    <m:sSubPr>
                                      <m:ctrlPr>
                                        <a:rPr lang="it-IT" i="1">
                                          <a:latin typeface="Cambria Math" panose="02040503050406030204" pitchFamily="18" charset="0"/>
                                        </a:rPr>
                                      </m:ctrlPr>
                                    </m:sSubPr>
                                    <m:e>
                                      <m:r>
                                        <a:rPr lang="it-IT" i="1">
                                          <a:latin typeface="Cambria Math"/>
                                        </a:rPr>
                                        <m:t>𝑆</m:t>
                                      </m:r>
                                    </m:e>
                                    <m:sub>
                                      <m:r>
                                        <a:rPr lang="it-IT" i="1">
                                          <a:latin typeface="Cambria Math"/>
                                        </a:rPr>
                                        <m:t>𝑌</m:t>
                                      </m:r>
                                      <m:r>
                                        <a:rPr lang="it-IT" i="1">
                                          <a:latin typeface="Cambria Math"/>
                                        </a:rPr>
                                        <m:t>=1</m:t>
                                      </m:r>
                                    </m:sub>
                                  </m:sSub>
                                </m:sub>
                              </m:sSub>
                            </m:num>
                            <m:den>
                              <m:sSub>
                                <m:sSubPr>
                                  <m:ctrlPr>
                                    <a:rPr lang="it-IT" i="1">
                                      <a:latin typeface="Cambria Math" panose="02040503050406030204" pitchFamily="18" charset="0"/>
                                    </a:rPr>
                                  </m:ctrlPr>
                                </m:sSubPr>
                                <m:e>
                                  <m:r>
                                    <a:rPr lang="it-IT" i="1">
                                      <a:latin typeface="Cambria Math"/>
                                    </a:rPr>
                                    <m:t>𝜎</m:t>
                                  </m:r>
                                </m:e>
                                <m:sub>
                                  <m:r>
                                    <a:rPr lang="it-IT" i="1">
                                      <a:latin typeface="Cambria Math"/>
                                    </a:rPr>
                                    <m:t>𝑙𝑛</m:t>
                                  </m:r>
                                  <m:sSub>
                                    <m:sSubPr>
                                      <m:ctrlPr>
                                        <a:rPr lang="it-IT" i="1">
                                          <a:latin typeface="Cambria Math" panose="02040503050406030204" pitchFamily="18" charset="0"/>
                                        </a:rPr>
                                      </m:ctrlPr>
                                    </m:sSubPr>
                                    <m:e>
                                      <m:r>
                                        <a:rPr lang="it-IT" i="1">
                                          <a:latin typeface="Cambria Math"/>
                                        </a:rPr>
                                        <m:t>𝑆</m:t>
                                      </m:r>
                                    </m:e>
                                    <m:sub>
                                      <m:r>
                                        <a:rPr lang="it-IT" i="1">
                                          <a:latin typeface="Cambria Math"/>
                                        </a:rPr>
                                        <m:t>𝑌</m:t>
                                      </m:r>
                                      <m:r>
                                        <a:rPr lang="it-IT" i="1">
                                          <a:latin typeface="Cambria Math"/>
                                        </a:rPr>
                                        <m:t>=1</m:t>
                                      </m:r>
                                    </m:sub>
                                  </m:sSub>
                                </m:sub>
                              </m:sSub>
                            </m:den>
                          </m:f>
                        </m:e>
                      </m:d>
                    </m:oMath>
                  </m:oMathPara>
                </a14:m>
                <a:endParaRPr lang="it-IT" dirty="0"/>
              </a:p>
            </p:txBody>
          </p:sp>
        </mc:Choice>
        <mc:Fallback xmlns="">
          <p:sp>
            <p:nvSpPr>
              <p:cNvPr id="15" name="Rettangolo 14"/>
              <p:cNvSpPr>
                <a:spLocks noRot="1" noChangeAspect="1" noMove="1" noResize="1" noEditPoints="1" noAdjustHandles="1" noChangeArrowheads="1" noChangeShapeType="1" noTextEdit="1"/>
              </p:cNvSpPr>
              <p:nvPr/>
            </p:nvSpPr>
            <p:spPr>
              <a:xfrm>
                <a:off x="576084" y="2019733"/>
                <a:ext cx="3456384" cy="722121"/>
              </a:xfrm>
              <a:prstGeom prst="rect">
                <a:avLst/>
              </a:prstGeom>
              <a:blipFill rotWithShape="1">
                <a:blip r:embed="rId11"/>
                <a:stretch>
                  <a:fillRect/>
                </a:stretch>
              </a:blipFill>
            </p:spPr>
            <p:txBody>
              <a:bodyPr/>
              <a:lstStyle/>
              <a:p>
                <a:r>
                  <a:rPr lang="it-IT">
                    <a:noFill/>
                  </a:rPr>
                  <a:t> </a:t>
                </a:r>
              </a:p>
            </p:txBody>
          </p:sp>
        </mc:Fallback>
      </mc:AlternateContent>
    </p:spTree>
    <p:extLst>
      <p:ext uri="{BB962C8B-B14F-4D97-AF65-F5344CB8AC3E}">
        <p14:creationId xmlns:p14="http://schemas.microsoft.com/office/powerpoint/2010/main" val="1509126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1+#ppt_w/2"/>
                                          </p:val>
                                        </p:tav>
                                        <p:tav tm="100000">
                                          <p:val>
                                            <p:strVal val="#ppt_x"/>
                                          </p:val>
                                        </p:tav>
                                      </p:tavLst>
                                    </p:anim>
                                    <p:anim calcmode="lin" valueType="num">
                                      <p:cBhvr additive="base">
                                        <p:cTn id="16" dur="1000" fill="hold"/>
                                        <p:tgtEl>
                                          <p:spTgt spid="18"/>
                                        </p:tgtEl>
                                        <p:attrNameLst>
                                          <p:attrName>ppt_y</p:attrName>
                                        </p:attrNameLst>
                                      </p:cBhvr>
                                      <p:tavLst>
                                        <p:tav tm="0">
                                          <p:val>
                                            <p:strVal val="1+#ppt_h/2"/>
                                          </p:val>
                                        </p:tav>
                                        <p:tav tm="100000">
                                          <p:val>
                                            <p:strVal val="#ppt_y"/>
                                          </p:val>
                                        </p:tav>
                                      </p:tavLst>
                                    </p:anim>
                                  </p:childTnLst>
                                </p:cTn>
                              </p:par>
                              <p:par>
                                <p:cTn id="17" presetID="55"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strVal val="#ppt_w*0.70"/>
                                          </p:val>
                                        </p:tav>
                                        <p:tav tm="100000">
                                          <p:val>
                                            <p:strVal val="#ppt_w"/>
                                          </p:val>
                                        </p:tav>
                                      </p:tavLst>
                                    </p:anim>
                                    <p:anim calcmode="lin" valueType="num">
                                      <p:cBhvr>
                                        <p:cTn id="20" dur="1000" fill="hold"/>
                                        <p:tgtEl>
                                          <p:spTgt spid="15"/>
                                        </p:tgtEl>
                                        <p:attrNameLst>
                                          <p:attrName>ppt_h</p:attrName>
                                        </p:attrNameLst>
                                      </p:cBhvr>
                                      <p:tavLst>
                                        <p:tav tm="0">
                                          <p:val>
                                            <p:strVal val="#ppt_h"/>
                                          </p:val>
                                        </p:tav>
                                        <p:tav tm="100000">
                                          <p:val>
                                            <p:strVal val="#ppt_h"/>
                                          </p:val>
                                        </p:tav>
                                      </p:tavLst>
                                    </p:anim>
                                    <p:animEffect transition="in" filter="fade">
                                      <p:cBhvr>
                                        <p:cTn id="2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magine 1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82" y="2119723"/>
            <a:ext cx="4679950" cy="2595245"/>
          </a:xfrm>
          <a:prstGeom prst="rect">
            <a:avLst/>
          </a:prstGeom>
          <a:noFill/>
          <a:ln>
            <a:noFill/>
          </a:ln>
        </p:spPr>
      </p:pic>
      <p:pic>
        <p:nvPicPr>
          <p:cNvPr id="17" name="Immagine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1640" y="2761183"/>
            <a:ext cx="6264696" cy="3413707"/>
          </a:xfrm>
          <a:prstGeom prst="rect">
            <a:avLst/>
          </a:prstGeom>
          <a:noFill/>
          <a:ln>
            <a:noFill/>
          </a:ln>
        </p:spPr>
      </p:pic>
      <p:sp>
        <p:nvSpPr>
          <p:cNvPr id="3" name="Rettangolo 2"/>
          <p:cNvSpPr/>
          <p:nvPr/>
        </p:nvSpPr>
        <p:spPr>
          <a:xfrm>
            <a:off x="323528" y="1412776"/>
            <a:ext cx="7469879" cy="369332"/>
          </a:xfrm>
          <a:prstGeom prst="rect">
            <a:avLst/>
          </a:prstGeom>
        </p:spPr>
        <p:txBody>
          <a:bodyPr wrap="square">
            <a:spAutoFit/>
          </a:bodyPr>
          <a:lstStyle/>
          <a:p>
            <a:r>
              <a:rPr lang="it-IT" b="1" i="1" dirty="0" smtClean="0">
                <a:latin typeface="Calibri" panose="020F0502020204030204" pitchFamily="34" charset="0"/>
              </a:rPr>
              <a:t>Valutazione della curva </a:t>
            </a:r>
            <a:r>
              <a:rPr lang="it-IT" b="1" i="1" dirty="0">
                <a:latin typeface="Calibri" panose="020F0502020204030204" pitchFamily="34" charset="0"/>
              </a:rPr>
              <a:t>media di pericolosità del sito in </a:t>
            </a:r>
            <a:r>
              <a:rPr lang="it-IT" b="1" i="1" dirty="0" smtClean="0">
                <a:latin typeface="Calibri" panose="020F0502020204030204" pitchFamily="34" charset="0"/>
              </a:rPr>
              <a:t>esame: L’Aquila</a:t>
            </a:r>
            <a:endParaRPr lang="it-IT" b="1" i="1" dirty="0">
              <a:latin typeface="Calibri" panose="020F0502020204030204" pitchFamily="34" charset="0"/>
            </a:endParaRPr>
          </a:p>
        </p:txBody>
      </p:sp>
      <p:graphicFrame>
        <p:nvGraphicFramePr>
          <p:cNvPr id="4" name="Tabella 3"/>
          <p:cNvGraphicFramePr>
            <a:graphicFrameLocks noGrp="1"/>
          </p:cNvGraphicFramePr>
          <p:nvPr>
            <p:extLst>
              <p:ext uri="{D42A27DB-BD31-4B8C-83A1-F6EECF244321}">
                <p14:modId xmlns:p14="http://schemas.microsoft.com/office/powerpoint/2010/main" val="618986472"/>
              </p:ext>
            </p:extLst>
          </p:nvPr>
        </p:nvGraphicFramePr>
        <p:xfrm>
          <a:off x="1548304" y="4462209"/>
          <a:ext cx="5760000" cy="2286000"/>
        </p:xfrm>
        <a:graphic>
          <a:graphicData uri="http://schemas.openxmlformats.org/drawingml/2006/table">
            <a:tbl>
              <a:tblPr firstRow="1" firstCol="1" bandRow="1"/>
              <a:tblGrid>
                <a:gridCol w="720000"/>
                <a:gridCol w="720000"/>
                <a:gridCol w="720000"/>
                <a:gridCol w="720000"/>
                <a:gridCol w="720000"/>
                <a:gridCol w="720000"/>
                <a:gridCol w="720000"/>
                <a:gridCol w="720000"/>
              </a:tblGrid>
              <a:tr h="216000">
                <a:tc>
                  <a:txBody>
                    <a:bodyPr/>
                    <a:lstStyle/>
                    <a:p>
                      <a:pPr algn="ctr">
                        <a:lnSpc>
                          <a:spcPct val="150000"/>
                        </a:lnSpc>
                        <a:spcAft>
                          <a:spcPts val="0"/>
                        </a:spcAft>
                      </a:pPr>
                      <a:r>
                        <a:rPr lang="it-IT" sz="1000" b="1" dirty="0" err="1">
                          <a:solidFill>
                            <a:srgbClr val="000000"/>
                          </a:solidFill>
                          <a:effectLst/>
                          <a:latin typeface="Calibri"/>
                          <a:ea typeface="Times New Roman"/>
                          <a:cs typeface="Times New Roman"/>
                        </a:rPr>
                        <a:t>T</a:t>
                      </a:r>
                      <a:r>
                        <a:rPr lang="it-IT" sz="1000" b="1" baseline="-25000" dirty="0" err="1">
                          <a:solidFill>
                            <a:srgbClr val="000000"/>
                          </a:solidFill>
                          <a:effectLst/>
                          <a:latin typeface="Calibri"/>
                          <a:ea typeface="Times New Roman"/>
                          <a:cs typeface="Times New Roman"/>
                        </a:rPr>
                        <a:t>r</a:t>
                      </a:r>
                      <a:endParaRPr lang="it-IT" sz="10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Symbol"/>
                          <a:ea typeface="Times New Roman"/>
                          <a:cs typeface="Times New Roman"/>
                        </a:rPr>
                        <a:t>l</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Calibri"/>
                          <a:ea typeface="Times New Roman"/>
                          <a:cs typeface="Times New Roman"/>
                        </a:rPr>
                        <a:t>a</a:t>
                      </a:r>
                      <a:r>
                        <a:rPr lang="it-IT" sz="1000" b="1" baseline="-25000">
                          <a:solidFill>
                            <a:srgbClr val="000000"/>
                          </a:solidFill>
                          <a:effectLst/>
                          <a:latin typeface="Calibri"/>
                          <a:ea typeface="Times New Roman"/>
                          <a:cs typeface="Times New Roman"/>
                        </a:rPr>
                        <a:t>g</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Calibri"/>
                          <a:ea typeface="Times New Roman"/>
                          <a:cs typeface="Times New Roman"/>
                        </a:rPr>
                        <a:t>F</a:t>
                      </a:r>
                      <a:r>
                        <a:rPr lang="it-IT" sz="1000" b="1" baseline="-25000">
                          <a:solidFill>
                            <a:srgbClr val="000000"/>
                          </a:solidFill>
                          <a:effectLst/>
                          <a:latin typeface="Calibri"/>
                          <a:ea typeface="Times New Roman"/>
                          <a:cs typeface="Times New Roman"/>
                        </a:rPr>
                        <a:t>o</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Calibri"/>
                          <a:ea typeface="Times New Roman"/>
                          <a:cs typeface="Times New Roman"/>
                        </a:rPr>
                        <a:t>T</a:t>
                      </a:r>
                      <a:r>
                        <a:rPr lang="it-IT" sz="1000" b="1" baseline="-25000">
                          <a:solidFill>
                            <a:srgbClr val="000000"/>
                          </a:solidFill>
                          <a:effectLst/>
                          <a:latin typeface="Calibri"/>
                          <a:ea typeface="Times New Roman"/>
                          <a:cs typeface="Times New Roman"/>
                        </a:rPr>
                        <a:t>C</a:t>
                      </a:r>
                      <a:r>
                        <a:rPr lang="it-IT" sz="1000" b="1">
                          <a:solidFill>
                            <a:srgbClr val="000000"/>
                          </a:solidFill>
                          <a:effectLst/>
                          <a:latin typeface="Calibri"/>
                          <a:ea typeface="Times New Roman"/>
                          <a:cs typeface="Times New Roman"/>
                        </a:rPr>
                        <a:t>*</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2540" algn="ctr">
                        <a:lnSpc>
                          <a:spcPct val="150000"/>
                        </a:lnSpc>
                        <a:spcAft>
                          <a:spcPts val="0"/>
                        </a:spcAft>
                      </a:pPr>
                      <a:r>
                        <a:rPr lang="it-IT" sz="1000" b="1">
                          <a:solidFill>
                            <a:srgbClr val="000000"/>
                          </a:solidFill>
                          <a:effectLst/>
                          <a:latin typeface="Calibri"/>
                          <a:ea typeface="Times New Roman"/>
                          <a:cs typeface="Times New Roman"/>
                        </a:rPr>
                        <a:t>T</a:t>
                      </a:r>
                      <a:r>
                        <a:rPr lang="it-IT" sz="1000" b="1" baseline="-25000">
                          <a:solidFill>
                            <a:srgbClr val="000000"/>
                          </a:solidFill>
                          <a:effectLst/>
                          <a:latin typeface="Calibri"/>
                          <a:ea typeface="Times New Roman"/>
                          <a:cs typeface="Times New Roman"/>
                        </a:rPr>
                        <a:t>C</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Calibri"/>
                          <a:ea typeface="Times New Roman"/>
                          <a:cs typeface="Times New Roman"/>
                        </a:rPr>
                        <a:t>T</a:t>
                      </a:r>
                      <a:r>
                        <a:rPr lang="it-IT" sz="1000" b="1" baseline="-25000">
                          <a:solidFill>
                            <a:srgbClr val="000000"/>
                          </a:solidFill>
                          <a:effectLst/>
                          <a:latin typeface="Calibri"/>
                          <a:ea typeface="Times New Roman"/>
                          <a:cs typeface="Times New Roman"/>
                        </a:rPr>
                        <a:t>B</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indent="32385" algn="ctr">
                        <a:lnSpc>
                          <a:spcPct val="150000"/>
                        </a:lnSpc>
                        <a:spcAft>
                          <a:spcPts val="0"/>
                        </a:spcAft>
                      </a:pPr>
                      <a:r>
                        <a:rPr lang="it-IT" sz="1000" b="1" dirty="0">
                          <a:solidFill>
                            <a:srgbClr val="000000"/>
                          </a:solidFill>
                          <a:effectLst/>
                          <a:latin typeface="Calibri"/>
                          <a:ea typeface="Times New Roman"/>
                          <a:cs typeface="Times New Roman"/>
                        </a:rPr>
                        <a:t>T</a:t>
                      </a:r>
                      <a:r>
                        <a:rPr lang="it-IT" sz="1000" b="1" baseline="-25000" dirty="0">
                          <a:solidFill>
                            <a:srgbClr val="000000"/>
                          </a:solidFill>
                          <a:effectLst/>
                          <a:latin typeface="Calibri"/>
                          <a:ea typeface="Times New Roman"/>
                          <a:cs typeface="Times New Roman"/>
                        </a:rPr>
                        <a:t>D</a:t>
                      </a:r>
                      <a:endParaRPr lang="it-IT" sz="10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30</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3.33E-02</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0.079</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2.549</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0.278</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indent="2540" algn="ctr">
                        <a:lnSpc>
                          <a:spcPct val="150000"/>
                        </a:lnSpc>
                        <a:spcAft>
                          <a:spcPts val="0"/>
                        </a:spcAft>
                      </a:pPr>
                      <a:r>
                        <a:rPr lang="it-IT" sz="1000">
                          <a:solidFill>
                            <a:srgbClr val="000000"/>
                          </a:solidFill>
                          <a:effectLst/>
                          <a:latin typeface="Calibri"/>
                          <a:ea typeface="Times New Roman"/>
                          <a:cs typeface="Times New Roman"/>
                        </a:rPr>
                        <a:t>0.278</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0.093</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indent="32385" algn="ctr">
                        <a:lnSpc>
                          <a:spcPct val="150000"/>
                        </a:lnSpc>
                        <a:spcAft>
                          <a:spcPts val="0"/>
                        </a:spcAft>
                      </a:pPr>
                      <a:r>
                        <a:rPr lang="it-IT" sz="1000">
                          <a:solidFill>
                            <a:srgbClr val="000000"/>
                          </a:solidFill>
                          <a:effectLst/>
                          <a:latin typeface="Calibri"/>
                          <a:ea typeface="Times New Roman"/>
                          <a:cs typeface="Times New Roman"/>
                        </a:rPr>
                        <a:t>1.916</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50</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2.00E-02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0.104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2.332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0.281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2540" algn="ctr">
                        <a:lnSpc>
                          <a:spcPct val="150000"/>
                        </a:lnSpc>
                        <a:spcAft>
                          <a:spcPts val="0"/>
                        </a:spcAft>
                      </a:pPr>
                      <a:r>
                        <a:rPr lang="it-IT" sz="1000">
                          <a:solidFill>
                            <a:srgbClr val="000000"/>
                          </a:solidFill>
                          <a:effectLst/>
                          <a:latin typeface="Calibri"/>
                          <a:ea typeface="Times New Roman"/>
                          <a:cs typeface="Times New Roman"/>
                        </a:rPr>
                        <a:t>0.281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0.094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32385" algn="ctr">
                        <a:lnSpc>
                          <a:spcPct val="150000"/>
                        </a:lnSpc>
                        <a:spcAft>
                          <a:spcPts val="0"/>
                        </a:spcAft>
                      </a:pPr>
                      <a:r>
                        <a:rPr lang="it-IT" sz="1000">
                          <a:solidFill>
                            <a:srgbClr val="000000"/>
                          </a:solidFill>
                          <a:effectLst/>
                          <a:latin typeface="Calibri"/>
                          <a:ea typeface="Times New Roman"/>
                          <a:cs typeface="Times New Roman"/>
                        </a:rPr>
                        <a:t>2.016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72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1.39E-02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0.122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2.318</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0.289</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2540" algn="ctr">
                        <a:lnSpc>
                          <a:spcPct val="150000"/>
                        </a:lnSpc>
                        <a:spcAft>
                          <a:spcPts val="0"/>
                        </a:spcAft>
                      </a:pPr>
                      <a:r>
                        <a:rPr lang="it-IT" sz="1000">
                          <a:solidFill>
                            <a:srgbClr val="000000"/>
                          </a:solidFill>
                          <a:effectLst/>
                          <a:latin typeface="Calibri"/>
                          <a:ea typeface="Times New Roman"/>
                          <a:cs typeface="Times New Roman"/>
                        </a:rPr>
                        <a:t>0.289</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0.096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32385" algn="ctr">
                        <a:lnSpc>
                          <a:spcPct val="150000"/>
                        </a:lnSpc>
                        <a:spcAft>
                          <a:spcPts val="0"/>
                        </a:spcAft>
                      </a:pPr>
                      <a:r>
                        <a:rPr lang="it-IT" sz="1000">
                          <a:solidFill>
                            <a:srgbClr val="000000"/>
                          </a:solidFill>
                          <a:effectLst/>
                          <a:latin typeface="Calibri"/>
                          <a:ea typeface="Times New Roman"/>
                          <a:cs typeface="Times New Roman"/>
                        </a:rPr>
                        <a:t>2.088</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101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9.90E-03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0.142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2.304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0.296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2540" algn="ctr">
                        <a:lnSpc>
                          <a:spcPct val="150000"/>
                        </a:lnSpc>
                        <a:spcAft>
                          <a:spcPts val="0"/>
                        </a:spcAft>
                      </a:pPr>
                      <a:r>
                        <a:rPr lang="it-IT" sz="1000">
                          <a:solidFill>
                            <a:srgbClr val="000000"/>
                          </a:solidFill>
                          <a:effectLst/>
                          <a:latin typeface="Calibri"/>
                          <a:ea typeface="Times New Roman"/>
                          <a:cs typeface="Times New Roman"/>
                        </a:rPr>
                        <a:t>0.296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0.099</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32385" algn="ctr">
                        <a:lnSpc>
                          <a:spcPct val="150000"/>
                        </a:lnSpc>
                        <a:spcAft>
                          <a:spcPts val="0"/>
                        </a:spcAft>
                      </a:pPr>
                      <a:r>
                        <a:rPr lang="it-IT" sz="1000">
                          <a:solidFill>
                            <a:srgbClr val="000000"/>
                          </a:solidFill>
                          <a:effectLst/>
                          <a:latin typeface="Calibri"/>
                          <a:ea typeface="Times New Roman"/>
                          <a:cs typeface="Times New Roman"/>
                        </a:rPr>
                        <a:t>2.168</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140</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7.14E-03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0.164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2.301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0.309</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2540" algn="ctr">
                        <a:lnSpc>
                          <a:spcPct val="150000"/>
                        </a:lnSpc>
                        <a:spcAft>
                          <a:spcPts val="0"/>
                        </a:spcAft>
                      </a:pPr>
                      <a:r>
                        <a:rPr lang="it-IT" sz="1000">
                          <a:solidFill>
                            <a:srgbClr val="000000"/>
                          </a:solidFill>
                          <a:effectLst/>
                          <a:latin typeface="Calibri"/>
                          <a:ea typeface="Times New Roman"/>
                          <a:cs typeface="Times New Roman"/>
                        </a:rPr>
                        <a:t>0.309</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32385" algn="ctr">
                        <a:lnSpc>
                          <a:spcPct val="150000"/>
                        </a:lnSpc>
                        <a:spcAft>
                          <a:spcPts val="0"/>
                        </a:spcAft>
                      </a:pPr>
                      <a:r>
                        <a:rPr lang="it-IT" sz="1000">
                          <a:solidFill>
                            <a:srgbClr val="000000"/>
                          </a:solidFill>
                          <a:effectLst/>
                          <a:latin typeface="Calibri"/>
                          <a:ea typeface="Times New Roman"/>
                          <a:cs typeface="Times New Roman"/>
                        </a:rPr>
                        <a:t>2.256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201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4.98E-03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0.191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2.315</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0.318</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2540" algn="ctr">
                        <a:lnSpc>
                          <a:spcPct val="150000"/>
                        </a:lnSpc>
                        <a:spcAft>
                          <a:spcPts val="0"/>
                        </a:spcAft>
                      </a:pPr>
                      <a:r>
                        <a:rPr lang="it-IT" sz="1000">
                          <a:solidFill>
                            <a:srgbClr val="000000"/>
                          </a:solidFill>
                          <a:effectLst/>
                          <a:latin typeface="Calibri"/>
                          <a:ea typeface="Times New Roman"/>
                          <a:cs typeface="Times New Roman"/>
                        </a:rPr>
                        <a:t>0.318</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0.106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32385" algn="ctr">
                        <a:lnSpc>
                          <a:spcPct val="150000"/>
                        </a:lnSpc>
                        <a:spcAft>
                          <a:spcPts val="0"/>
                        </a:spcAft>
                      </a:pPr>
                      <a:r>
                        <a:rPr lang="it-IT" sz="1000">
                          <a:solidFill>
                            <a:srgbClr val="000000"/>
                          </a:solidFill>
                          <a:effectLst/>
                          <a:latin typeface="Calibri"/>
                          <a:ea typeface="Times New Roman"/>
                          <a:cs typeface="Times New Roman"/>
                        </a:rPr>
                        <a:t>2.364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475</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2.11E-03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0.261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2.364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0.347</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2540" algn="ctr">
                        <a:lnSpc>
                          <a:spcPct val="150000"/>
                        </a:lnSpc>
                        <a:spcAft>
                          <a:spcPts val="0"/>
                        </a:spcAft>
                      </a:pPr>
                      <a:r>
                        <a:rPr lang="it-IT" sz="1000">
                          <a:solidFill>
                            <a:srgbClr val="000000"/>
                          </a:solidFill>
                          <a:effectLst/>
                          <a:latin typeface="Calibri"/>
                          <a:ea typeface="Times New Roman"/>
                          <a:cs typeface="Times New Roman"/>
                        </a:rPr>
                        <a:t>0.347</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0.116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32385" algn="ctr">
                        <a:lnSpc>
                          <a:spcPct val="150000"/>
                        </a:lnSpc>
                        <a:spcAft>
                          <a:spcPts val="0"/>
                        </a:spcAft>
                      </a:pPr>
                      <a:r>
                        <a:rPr lang="it-IT" sz="1000">
                          <a:solidFill>
                            <a:srgbClr val="000000"/>
                          </a:solidFill>
                          <a:effectLst/>
                          <a:latin typeface="Calibri"/>
                          <a:ea typeface="Times New Roman"/>
                          <a:cs typeface="Times New Roman"/>
                        </a:rPr>
                        <a:t>2.644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975</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1.03E-03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0.334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2.400</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0.364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2540" algn="ctr">
                        <a:lnSpc>
                          <a:spcPct val="150000"/>
                        </a:lnSpc>
                        <a:spcAft>
                          <a:spcPts val="0"/>
                        </a:spcAft>
                      </a:pPr>
                      <a:r>
                        <a:rPr lang="it-IT" sz="1000">
                          <a:solidFill>
                            <a:srgbClr val="000000"/>
                          </a:solidFill>
                          <a:effectLst/>
                          <a:latin typeface="Calibri"/>
                          <a:ea typeface="Times New Roman"/>
                          <a:cs typeface="Times New Roman"/>
                        </a:rPr>
                        <a:t>0.364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0.121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indent="32385" algn="ctr">
                        <a:lnSpc>
                          <a:spcPct val="150000"/>
                        </a:lnSpc>
                        <a:spcAft>
                          <a:spcPts val="0"/>
                        </a:spcAft>
                      </a:pPr>
                      <a:r>
                        <a:rPr lang="it-IT" sz="1000">
                          <a:solidFill>
                            <a:srgbClr val="000000"/>
                          </a:solidFill>
                          <a:effectLst/>
                          <a:latin typeface="Calibri"/>
                          <a:ea typeface="Times New Roman"/>
                          <a:cs typeface="Times New Roman"/>
                        </a:rPr>
                        <a:t>2.936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2475</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4.04E-04</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0.452</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dirty="0">
                          <a:solidFill>
                            <a:srgbClr val="000000"/>
                          </a:solidFill>
                          <a:effectLst/>
                          <a:latin typeface="Calibri"/>
                          <a:ea typeface="Times New Roman"/>
                          <a:cs typeface="Times New Roman"/>
                        </a:rPr>
                        <a:t>2.458</a:t>
                      </a:r>
                      <a:endParaRPr lang="it-IT" sz="10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0.384</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indent="2540" algn="ctr">
                        <a:lnSpc>
                          <a:spcPct val="150000"/>
                        </a:lnSpc>
                        <a:spcAft>
                          <a:spcPts val="0"/>
                        </a:spcAft>
                      </a:pPr>
                      <a:r>
                        <a:rPr lang="it-IT" sz="1000" dirty="0">
                          <a:solidFill>
                            <a:srgbClr val="000000"/>
                          </a:solidFill>
                          <a:effectLst/>
                          <a:latin typeface="Calibri"/>
                          <a:ea typeface="Times New Roman"/>
                          <a:cs typeface="Times New Roman"/>
                        </a:rPr>
                        <a:t>0.384</a:t>
                      </a:r>
                      <a:endParaRPr lang="it-IT" sz="10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0.128</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indent="32385" algn="ctr">
                        <a:lnSpc>
                          <a:spcPct val="150000"/>
                        </a:lnSpc>
                        <a:spcAft>
                          <a:spcPts val="0"/>
                        </a:spcAft>
                      </a:pPr>
                      <a:r>
                        <a:rPr lang="it-IT" sz="1000" dirty="0">
                          <a:solidFill>
                            <a:srgbClr val="000000"/>
                          </a:solidFill>
                          <a:effectLst/>
                          <a:latin typeface="Calibri"/>
                          <a:ea typeface="Times New Roman"/>
                          <a:cs typeface="Times New Roman"/>
                        </a:rPr>
                        <a:t>3.408</a:t>
                      </a:r>
                      <a:endParaRPr lang="it-IT" sz="10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14" name="Rettangolo 13"/>
          <p:cNvSpPr/>
          <p:nvPr/>
        </p:nvSpPr>
        <p:spPr>
          <a:xfrm>
            <a:off x="7452320" y="1945592"/>
            <a:ext cx="682174" cy="307777"/>
          </a:xfrm>
          <a:prstGeom prst="rect">
            <a:avLst/>
          </a:prstGeom>
        </p:spPr>
        <p:txBody>
          <a:bodyPr wrap="none">
            <a:spAutoFit/>
          </a:bodyPr>
          <a:lstStyle/>
          <a:p>
            <a:r>
              <a:rPr lang="it-IT" sz="1400" b="1" i="1" dirty="0" smtClean="0">
                <a:latin typeface="Calibri" panose="020F0502020204030204" pitchFamily="34" charset="0"/>
              </a:rPr>
              <a:t>(INGV)</a:t>
            </a:r>
            <a:endParaRPr lang="it-IT" sz="1400" b="1" i="1" dirty="0">
              <a:latin typeface="Calibri" panose="020F0502020204030204" pitchFamily="34" charset="0"/>
            </a:endParaRPr>
          </a:p>
        </p:txBody>
      </p:sp>
      <p:graphicFrame>
        <p:nvGraphicFramePr>
          <p:cNvPr id="19" name="Tabella 18"/>
          <p:cNvGraphicFramePr>
            <a:graphicFrameLocks noGrp="1"/>
          </p:cNvGraphicFramePr>
          <p:nvPr>
            <p:extLst>
              <p:ext uri="{D42A27DB-BD31-4B8C-83A1-F6EECF244321}">
                <p14:modId xmlns:p14="http://schemas.microsoft.com/office/powerpoint/2010/main" val="2984553560"/>
              </p:ext>
            </p:extLst>
          </p:nvPr>
        </p:nvGraphicFramePr>
        <p:xfrm>
          <a:off x="1548304" y="1983436"/>
          <a:ext cx="5760000" cy="2286000"/>
        </p:xfrm>
        <a:graphic>
          <a:graphicData uri="http://schemas.openxmlformats.org/drawingml/2006/table">
            <a:tbl>
              <a:tblPr firstRow="1" firstCol="1" bandRow="1"/>
              <a:tblGrid>
                <a:gridCol w="576000"/>
                <a:gridCol w="576000"/>
                <a:gridCol w="576000"/>
                <a:gridCol w="576000"/>
                <a:gridCol w="576000"/>
                <a:gridCol w="576000"/>
                <a:gridCol w="576000"/>
                <a:gridCol w="576000"/>
                <a:gridCol w="576000"/>
                <a:gridCol w="576000"/>
              </a:tblGrid>
              <a:tr h="216000">
                <a:tc>
                  <a:txBody>
                    <a:bodyPr/>
                    <a:lstStyle/>
                    <a:p>
                      <a:pPr algn="ctr">
                        <a:lnSpc>
                          <a:spcPct val="150000"/>
                        </a:lnSpc>
                        <a:spcAft>
                          <a:spcPts val="0"/>
                        </a:spcAft>
                      </a:pPr>
                      <a:r>
                        <a:rPr lang="it-IT" sz="1000" b="1" dirty="0" err="1">
                          <a:solidFill>
                            <a:srgbClr val="000000"/>
                          </a:solidFill>
                          <a:effectLst/>
                          <a:latin typeface="Calibri"/>
                          <a:ea typeface="Times New Roman"/>
                          <a:cs typeface="Times New Roman"/>
                        </a:rPr>
                        <a:t>T</a:t>
                      </a:r>
                      <a:r>
                        <a:rPr lang="it-IT" sz="1000" b="1" baseline="-25000" dirty="0" err="1">
                          <a:solidFill>
                            <a:srgbClr val="000000"/>
                          </a:solidFill>
                          <a:effectLst/>
                          <a:latin typeface="Calibri"/>
                          <a:ea typeface="Times New Roman"/>
                          <a:cs typeface="Times New Roman"/>
                        </a:rPr>
                        <a:t>r</a:t>
                      </a:r>
                      <a:endParaRPr lang="it-IT" sz="10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Symbol"/>
                          <a:ea typeface="Times New Roman"/>
                          <a:cs typeface="Times New Roman"/>
                        </a:rPr>
                        <a:t>l</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Calibri"/>
                          <a:ea typeface="Times New Roman"/>
                          <a:cs typeface="Times New Roman"/>
                        </a:rPr>
                        <a:t>a</a:t>
                      </a:r>
                      <a:r>
                        <a:rPr lang="it-IT" sz="1000" b="1" baseline="-25000">
                          <a:solidFill>
                            <a:srgbClr val="000000"/>
                          </a:solidFill>
                          <a:effectLst/>
                          <a:latin typeface="Calibri"/>
                          <a:ea typeface="Times New Roman"/>
                          <a:cs typeface="Times New Roman"/>
                        </a:rPr>
                        <a:t>g,16%</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Calibri"/>
                          <a:ea typeface="Times New Roman"/>
                          <a:cs typeface="Times New Roman"/>
                        </a:rPr>
                        <a:t>a</a:t>
                      </a:r>
                      <a:r>
                        <a:rPr lang="it-IT" sz="1000" b="1" baseline="-25000">
                          <a:solidFill>
                            <a:srgbClr val="000000"/>
                          </a:solidFill>
                          <a:effectLst/>
                          <a:latin typeface="Calibri"/>
                          <a:ea typeface="Times New Roman"/>
                          <a:cs typeface="Times New Roman"/>
                        </a:rPr>
                        <a:t>g,50%</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Calibri"/>
                          <a:ea typeface="Times New Roman"/>
                          <a:cs typeface="Times New Roman"/>
                        </a:rPr>
                        <a:t>a</a:t>
                      </a:r>
                      <a:r>
                        <a:rPr lang="it-IT" sz="1000" b="1" baseline="-25000">
                          <a:solidFill>
                            <a:srgbClr val="000000"/>
                          </a:solidFill>
                          <a:effectLst/>
                          <a:latin typeface="Calibri"/>
                          <a:ea typeface="Times New Roman"/>
                          <a:cs typeface="Times New Roman"/>
                        </a:rPr>
                        <a:t>g,84%</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Calibri"/>
                          <a:ea typeface="Times New Roman"/>
                          <a:cs typeface="Times New Roman"/>
                        </a:rPr>
                        <a:t>S</a:t>
                      </a:r>
                      <a:r>
                        <a:rPr lang="it-IT" sz="1000" b="1" baseline="-25000">
                          <a:effectLst/>
                          <a:latin typeface="Arial"/>
                          <a:ea typeface="Times New Roman"/>
                          <a:cs typeface="Times New Roman"/>
                        </a:rPr>
                        <a:t>ae,16%</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Calibri"/>
                          <a:ea typeface="Times New Roman"/>
                          <a:cs typeface="Times New Roman"/>
                        </a:rPr>
                        <a:t>S</a:t>
                      </a:r>
                      <a:r>
                        <a:rPr lang="it-IT" sz="1000" b="1" baseline="-25000">
                          <a:effectLst/>
                          <a:latin typeface="Arial"/>
                          <a:ea typeface="Times New Roman"/>
                          <a:cs typeface="Times New Roman"/>
                        </a:rPr>
                        <a:t>ae,50%</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Calibri"/>
                          <a:ea typeface="Times New Roman"/>
                          <a:cs typeface="Times New Roman"/>
                        </a:rPr>
                        <a:t>S</a:t>
                      </a:r>
                      <a:r>
                        <a:rPr lang="it-IT" sz="1000" b="1" baseline="-25000">
                          <a:effectLst/>
                          <a:latin typeface="Arial"/>
                          <a:ea typeface="Times New Roman"/>
                          <a:cs typeface="Times New Roman"/>
                        </a:rPr>
                        <a:t>ae,84%</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a:solidFill>
                            <a:srgbClr val="000000"/>
                          </a:solidFill>
                          <a:effectLst/>
                          <a:latin typeface="Symbol"/>
                          <a:ea typeface="Times New Roman"/>
                          <a:cs typeface="Times New Roman"/>
                        </a:rPr>
                        <a:t>b</a:t>
                      </a:r>
                      <a:r>
                        <a:rPr lang="it-IT" sz="1000" b="1" baseline="-25000">
                          <a:solidFill>
                            <a:srgbClr val="000000"/>
                          </a:solidFill>
                          <a:effectLst/>
                          <a:latin typeface="Calibri"/>
                          <a:ea typeface="Times New Roman"/>
                          <a:cs typeface="Times New Roman"/>
                        </a:rPr>
                        <a:t>H</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000" b="1" dirty="0">
                          <a:effectLst/>
                          <a:latin typeface="Symbol"/>
                          <a:ea typeface="Times New Roman"/>
                          <a:cs typeface="Times New Roman"/>
                        </a:rPr>
                        <a:t>`</a:t>
                      </a:r>
                      <a:r>
                        <a:rPr lang="it-IT" sz="1000" b="1" dirty="0" err="1">
                          <a:effectLst/>
                          <a:latin typeface="Symbol"/>
                          <a:ea typeface="Times New Roman"/>
                          <a:cs typeface="Times New Roman"/>
                        </a:rPr>
                        <a:t>l</a:t>
                      </a:r>
                      <a:r>
                        <a:rPr lang="it-IT" sz="1000" b="1" baseline="-25000" dirty="0" err="1">
                          <a:effectLst/>
                          <a:latin typeface="Arial"/>
                          <a:ea typeface="Times New Roman"/>
                          <a:cs typeface="Times New Roman"/>
                        </a:rPr>
                        <a:t>s</a:t>
                      </a:r>
                      <a:endParaRPr lang="it-IT" sz="10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30</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3.33E-02</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0.068</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0.079</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0.087</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0.053</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effectLst/>
                          <a:latin typeface="Calibri"/>
                          <a:ea typeface="Times New Roman"/>
                          <a:cs typeface="Times New Roman"/>
                        </a:rPr>
                        <a:t>0.062</a:t>
                      </a: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0.068</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0.124</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000" b="1">
                          <a:effectLst/>
                          <a:latin typeface="Calibri"/>
                          <a:ea typeface="Times New Roman"/>
                          <a:cs typeface="Times New Roman"/>
                        </a:rPr>
                        <a:t>0.0336</a:t>
                      </a:r>
                      <a:endParaRPr lang="it-IT" sz="10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50</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2.00E-02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0.092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0.104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0.112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0.066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effectLst/>
                          <a:latin typeface="Calibri"/>
                          <a:ea typeface="Times New Roman"/>
                          <a:cs typeface="Times New Roman"/>
                        </a:rPr>
                        <a:t>0.075</a:t>
                      </a: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0.080</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0.097</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b="1">
                          <a:effectLst/>
                          <a:latin typeface="Calibri"/>
                          <a:ea typeface="Times New Roman"/>
                          <a:cs typeface="Times New Roman"/>
                        </a:rPr>
                        <a:t>0.0201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72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1.39E-02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0.111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0.122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0.132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0.082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effectLst/>
                          <a:latin typeface="Calibri"/>
                          <a:ea typeface="Times New Roman"/>
                          <a:cs typeface="Times New Roman"/>
                        </a:rPr>
                        <a:t>0.090</a:t>
                      </a: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0.097</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0.085</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b="1">
                          <a:effectLst/>
                          <a:latin typeface="Calibri"/>
                          <a:ea typeface="Times New Roman"/>
                          <a:cs typeface="Times New Roman"/>
                        </a:rPr>
                        <a:t>0.0139</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101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9.90E-03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0.131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0.142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0.154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0.098</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effectLst/>
                          <a:latin typeface="Calibri"/>
                          <a:ea typeface="Times New Roman"/>
                          <a:cs typeface="Times New Roman"/>
                        </a:rPr>
                        <a:t>0.107</a:t>
                      </a: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0.115</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0.080</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b="1">
                          <a:effectLst/>
                          <a:latin typeface="Calibri"/>
                          <a:ea typeface="Times New Roman"/>
                          <a:cs typeface="Times New Roman"/>
                        </a:rPr>
                        <a:t>0.0099</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140</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7.14E-03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0.151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0.164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0.175</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0.118</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effectLst/>
                          <a:latin typeface="Calibri"/>
                          <a:ea typeface="Times New Roman"/>
                          <a:cs typeface="Times New Roman"/>
                        </a:rPr>
                        <a:t>0.128</a:t>
                      </a: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0.137</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0.075</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b="1">
                          <a:effectLst/>
                          <a:latin typeface="Calibri"/>
                          <a:ea typeface="Times New Roman"/>
                          <a:cs typeface="Times New Roman"/>
                        </a:rPr>
                        <a:t>0.0072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201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4.98E-03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0.174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0.191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0.204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0.141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effectLst/>
                          <a:latin typeface="Calibri"/>
                          <a:ea typeface="Times New Roman"/>
                          <a:cs typeface="Times New Roman"/>
                        </a:rPr>
                        <a:t>0.155</a:t>
                      </a: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0.165</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0.080</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b="1">
                          <a:effectLst/>
                          <a:latin typeface="Calibri"/>
                          <a:ea typeface="Times New Roman"/>
                          <a:cs typeface="Times New Roman"/>
                        </a:rPr>
                        <a:t>0.0050</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475</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2.11E-03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0.239</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0.261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0.281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0.216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effectLst/>
                          <a:latin typeface="Calibri"/>
                          <a:ea typeface="Times New Roman"/>
                          <a:cs typeface="Times New Roman"/>
                        </a:rPr>
                        <a:t>0.236</a:t>
                      </a: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0.254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0.081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b="1">
                          <a:effectLst/>
                          <a:latin typeface="Calibri"/>
                          <a:ea typeface="Times New Roman"/>
                          <a:cs typeface="Times New Roman"/>
                        </a:rPr>
                        <a:t>0.0021</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975</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1.03E-03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0.303</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0.334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0.367</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0.292</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effectLst/>
                          <a:latin typeface="Calibri"/>
                          <a:ea typeface="Times New Roman"/>
                          <a:cs typeface="Times New Roman"/>
                        </a:rPr>
                        <a:t>0.321</a:t>
                      </a: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0.354</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0.096</a:t>
                      </a:r>
                      <a:endParaRPr lang="it-IT" sz="100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000" b="1">
                          <a:effectLst/>
                          <a:latin typeface="Calibri"/>
                          <a:ea typeface="Times New Roman"/>
                          <a:cs typeface="Times New Roman"/>
                        </a:rPr>
                        <a:t>0.0010</a:t>
                      </a:r>
                      <a:endParaRPr lang="it-IT" sz="1000">
                        <a:effectLst/>
                        <a:latin typeface="Calibri"/>
                        <a:ea typeface="Times New Roman"/>
                        <a:cs typeface="Times New Roman"/>
                      </a:endParaRPr>
                    </a:p>
                  </a:txBody>
                  <a:tcPr marL="44450" marR="44450" marT="0" marB="0" anchor="ctr">
                    <a:lnL>
                      <a:noFill/>
                    </a:lnL>
                    <a:lnR>
                      <a:noFill/>
                    </a:lnR>
                    <a:lnT>
                      <a:noFill/>
                    </a:lnT>
                    <a:lnB>
                      <a:noFill/>
                    </a:lnB>
                  </a:tcPr>
                </a:tc>
              </a:tr>
              <a:tr h="216000">
                <a:tc>
                  <a:txBody>
                    <a:bodyPr/>
                    <a:lstStyle/>
                    <a:p>
                      <a:pPr algn="ctr">
                        <a:lnSpc>
                          <a:spcPct val="150000"/>
                        </a:lnSpc>
                        <a:spcAft>
                          <a:spcPts val="0"/>
                        </a:spcAft>
                      </a:pPr>
                      <a:r>
                        <a:rPr lang="it-IT" sz="1000">
                          <a:solidFill>
                            <a:srgbClr val="000000"/>
                          </a:solidFill>
                          <a:effectLst/>
                          <a:latin typeface="Calibri"/>
                          <a:ea typeface="Times New Roman"/>
                          <a:cs typeface="Times New Roman"/>
                        </a:rPr>
                        <a:t>2475</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4.04E-04</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0.410</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dirty="0">
                          <a:solidFill>
                            <a:srgbClr val="000000"/>
                          </a:solidFill>
                          <a:effectLst/>
                          <a:latin typeface="Calibri"/>
                          <a:ea typeface="Times New Roman"/>
                          <a:cs typeface="Times New Roman"/>
                        </a:rPr>
                        <a:t>0.452</a:t>
                      </a:r>
                      <a:endParaRPr lang="it-IT" sz="10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0.523</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0.426</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effectLst/>
                          <a:latin typeface="Calibri"/>
                          <a:ea typeface="Times New Roman"/>
                          <a:cs typeface="Times New Roman"/>
                        </a:rPr>
                        <a:t>0.470</a:t>
                      </a: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0.543</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a:solidFill>
                            <a:srgbClr val="000000"/>
                          </a:solidFill>
                          <a:effectLst/>
                          <a:latin typeface="Calibri"/>
                          <a:ea typeface="Times New Roman"/>
                          <a:cs typeface="Times New Roman"/>
                        </a:rPr>
                        <a:t>0.122</a:t>
                      </a:r>
                      <a:endParaRPr lang="it-IT" sz="100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000" b="1" dirty="0">
                          <a:effectLst/>
                          <a:latin typeface="Calibri"/>
                          <a:ea typeface="Times New Roman"/>
                          <a:cs typeface="Times New Roman"/>
                        </a:rPr>
                        <a:t>0.0004</a:t>
                      </a:r>
                      <a:endParaRPr lang="it-IT" sz="10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mc:AlternateContent xmlns:mc="http://schemas.openxmlformats.org/markup-compatibility/2006" xmlns:a14="http://schemas.microsoft.com/office/drawing/2010/main">
        <mc:Choice Requires="a14">
          <p:sp>
            <p:nvSpPr>
              <p:cNvPr id="23" name="Rettangolo 22"/>
              <p:cNvSpPr/>
              <p:nvPr/>
            </p:nvSpPr>
            <p:spPr>
              <a:xfrm>
                <a:off x="384435" y="2148763"/>
                <a:ext cx="3317510" cy="34413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600" i="1">
                              <a:latin typeface="Cambria Math" panose="02040503050406030204" pitchFamily="18" charset="0"/>
                            </a:rPr>
                          </m:ctrlPr>
                        </m:sSubPr>
                        <m:e>
                          <m:acc>
                            <m:accPr>
                              <m:chr m:val="̅"/>
                              <m:ctrlPr>
                                <a:rPr lang="it-IT" sz="1600" i="1">
                                  <a:latin typeface="Cambria Math" panose="02040503050406030204" pitchFamily="18" charset="0"/>
                                </a:rPr>
                              </m:ctrlPr>
                            </m:accPr>
                            <m:e>
                              <m:r>
                                <a:rPr lang="it-IT" sz="1600" i="1">
                                  <a:latin typeface="Cambria Math"/>
                                </a:rPr>
                                <m:t>𝜆</m:t>
                              </m:r>
                            </m:e>
                          </m:acc>
                        </m:e>
                        <m:sub>
                          <m:r>
                            <a:rPr lang="it-IT" sz="1600" i="1">
                              <a:latin typeface="Cambria Math"/>
                            </a:rPr>
                            <m:t>𝑠</m:t>
                          </m:r>
                        </m:sub>
                      </m:sSub>
                      <m:d>
                        <m:dPr>
                          <m:ctrlPr>
                            <a:rPr lang="it-IT" sz="1600" i="1">
                              <a:latin typeface="Cambria Math" panose="02040503050406030204" pitchFamily="18" charset="0"/>
                            </a:rPr>
                          </m:ctrlPr>
                        </m:dPr>
                        <m:e>
                          <m:r>
                            <a:rPr lang="it-IT" sz="1600" i="1">
                              <a:latin typeface="Cambria Math"/>
                            </a:rPr>
                            <m:t>𝑠</m:t>
                          </m:r>
                        </m:e>
                      </m:d>
                      <m:r>
                        <a:rPr lang="it-IT" sz="1600" i="1">
                          <a:latin typeface="Cambria Math"/>
                        </a:rPr>
                        <m:t>=</m:t>
                      </m:r>
                      <m:sSub>
                        <m:sSubPr>
                          <m:ctrlPr>
                            <a:rPr lang="it-IT" sz="1600" i="1">
                              <a:latin typeface="Cambria Math" panose="02040503050406030204" pitchFamily="18" charset="0"/>
                            </a:rPr>
                          </m:ctrlPr>
                        </m:sSubPr>
                        <m:e>
                          <m:r>
                            <a:rPr lang="it-IT" sz="1600" i="1">
                              <a:latin typeface="Cambria Math"/>
                            </a:rPr>
                            <m:t>𝑘</m:t>
                          </m:r>
                        </m:e>
                        <m:sub>
                          <m:r>
                            <a:rPr lang="it-IT" sz="1600" i="1">
                              <a:latin typeface="Cambria Math"/>
                            </a:rPr>
                            <m:t>0</m:t>
                          </m:r>
                        </m:sub>
                      </m:sSub>
                      <m:r>
                        <a:rPr lang="it-IT" sz="1600" i="1">
                          <a:latin typeface="Cambria Math"/>
                        </a:rPr>
                        <m:t>∙</m:t>
                      </m:r>
                      <m:r>
                        <a:rPr lang="it-IT" sz="1600" i="1">
                          <a:latin typeface="Cambria Math"/>
                        </a:rPr>
                        <m:t>𝑒𝑥𝑝</m:t>
                      </m:r>
                      <m:d>
                        <m:dPr>
                          <m:ctrlPr>
                            <a:rPr lang="it-IT" sz="1600" i="1">
                              <a:latin typeface="Cambria Math" panose="02040503050406030204" pitchFamily="18" charset="0"/>
                            </a:rPr>
                          </m:ctrlPr>
                        </m:dPr>
                        <m:e>
                          <m:r>
                            <a:rPr lang="it-IT" sz="1600" i="1">
                              <a:latin typeface="Cambria Math"/>
                            </a:rPr>
                            <m:t>−</m:t>
                          </m:r>
                          <m:sSub>
                            <m:sSubPr>
                              <m:ctrlPr>
                                <a:rPr lang="it-IT" sz="1600" i="1">
                                  <a:latin typeface="Cambria Math" panose="02040503050406030204" pitchFamily="18" charset="0"/>
                                </a:rPr>
                              </m:ctrlPr>
                            </m:sSubPr>
                            <m:e>
                              <m:r>
                                <a:rPr lang="it-IT" sz="1600" i="1">
                                  <a:latin typeface="Cambria Math"/>
                                </a:rPr>
                                <m:t>𝑘</m:t>
                              </m:r>
                            </m:e>
                            <m:sub>
                              <m:r>
                                <a:rPr lang="it-IT" sz="1600" i="1">
                                  <a:latin typeface="Cambria Math"/>
                                </a:rPr>
                                <m:t>1</m:t>
                              </m:r>
                            </m:sub>
                          </m:sSub>
                          <m:r>
                            <a:rPr lang="it-IT" sz="1600" i="1">
                              <a:latin typeface="Cambria Math"/>
                            </a:rPr>
                            <m:t>𝑙𝑛𝑆</m:t>
                          </m:r>
                          <m:r>
                            <a:rPr lang="it-IT" sz="1600" i="1">
                              <a:latin typeface="Cambria Math"/>
                            </a:rPr>
                            <m:t>−</m:t>
                          </m:r>
                          <m:sSub>
                            <m:sSubPr>
                              <m:ctrlPr>
                                <a:rPr lang="it-IT" sz="1600" i="1">
                                  <a:latin typeface="Cambria Math" panose="02040503050406030204" pitchFamily="18" charset="0"/>
                                </a:rPr>
                              </m:ctrlPr>
                            </m:sSubPr>
                            <m:e>
                              <m:r>
                                <a:rPr lang="it-IT" sz="1600" i="1">
                                  <a:latin typeface="Cambria Math"/>
                                </a:rPr>
                                <m:t>𝑘</m:t>
                              </m:r>
                            </m:e>
                            <m:sub>
                              <m:r>
                                <a:rPr lang="it-IT" sz="1600" i="1">
                                  <a:latin typeface="Cambria Math"/>
                                </a:rPr>
                                <m:t>2</m:t>
                              </m:r>
                            </m:sub>
                          </m:sSub>
                          <m:sSup>
                            <m:sSupPr>
                              <m:ctrlPr>
                                <a:rPr lang="it-IT" sz="1600" i="1">
                                  <a:latin typeface="Cambria Math" panose="02040503050406030204" pitchFamily="18" charset="0"/>
                                </a:rPr>
                              </m:ctrlPr>
                            </m:sSupPr>
                            <m:e>
                              <m:r>
                                <a:rPr lang="it-IT" sz="1600" i="1">
                                  <a:latin typeface="Cambria Math"/>
                                </a:rPr>
                                <m:t>𝑙𝑛</m:t>
                              </m:r>
                            </m:e>
                            <m:sup>
                              <m:r>
                                <a:rPr lang="it-IT" sz="1600" i="1">
                                  <a:latin typeface="Cambria Math"/>
                                </a:rPr>
                                <m:t>2</m:t>
                              </m:r>
                            </m:sup>
                          </m:sSup>
                          <m:r>
                            <a:rPr lang="it-IT" sz="1600" i="1">
                              <a:latin typeface="Cambria Math"/>
                            </a:rPr>
                            <m:t>𝑆</m:t>
                          </m:r>
                        </m:e>
                      </m:d>
                    </m:oMath>
                  </m:oMathPara>
                </a14:m>
                <a:endParaRPr lang="it-IT" sz="1600" dirty="0"/>
              </a:p>
            </p:txBody>
          </p:sp>
        </mc:Choice>
        <mc:Fallback xmlns="">
          <p:sp>
            <p:nvSpPr>
              <p:cNvPr id="23" name="Rettangolo 22"/>
              <p:cNvSpPr>
                <a:spLocks noRot="1" noChangeAspect="1" noMove="1" noResize="1" noEditPoints="1" noAdjustHandles="1" noChangeArrowheads="1" noChangeShapeType="1" noTextEdit="1"/>
              </p:cNvSpPr>
              <p:nvPr/>
            </p:nvSpPr>
            <p:spPr>
              <a:xfrm>
                <a:off x="384435" y="2148763"/>
                <a:ext cx="3317510" cy="344133"/>
              </a:xfrm>
              <a:prstGeom prst="rect">
                <a:avLst/>
              </a:prstGeom>
              <a:blipFill rotWithShape="1">
                <a:blip r:embed="rId5"/>
                <a:stretch>
                  <a:fillRect b="-3509"/>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24" name="Rettangolo 23"/>
              <p:cNvSpPr/>
              <p:nvPr/>
            </p:nvSpPr>
            <p:spPr>
              <a:xfrm>
                <a:off x="706031" y="3923764"/>
                <a:ext cx="1216102"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600" i="1" smtClean="0">
                              <a:latin typeface="Cambria Math" panose="02040503050406030204" pitchFamily="18" charset="0"/>
                            </a:rPr>
                          </m:ctrlPr>
                        </m:sSubPr>
                        <m:e>
                          <m:r>
                            <a:rPr lang="it-IT" sz="1600" i="1">
                              <a:latin typeface="Cambria Math"/>
                            </a:rPr>
                            <m:t>𝑘</m:t>
                          </m:r>
                        </m:e>
                        <m:sub>
                          <m:r>
                            <a:rPr lang="it-IT" sz="1600" i="1">
                              <a:latin typeface="Cambria Math"/>
                            </a:rPr>
                            <m:t>0</m:t>
                          </m:r>
                        </m:sub>
                      </m:sSub>
                      <m:r>
                        <a:rPr lang="it-IT" sz="1600" b="0" i="1" smtClean="0">
                          <a:latin typeface="Cambria Math"/>
                        </a:rPr>
                        <m:t>=0.011</m:t>
                      </m:r>
                    </m:oMath>
                  </m:oMathPara>
                </a14:m>
                <a:endParaRPr lang="it-IT" sz="1600" dirty="0"/>
              </a:p>
            </p:txBody>
          </p:sp>
        </mc:Choice>
        <mc:Fallback xmlns="">
          <p:sp>
            <p:nvSpPr>
              <p:cNvPr id="24" name="Rettangolo 23"/>
              <p:cNvSpPr>
                <a:spLocks noRot="1" noChangeAspect="1" noMove="1" noResize="1" noEditPoints="1" noAdjustHandles="1" noChangeArrowheads="1" noChangeShapeType="1" noTextEdit="1"/>
              </p:cNvSpPr>
              <p:nvPr/>
            </p:nvSpPr>
            <p:spPr>
              <a:xfrm>
                <a:off x="706031" y="3923764"/>
                <a:ext cx="1216102" cy="338554"/>
              </a:xfrm>
              <a:prstGeom prst="rect">
                <a:avLst/>
              </a:prstGeom>
              <a:blipFill rotWithShape="1">
                <a:blip r:embed="rId8"/>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25" name="Rettangolo 24"/>
              <p:cNvSpPr/>
              <p:nvPr/>
            </p:nvSpPr>
            <p:spPr>
              <a:xfrm>
                <a:off x="706030" y="4714234"/>
                <a:ext cx="1211357"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600" i="1" smtClean="0">
                              <a:latin typeface="Cambria Math" panose="02040503050406030204" pitchFamily="18" charset="0"/>
                            </a:rPr>
                          </m:ctrlPr>
                        </m:sSubPr>
                        <m:e>
                          <m:r>
                            <a:rPr lang="it-IT" sz="1600" i="1">
                              <a:latin typeface="Cambria Math"/>
                            </a:rPr>
                            <m:t>𝑘</m:t>
                          </m:r>
                        </m:e>
                        <m:sub>
                          <m:r>
                            <a:rPr lang="it-IT" sz="1600" b="0" i="1" smtClean="0">
                              <a:latin typeface="Cambria Math"/>
                            </a:rPr>
                            <m:t>1</m:t>
                          </m:r>
                        </m:sub>
                      </m:sSub>
                      <m:r>
                        <a:rPr lang="it-IT" sz="1600" b="0" i="1" smtClean="0">
                          <a:latin typeface="Cambria Math"/>
                        </a:rPr>
                        <m:t>=2.003</m:t>
                      </m:r>
                    </m:oMath>
                  </m:oMathPara>
                </a14:m>
                <a:endParaRPr lang="it-IT" sz="1600" dirty="0"/>
              </a:p>
            </p:txBody>
          </p:sp>
        </mc:Choice>
        <mc:Fallback xmlns="">
          <p:sp>
            <p:nvSpPr>
              <p:cNvPr id="25" name="Rettangolo 24"/>
              <p:cNvSpPr>
                <a:spLocks noRot="1" noChangeAspect="1" noMove="1" noResize="1" noEditPoints="1" noAdjustHandles="1" noChangeArrowheads="1" noChangeShapeType="1" noTextEdit="1"/>
              </p:cNvSpPr>
              <p:nvPr/>
            </p:nvSpPr>
            <p:spPr>
              <a:xfrm>
                <a:off x="706030" y="4714234"/>
                <a:ext cx="1211357" cy="338554"/>
              </a:xfrm>
              <a:prstGeom prst="rect">
                <a:avLst/>
              </a:prstGeom>
              <a:blipFill rotWithShape="1">
                <a:blip r:embed="rId9"/>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26" name="Rettangolo 25"/>
              <p:cNvSpPr/>
              <p:nvPr/>
            </p:nvSpPr>
            <p:spPr>
              <a:xfrm>
                <a:off x="706544" y="5435932"/>
                <a:ext cx="1216102"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600" i="1" smtClean="0">
                              <a:latin typeface="Cambria Math" panose="02040503050406030204" pitchFamily="18" charset="0"/>
                            </a:rPr>
                          </m:ctrlPr>
                        </m:sSubPr>
                        <m:e>
                          <m:r>
                            <a:rPr lang="it-IT" sz="1600" i="1">
                              <a:latin typeface="Cambria Math"/>
                            </a:rPr>
                            <m:t>𝑘</m:t>
                          </m:r>
                        </m:e>
                        <m:sub>
                          <m:r>
                            <a:rPr lang="it-IT" sz="1600" b="0" i="1" smtClean="0">
                              <a:latin typeface="Cambria Math"/>
                            </a:rPr>
                            <m:t>2</m:t>
                          </m:r>
                        </m:sub>
                      </m:sSub>
                      <m:r>
                        <a:rPr lang="it-IT" sz="1600" b="0" i="1" smtClean="0">
                          <a:latin typeface="Cambria Math"/>
                        </a:rPr>
                        <m:t>=0.008</m:t>
                      </m:r>
                    </m:oMath>
                  </m:oMathPara>
                </a14:m>
                <a:endParaRPr lang="it-IT" sz="1600" dirty="0"/>
              </a:p>
            </p:txBody>
          </p:sp>
        </mc:Choice>
        <mc:Fallback xmlns="">
          <p:sp>
            <p:nvSpPr>
              <p:cNvPr id="26" name="Rettangolo 25"/>
              <p:cNvSpPr>
                <a:spLocks noRot="1" noChangeAspect="1" noMove="1" noResize="1" noEditPoints="1" noAdjustHandles="1" noChangeArrowheads="1" noChangeShapeType="1" noTextEdit="1"/>
              </p:cNvSpPr>
              <p:nvPr/>
            </p:nvSpPr>
            <p:spPr>
              <a:xfrm>
                <a:off x="706544" y="5435932"/>
                <a:ext cx="1216102" cy="338554"/>
              </a:xfrm>
              <a:prstGeom prst="rect">
                <a:avLst/>
              </a:prstGeom>
              <a:blipFill rotWithShape="1">
                <a:blip r:embed="rId10"/>
                <a:stretch>
                  <a:fillRect/>
                </a:stretch>
              </a:blipFill>
            </p:spPr>
            <p:txBody>
              <a:bodyPr/>
              <a:lstStyle/>
              <a:p>
                <a:r>
                  <a:rPr lang="it-IT">
                    <a:noFill/>
                  </a:rPr>
                  <a:t> </a:t>
                </a:r>
              </a:p>
            </p:txBody>
          </p:sp>
        </mc:Fallback>
      </mc:AlternateContent>
      <p:pic>
        <p:nvPicPr>
          <p:cNvPr id="28" name="Immagine 27"/>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284538" y="3858091"/>
            <a:ext cx="4679950" cy="2595245"/>
          </a:xfrm>
          <a:prstGeom prst="rect">
            <a:avLst/>
          </a:prstGeom>
          <a:noFill/>
          <a:ln>
            <a:noFill/>
          </a:ln>
        </p:spPr>
      </p:pic>
      <p:pic>
        <p:nvPicPr>
          <p:cNvPr id="29" name="Immagine 28"/>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55776" y="2849979"/>
            <a:ext cx="6336703" cy="3553918"/>
          </a:xfrm>
          <a:prstGeom prst="rect">
            <a:avLst/>
          </a:prstGeom>
          <a:noFill/>
          <a:ln>
            <a:noFill/>
          </a:ln>
        </p:spPr>
      </p:pic>
      <p:graphicFrame>
        <p:nvGraphicFramePr>
          <p:cNvPr id="18" name="Diagramma 17"/>
          <p:cNvGraphicFramePr/>
          <p:nvPr>
            <p:extLst>
              <p:ext uri="{D42A27DB-BD31-4B8C-83A1-F6EECF244321}">
                <p14:modId xmlns:p14="http://schemas.microsoft.com/office/powerpoint/2010/main" val="3853453465"/>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4058475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94" decel="100000"/>
                                        <p:tgtEl>
                                          <p:spTgt spid="3"/>
                                        </p:tgtEl>
                                      </p:cBhvr>
                                    </p:animEffect>
                                    <p:anim calcmode="lin" valueType="num">
                                      <p:cBhvr>
                                        <p:cTn id="8" dur="794" decel="100000" fill="hold"/>
                                        <p:tgtEl>
                                          <p:spTgt spid="3"/>
                                        </p:tgtEl>
                                        <p:attrNameLst>
                                          <p:attrName>style.rotation</p:attrName>
                                        </p:attrNameLst>
                                      </p:cBhvr>
                                      <p:tavLst>
                                        <p:tav tm="0">
                                          <p:val>
                                            <p:fltVal val="-90"/>
                                          </p:val>
                                        </p:tav>
                                        <p:tav tm="100000">
                                          <p:val>
                                            <p:fltVal val="0"/>
                                          </p:val>
                                        </p:tav>
                                      </p:tavLst>
                                    </p:anim>
                                    <p:anim calcmode="lin" valueType="num">
                                      <p:cBhvr>
                                        <p:cTn id="9" dur="794" decel="100000" fill="hold"/>
                                        <p:tgtEl>
                                          <p:spTgt spid="3"/>
                                        </p:tgtEl>
                                        <p:attrNameLst>
                                          <p:attrName>ppt_x</p:attrName>
                                        </p:attrNameLst>
                                      </p:cBhvr>
                                      <p:tavLst>
                                        <p:tav tm="0">
                                          <p:val>
                                            <p:strVal val="#ppt_x+0.4"/>
                                          </p:val>
                                        </p:tav>
                                        <p:tav tm="100000">
                                          <p:val>
                                            <p:strVal val="#ppt_x-0.05"/>
                                          </p:val>
                                        </p:tav>
                                      </p:tavLst>
                                    </p:anim>
                                    <p:anim calcmode="lin" valueType="num">
                                      <p:cBhvr>
                                        <p:cTn id="10" dur="794" decel="100000" fill="hold"/>
                                        <p:tgtEl>
                                          <p:spTgt spid="3"/>
                                        </p:tgtEl>
                                        <p:attrNameLst>
                                          <p:attrName>ppt_y</p:attrName>
                                        </p:attrNameLst>
                                      </p:cBhvr>
                                      <p:tavLst>
                                        <p:tav tm="0">
                                          <p:val>
                                            <p:strVal val="#ppt_y-0.4"/>
                                          </p:val>
                                        </p:tav>
                                        <p:tav tm="100000">
                                          <p:val>
                                            <p:strVal val="#ppt_y+0.1"/>
                                          </p:val>
                                        </p:tav>
                                      </p:tavLst>
                                    </p:anim>
                                    <p:anim calcmode="lin" valueType="num">
                                      <p:cBhvr>
                                        <p:cTn id="11" dur="2" accel="100000" fill="hold">
                                          <p:stCondLst>
                                            <p:cond delay="999"/>
                                          </p:stCondLst>
                                        </p:cTn>
                                        <p:tgtEl>
                                          <p:spTgt spid="3"/>
                                        </p:tgtEl>
                                        <p:attrNameLst>
                                          <p:attrName>ppt_x</p:attrName>
                                        </p:attrNameLst>
                                      </p:cBhvr>
                                      <p:tavLst>
                                        <p:tav tm="0">
                                          <p:val>
                                            <p:strVal val="#ppt_x-0.05"/>
                                          </p:val>
                                        </p:tav>
                                        <p:tav tm="100000">
                                          <p:val>
                                            <p:strVal val="#ppt_x"/>
                                          </p:val>
                                        </p:tav>
                                      </p:tavLst>
                                    </p:anim>
                                    <p:anim calcmode="lin" valueType="num">
                                      <p:cBhvr>
                                        <p:cTn id="12" dur="2" accel="100000" fill="hold">
                                          <p:stCondLst>
                                            <p:cond delay="999"/>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1"/>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Effect transition="in" filter="fade">
                                      <p:cBhvr>
                                        <p:cTn id="18" dur="1000"/>
                                        <p:tgtEl>
                                          <p:spTgt spid="4"/>
                                        </p:tgtEl>
                                      </p:cBhvr>
                                    </p:animEffect>
                                  </p:childTnLst>
                                </p:cTn>
                              </p:par>
                              <p:par>
                                <p:cTn id="19" presetID="53" presetClass="entr" presetSubtype="16"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Effect transition="in" filter="fade">
                                      <p:cBhvr>
                                        <p:cTn id="23" dur="1000"/>
                                        <p:tgtEl>
                                          <p:spTgt spid="19"/>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strVal val="#ppt_w*0.70"/>
                                          </p:val>
                                        </p:tav>
                                        <p:tav tm="100000">
                                          <p:val>
                                            <p:strVal val="#ppt_w"/>
                                          </p:val>
                                        </p:tav>
                                      </p:tavLst>
                                    </p:anim>
                                    <p:anim calcmode="lin" valueType="num">
                                      <p:cBhvr>
                                        <p:cTn id="27" dur="1000" fill="hold"/>
                                        <p:tgtEl>
                                          <p:spTgt spid="14"/>
                                        </p:tgtEl>
                                        <p:attrNameLst>
                                          <p:attrName>ppt_h</p:attrName>
                                        </p:attrNameLst>
                                      </p:cBhvr>
                                      <p:tavLst>
                                        <p:tav tm="0">
                                          <p:val>
                                            <p:strVal val="#ppt_h"/>
                                          </p:val>
                                        </p:tav>
                                        <p:tav tm="100000">
                                          <p:val>
                                            <p:strVal val="#ppt_h"/>
                                          </p:val>
                                        </p:tav>
                                      </p:tavLst>
                                    </p:anim>
                                    <p:animEffect transition="in" filter="fade">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nodeType="clickEffect">
                                  <p:stCondLst>
                                    <p:cond delay="0"/>
                                  </p:stCondLst>
                                  <p:childTnLst>
                                    <p:anim calcmode="lin" valueType="num">
                                      <p:cBhvr>
                                        <p:cTn id="32" dur="500"/>
                                        <p:tgtEl>
                                          <p:spTgt spid="4"/>
                                        </p:tgtEl>
                                        <p:attrNameLst>
                                          <p:attrName>ppt_w</p:attrName>
                                        </p:attrNameLst>
                                      </p:cBhvr>
                                      <p:tavLst>
                                        <p:tav tm="0">
                                          <p:val>
                                            <p:strVal val="ppt_w"/>
                                          </p:val>
                                        </p:tav>
                                        <p:tav tm="100000">
                                          <p:val>
                                            <p:fltVal val="0"/>
                                          </p:val>
                                        </p:tav>
                                      </p:tavLst>
                                    </p:anim>
                                    <p:anim calcmode="lin" valueType="num">
                                      <p:cBhvr>
                                        <p:cTn id="33" dur="500"/>
                                        <p:tgtEl>
                                          <p:spTgt spid="4"/>
                                        </p:tgtEl>
                                        <p:attrNameLst>
                                          <p:attrName>ppt_h</p:attrName>
                                        </p:attrNameLst>
                                      </p:cBhvr>
                                      <p:tavLst>
                                        <p:tav tm="0">
                                          <p:val>
                                            <p:strVal val="ppt_h"/>
                                          </p:val>
                                        </p:tav>
                                        <p:tav tm="100000">
                                          <p:val>
                                            <p:fltVal val="0"/>
                                          </p:val>
                                        </p:tav>
                                      </p:tavLst>
                                    </p:anim>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53" presetClass="exit" presetSubtype="32" fill="hold" grpId="1" nodeType="withEffect">
                                  <p:stCondLst>
                                    <p:cond delay="0"/>
                                  </p:stCondLst>
                                  <p:childTnLst>
                                    <p:anim calcmode="lin" valueType="num">
                                      <p:cBhvr>
                                        <p:cTn id="37" dur="500"/>
                                        <p:tgtEl>
                                          <p:spTgt spid="14"/>
                                        </p:tgtEl>
                                        <p:attrNameLst>
                                          <p:attrName>ppt_w</p:attrName>
                                        </p:attrNameLst>
                                      </p:cBhvr>
                                      <p:tavLst>
                                        <p:tav tm="0">
                                          <p:val>
                                            <p:strVal val="ppt_w"/>
                                          </p:val>
                                        </p:tav>
                                        <p:tav tm="100000">
                                          <p:val>
                                            <p:fltVal val="0"/>
                                          </p:val>
                                        </p:tav>
                                      </p:tavLst>
                                    </p:anim>
                                    <p:anim calcmode="lin" valueType="num">
                                      <p:cBhvr>
                                        <p:cTn id="38" dur="500"/>
                                        <p:tgtEl>
                                          <p:spTgt spid="14"/>
                                        </p:tgtEl>
                                        <p:attrNameLst>
                                          <p:attrName>ppt_h</p:attrName>
                                        </p:attrNameLst>
                                      </p:cBhvr>
                                      <p:tavLst>
                                        <p:tav tm="0">
                                          <p:val>
                                            <p:strVal val="ppt_h"/>
                                          </p:val>
                                        </p:tav>
                                        <p:tav tm="100000">
                                          <p:val>
                                            <p:fltVal val="0"/>
                                          </p:val>
                                        </p:tav>
                                      </p:tavLst>
                                    </p:anim>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53" presetClass="exit" presetSubtype="32" fill="hold" nodeType="withEffect">
                                  <p:stCondLst>
                                    <p:cond delay="0"/>
                                  </p:stCondLst>
                                  <p:childTnLst>
                                    <p:anim calcmode="lin" valueType="num">
                                      <p:cBhvr>
                                        <p:cTn id="42" dur="500"/>
                                        <p:tgtEl>
                                          <p:spTgt spid="19"/>
                                        </p:tgtEl>
                                        <p:attrNameLst>
                                          <p:attrName>ppt_w</p:attrName>
                                        </p:attrNameLst>
                                      </p:cBhvr>
                                      <p:tavLst>
                                        <p:tav tm="0">
                                          <p:val>
                                            <p:strVal val="ppt_w"/>
                                          </p:val>
                                        </p:tav>
                                        <p:tav tm="100000">
                                          <p:val>
                                            <p:fltVal val="0"/>
                                          </p:val>
                                        </p:tav>
                                      </p:tavLst>
                                    </p:anim>
                                    <p:anim calcmode="lin" valueType="num">
                                      <p:cBhvr>
                                        <p:cTn id="43" dur="500"/>
                                        <p:tgtEl>
                                          <p:spTgt spid="19"/>
                                        </p:tgtEl>
                                        <p:attrNameLst>
                                          <p:attrName>ppt_h</p:attrName>
                                        </p:attrNameLst>
                                      </p:cBhvr>
                                      <p:tavLst>
                                        <p:tav tm="0">
                                          <p:val>
                                            <p:strVal val="ppt_h"/>
                                          </p:val>
                                        </p:tav>
                                        <p:tav tm="100000">
                                          <p:val>
                                            <p:fltVal val="0"/>
                                          </p:val>
                                        </p:tav>
                                      </p:tavLst>
                                    </p:anim>
                                    <p:animEffect transition="out" filter="fade">
                                      <p:cBhvr>
                                        <p:cTn id="44" dur="500"/>
                                        <p:tgtEl>
                                          <p:spTgt spid="19"/>
                                        </p:tgtEl>
                                      </p:cBhvr>
                                    </p:animEffect>
                                    <p:set>
                                      <p:cBhvr>
                                        <p:cTn id="45" dur="1" fill="hold">
                                          <p:stCondLst>
                                            <p:cond delay="499"/>
                                          </p:stCondLst>
                                        </p:cTn>
                                        <p:tgtEl>
                                          <p:spTgt spid="19"/>
                                        </p:tgtEl>
                                        <p:attrNameLst>
                                          <p:attrName>style.visibility</p:attrName>
                                        </p:attrNameLst>
                                      </p:cBhvr>
                                      <p:to>
                                        <p:strVal val="hidden"/>
                                      </p:to>
                                    </p:set>
                                  </p:childTnLst>
                                </p:cTn>
                              </p:par>
                              <p:par>
                                <p:cTn id="46" presetID="31" presetClass="entr" presetSubtype="0"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1000" fill="hold"/>
                                        <p:tgtEl>
                                          <p:spTgt spid="17"/>
                                        </p:tgtEl>
                                        <p:attrNameLst>
                                          <p:attrName>ppt_w</p:attrName>
                                        </p:attrNameLst>
                                      </p:cBhvr>
                                      <p:tavLst>
                                        <p:tav tm="0">
                                          <p:val>
                                            <p:fltVal val="0"/>
                                          </p:val>
                                        </p:tav>
                                        <p:tav tm="100000">
                                          <p:val>
                                            <p:strVal val="#ppt_w"/>
                                          </p:val>
                                        </p:tav>
                                      </p:tavLst>
                                    </p:anim>
                                    <p:anim calcmode="lin" valueType="num">
                                      <p:cBhvr>
                                        <p:cTn id="49" dur="1000" fill="hold"/>
                                        <p:tgtEl>
                                          <p:spTgt spid="17"/>
                                        </p:tgtEl>
                                        <p:attrNameLst>
                                          <p:attrName>ppt_h</p:attrName>
                                        </p:attrNameLst>
                                      </p:cBhvr>
                                      <p:tavLst>
                                        <p:tav tm="0">
                                          <p:val>
                                            <p:fltVal val="0"/>
                                          </p:val>
                                        </p:tav>
                                        <p:tav tm="100000">
                                          <p:val>
                                            <p:strVal val="#ppt_h"/>
                                          </p:val>
                                        </p:tav>
                                      </p:tavLst>
                                    </p:anim>
                                    <p:anim calcmode="lin" valueType="num">
                                      <p:cBhvr>
                                        <p:cTn id="50" dur="1000" fill="hold"/>
                                        <p:tgtEl>
                                          <p:spTgt spid="17"/>
                                        </p:tgtEl>
                                        <p:attrNameLst>
                                          <p:attrName>style.rotation</p:attrName>
                                        </p:attrNameLst>
                                      </p:cBhvr>
                                      <p:tavLst>
                                        <p:tav tm="0">
                                          <p:val>
                                            <p:fltVal val="90"/>
                                          </p:val>
                                        </p:tav>
                                        <p:tav tm="100000">
                                          <p:val>
                                            <p:fltVal val="0"/>
                                          </p:val>
                                        </p:tav>
                                      </p:tavLst>
                                    </p:anim>
                                    <p:animEffect transition="in" filter="fade">
                                      <p:cBhvr>
                                        <p:cTn id="51" dur="10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xit" presetSubtype="0" fill="hold" nodeType="clickEffect">
                                  <p:stCondLst>
                                    <p:cond delay="0"/>
                                  </p:stCondLst>
                                  <p:childTnLst>
                                    <p:anim calcmode="lin" valueType="num">
                                      <p:cBhvr>
                                        <p:cTn id="55" dur="1000"/>
                                        <p:tgtEl>
                                          <p:spTgt spid="17"/>
                                        </p:tgtEl>
                                        <p:attrNameLst>
                                          <p:attrName>ppt_w</p:attrName>
                                        </p:attrNameLst>
                                      </p:cBhvr>
                                      <p:tavLst>
                                        <p:tav tm="0">
                                          <p:val>
                                            <p:strVal val="ppt_w"/>
                                          </p:val>
                                        </p:tav>
                                        <p:tav tm="100000">
                                          <p:val>
                                            <p:fltVal val="0"/>
                                          </p:val>
                                        </p:tav>
                                      </p:tavLst>
                                    </p:anim>
                                    <p:anim calcmode="lin" valueType="num">
                                      <p:cBhvr>
                                        <p:cTn id="56" dur="1000"/>
                                        <p:tgtEl>
                                          <p:spTgt spid="17"/>
                                        </p:tgtEl>
                                        <p:attrNameLst>
                                          <p:attrName>ppt_h</p:attrName>
                                        </p:attrNameLst>
                                      </p:cBhvr>
                                      <p:tavLst>
                                        <p:tav tm="0">
                                          <p:val>
                                            <p:strVal val="ppt_h"/>
                                          </p:val>
                                        </p:tav>
                                        <p:tav tm="100000">
                                          <p:val>
                                            <p:fltVal val="0"/>
                                          </p:val>
                                        </p:tav>
                                      </p:tavLst>
                                    </p:anim>
                                    <p:anim calcmode="lin" valueType="num">
                                      <p:cBhvr>
                                        <p:cTn id="57" dur="1000"/>
                                        <p:tgtEl>
                                          <p:spTgt spid="17"/>
                                        </p:tgtEl>
                                        <p:attrNameLst>
                                          <p:attrName>style.rotation</p:attrName>
                                        </p:attrNameLst>
                                      </p:cBhvr>
                                      <p:tavLst>
                                        <p:tav tm="0">
                                          <p:val>
                                            <p:fltVal val="0"/>
                                          </p:val>
                                        </p:tav>
                                        <p:tav tm="100000">
                                          <p:val>
                                            <p:fltVal val="90"/>
                                          </p:val>
                                        </p:tav>
                                      </p:tavLst>
                                    </p:anim>
                                    <p:animEffect transition="out" filter="fade">
                                      <p:cBhvr>
                                        <p:cTn id="58" dur="1000"/>
                                        <p:tgtEl>
                                          <p:spTgt spid="17"/>
                                        </p:tgtEl>
                                      </p:cBhvr>
                                    </p:animEffect>
                                    <p:set>
                                      <p:cBhvr>
                                        <p:cTn id="59" dur="1" fill="hold">
                                          <p:stCondLst>
                                            <p:cond delay="999"/>
                                          </p:stCondLst>
                                        </p:cTn>
                                        <p:tgtEl>
                                          <p:spTgt spid="17"/>
                                        </p:tgtEl>
                                        <p:attrNameLst>
                                          <p:attrName>style.visibility</p:attrName>
                                        </p:attrNameLst>
                                      </p:cBhvr>
                                      <p:to>
                                        <p:strVal val="hidden"/>
                                      </p:to>
                                    </p:set>
                                  </p:childTnLst>
                                </p:cTn>
                              </p:par>
                              <p:par>
                                <p:cTn id="60" presetID="2" presetClass="entr" presetSubtype="2" fill="hold"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1000" fill="hold"/>
                                        <p:tgtEl>
                                          <p:spTgt spid="28"/>
                                        </p:tgtEl>
                                        <p:attrNameLst>
                                          <p:attrName>ppt_x</p:attrName>
                                        </p:attrNameLst>
                                      </p:cBhvr>
                                      <p:tavLst>
                                        <p:tav tm="0">
                                          <p:val>
                                            <p:strVal val="1+#ppt_w/2"/>
                                          </p:val>
                                        </p:tav>
                                        <p:tav tm="100000">
                                          <p:val>
                                            <p:strVal val="#ppt_x"/>
                                          </p:val>
                                        </p:tav>
                                      </p:tavLst>
                                    </p:anim>
                                    <p:anim calcmode="lin" valueType="num">
                                      <p:cBhvr additive="base">
                                        <p:cTn id="63" dur="1000" fill="hold"/>
                                        <p:tgtEl>
                                          <p:spTgt spid="28"/>
                                        </p:tgtEl>
                                        <p:attrNameLst>
                                          <p:attrName>ppt_y</p:attrName>
                                        </p:attrNameLst>
                                      </p:cBhvr>
                                      <p:tavLst>
                                        <p:tav tm="0">
                                          <p:val>
                                            <p:strVal val="#ppt_y"/>
                                          </p:val>
                                        </p:tav>
                                        <p:tav tm="100000">
                                          <p:val>
                                            <p:strVal val="#ppt_y"/>
                                          </p:val>
                                        </p:tav>
                                      </p:tavLst>
                                    </p:anim>
                                  </p:childTnLst>
                                </p:cTn>
                              </p:par>
                              <p:par>
                                <p:cTn id="64" presetID="2" presetClass="entr" presetSubtype="8" fill="hold" nodeType="with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1000" fill="hold"/>
                                        <p:tgtEl>
                                          <p:spTgt spid="16"/>
                                        </p:tgtEl>
                                        <p:attrNameLst>
                                          <p:attrName>ppt_x</p:attrName>
                                        </p:attrNameLst>
                                      </p:cBhvr>
                                      <p:tavLst>
                                        <p:tav tm="0">
                                          <p:val>
                                            <p:strVal val="0-#ppt_w/2"/>
                                          </p:val>
                                        </p:tav>
                                        <p:tav tm="100000">
                                          <p:val>
                                            <p:strVal val="#ppt_x"/>
                                          </p:val>
                                        </p:tav>
                                      </p:tavLst>
                                    </p:anim>
                                    <p:anim calcmode="lin" valueType="num">
                                      <p:cBhvr additive="base">
                                        <p:cTn id="67"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xit" presetSubtype="2" fill="hold" nodeType="clickEffect">
                                  <p:stCondLst>
                                    <p:cond delay="0"/>
                                  </p:stCondLst>
                                  <p:childTnLst>
                                    <p:anim calcmode="lin" valueType="num">
                                      <p:cBhvr additive="base">
                                        <p:cTn id="71" dur="500"/>
                                        <p:tgtEl>
                                          <p:spTgt spid="28"/>
                                        </p:tgtEl>
                                        <p:attrNameLst>
                                          <p:attrName>ppt_x</p:attrName>
                                        </p:attrNameLst>
                                      </p:cBhvr>
                                      <p:tavLst>
                                        <p:tav tm="0">
                                          <p:val>
                                            <p:strVal val="ppt_x"/>
                                          </p:val>
                                        </p:tav>
                                        <p:tav tm="100000">
                                          <p:val>
                                            <p:strVal val="1+ppt_w/2"/>
                                          </p:val>
                                        </p:tav>
                                      </p:tavLst>
                                    </p:anim>
                                    <p:anim calcmode="lin" valueType="num">
                                      <p:cBhvr additive="base">
                                        <p:cTn id="72" dur="500"/>
                                        <p:tgtEl>
                                          <p:spTgt spid="28"/>
                                        </p:tgtEl>
                                        <p:attrNameLst>
                                          <p:attrName>ppt_y</p:attrName>
                                        </p:attrNameLst>
                                      </p:cBhvr>
                                      <p:tavLst>
                                        <p:tav tm="0">
                                          <p:val>
                                            <p:strVal val="ppt_y"/>
                                          </p:val>
                                        </p:tav>
                                        <p:tav tm="100000">
                                          <p:val>
                                            <p:strVal val="ppt_y"/>
                                          </p:val>
                                        </p:tav>
                                      </p:tavLst>
                                    </p:anim>
                                    <p:set>
                                      <p:cBhvr>
                                        <p:cTn id="73" dur="1" fill="hold">
                                          <p:stCondLst>
                                            <p:cond delay="499"/>
                                          </p:stCondLst>
                                        </p:cTn>
                                        <p:tgtEl>
                                          <p:spTgt spid="28"/>
                                        </p:tgtEl>
                                        <p:attrNameLst>
                                          <p:attrName>style.visibility</p:attrName>
                                        </p:attrNameLst>
                                      </p:cBhvr>
                                      <p:to>
                                        <p:strVal val="hidden"/>
                                      </p:to>
                                    </p:set>
                                  </p:childTnLst>
                                </p:cTn>
                              </p:par>
                              <p:par>
                                <p:cTn id="74" presetID="2" presetClass="exit" presetSubtype="8" fill="hold" nodeType="withEffect">
                                  <p:stCondLst>
                                    <p:cond delay="0"/>
                                  </p:stCondLst>
                                  <p:childTnLst>
                                    <p:anim calcmode="lin" valueType="num">
                                      <p:cBhvr additive="base">
                                        <p:cTn id="75" dur="500"/>
                                        <p:tgtEl>
                                          <p:spTgt spid="16"/>
                                        </p:tgtEl>
                                        <p:attrNameLst>
                                          <p:attrName>ppt_x</p:attrName>
                                        </p:attrNameLst>
                                      </p:cBhvr>
                                      <p:tavLst>
                                        <p:tav tm="0">
                                          <p:val>
                                            <p:strVal val="ppt_x"/>
                                          </p:val>
                                        </p:tav>
                                        <p:tav tm="100000">
                                          <p:val>
                                            <p:strVal val="0-ppt_w/2"/>
                                          </p:val>
                                        </p:tav>
                                      </p:tavLst>
                                    </p:anim>
                                    <p:anim calcmode="lin" valueType="num">
                                      <p:cBhvr additive="base">
                                        <p:cTn id="76" dur="500"/>
                                        <p:tgtEl>
                                          <p:spTgt spid="16"/>
                                        </p:tgtEl>
                                        <p:attrNameLst>
                                          <p:attrName>ppt_y</p:attrName>
                                        </p:attrNameLst>
                                      </p:cBhvr>
                                      <p:tavLst>
                                        <p:tav tm="0">
                                          <p:val>
                                            <p:strVal val="ppt_y"/>
                                          </p:val>
                                        </p:tav>
                                        <p:tav tm="100000">
                                          <p:val>
                                            <p:strVal val="ppt_y"/>
                                          </p:val>
                                        </p:tav>
                                      </p:tavLst>
                                    </p:anim>
                                    <p:set>
                                      <p:cBhvr>
                                        <p:cTn id="77" dur="1" fill="hold">
                                          <p:stCondLst>
                                            <p:cond delay="499"/>
                                          </p:stCondLst>
                                        </p:cTn>
                                        <p:tgtEl>
                                          <p:spTgt spid="16"/>
                                        </p:tgtEl>
                                        <p:attrNameLst>
                                          <p:attrName>style.visibility</p:attrName>
                                        </p:attrNameLst>
                                      </p:cBhvr>
                                      <p:to>
                                        <p:strVal val="hidden"/>
                                      </p:to>
                                    </p:set>
                                  </p:childTnLst>
                                </p:cTn>
                              </p:par>
                              <p:par>
                                <p:cTn id="78" presetID="2" presetClass="entr" presetSubtype="2"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1000" fill="hold"/>
                                        <p:tgtEl>
                                          <p:spTgt spid="23"/>
                                        </p:tgtEl>
                                        <p:attrNameLst>
                                          <p:attrName>ppt_x</p:attrName>
                                        </p:attrNameLst>
                                      </p:cBhvr>
                                      <p:tavLst>
                                        <p:tav tm="0">
                                          <p:val>
                                            <p:strVal val="1+#ppt_w/2"/>
                                          </p:val>
                                        </p:tav>
                                        <p:tav tm="100000">
                                          <p:val>
                                            <p:strVal val="#ppt_x"/>
                                          </p:val>
                                        </p:tav>
                                      </p:tavLst>
                                    </p:anim>
                                    <p:anim calcmode="lin" valueType="num">
                                      <p:cBhvr additive="base">
                                        <p:cTn id="81" dur="1000" fill="hold"/>
                                        <p:tgtEl>
                                          <p:spTgt spid="23"/>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1000" fill="hold"/>
                                        <p:tgtEl>
                                          <p:spTgt spid="29"/>
                                        </p:tgtEl>
                                        <p:attrNameLst>
                                          <p:attrName>ppt_x</p:attrName>
                                        </p:attrNameLst>
                                      </p:cBhvr>
                                      <p:tavLst>
                                        <p:tav tm="0">
                                          <p:val>
                                            <p:strVal val="1+#ppt_w/2"/>
                                          </p:val>
                                        </p:tav>
                                        <p:tav tm="100000">
                                          <p:val>
                                            <p:strVal val="#ppt_x"/>
                                          </p:val>
                                        </p:tav>
                                      </p:tavLst>
                                    </p:anim>
                                    <p:anim calcmode="lin" valueType="num">
                                      <p:cBhvr additive="base">
                                        <p:cTn id="85" dur="1000" fill="hold"/>
                                        <p:tgtEl>
                                          <p:spTgt spid="29"/>
                                        </p:tgtEl>
                                        <p:attrNameLst>
                                          <p:attrName>ppt_y</p:attrName>
                                        </p:attrNameLst>
                                      </p:cBhvr>
                                      <p:tavLst>
                                        <p:tav tm="0">
                                          <p:val>
                                            <p:strVal val="#ppt_y"/>
                                          </p:val>
                                        </p:tav>
                                        <p:tav tm="100000">
                                          <p:val>
                                            <p:strVal val="#ppt_y"/>
                                          </p:val>
                                        </p:tav>
                                      </p:tavLst>
                                    </p:anim>
                                  </p:childTnLst>
                                </p:cTn>
                              </p:par>
                            </p:childTnLst>
                          </p:cTn>
                        </p:par>
                        <p:par>
                          <p:cTn id="86" fill="hold">
                            <p:stCondLst>
                              <p:cond delay="1000"/>
                            </p:stCondLst>
                            <p:childTnLst>
                              <p:par>
                                <p:cTn id="87" presetID="2" presetClass="entr" presetSubtype="8"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1000" fill="hold"/>
                                        <p:tgtEl>
                                          <p:spTgt spid="24"/>
                                        </p:tgtEl>
                                        <p:attrNameLst>
                                          <p:attrName>ppt_x</p:attrName>
                                        </p:attrNameLst>
                                      </p:cBhvr>
                                      <p:tavLst>
                                        <p:tav tm="0">
                                          <p:val>
                                            <p:strVal val="0-#ppt_w/2"/>
                                          </p:val>
                                        </p:tav>
                                        <p:tav tm="100000">
                                          <p:val>
                                            <p:strVal val="#ppt_x"/>
                                          </p:val>
                                        </p:tav>
                                      </p:tavLst>
                                    </p:anim>
                                    <p:anim calcmode="lin" valueType="num">
                                      <p:cBhvr additive="base">
                                        <p:cTn id="90" dur="1000" fill="hold"/>
                                        <p:tgtEl>
                                          <p:spTgt spid="24"/>
                                        </p:tgtEl>
                                        <p:attrNameLst>
                                          <p:attrName>ppt_y</p:attrName>
                                        </p:attrNameLst>
                                      </p:cBhvr>
                                      <p:tavLst>
                                        <p:tav tm="0">
                                          <p:val>
                                            <p:strVal val="#ppt_y"/>
                                          </p:val>
                                        </p:tav>
                                        <p:tav tm="100000">
                                          <p:val>
                                            <p:strVal val="#ppt_y"/>
                                          </p:val>
                                        </p:tav>
                                      </p:tavLst>
                                    </p:anim>
                                  </p:childTnLst>
                                </p:cTn>
                              </p:par>
                            </p:childTnLst>
                          </p:cTn>
                        </p:par>
                        <p:par>
                          <p:cTn id="91" fill="hold">
                            <p:stCondLst>
                              <p:cond delay="2000"/>
                            </p:stCondLst>
                            <p:childTnLst>
                              <p:par>
                                <p:cTn id="92" presetID="2" presetClass="entr" presetSubtype="8"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 calcmode="lin" valueType="num">
                                      <p:cBhvr additive="base">
                                        <p:cTn id="94" dur="1000" fill="hold"/>
                                        <p:tgtEl>
                                          <p:spTgt spid="25"/>
                                        </p:tgtEl>
                                        <p:attrNameLst>
                                          <p:attrName>ppt_x</p:attrName>
                                        </p:attrNameLst>
                                      </p:cBhvr>
                                      <p:tavLst>
                                        <p:tav tm="0">
                                          <p:val>
                                            <p:strVal val="0-#ppt_w/2"/>
                                          </p:val>
                                        </p:tav>
                                        <p:tav tm="100000">
                                          <p:val>
                                            <p:strVal val="#ppt_x"/>
                                          </p:val>
                                        </p:tav>
                                      </p:tavLst>
                                    </p:anim>
                                    <p:anim calcmode="lin" valueType="num">
                                      <p:cBhvr additive="base">
                                        <p:cTn id="95" dur="1000" fill="hold"/>
                                        <p:tgtEl>
                                          <p:spTgt spid="25"/>
                                        </p:tgtEl>
                                        <p:attrNameLst>
                                          <p:attrName>ppt_y</p:attrName>
                                        </p:attrNameLst>
                                      </p:cBhvr>
                                      <p:tavLst>
                                        <p:tav tm="0">
                                          <p:val>
                                            <p:strVal val="#ppt_y"/>
                                          </p:val>
                                        </p:tav>
                                        <p:tav tm="100000">
                                          <p:val>
                                            <p:strVal val="#ppt_y"/>
                                          </p:val>
                                        </p:tav>
                                      </p:tavLst>
                                    </p:anim>
                                  </p:childTnLst>
                                </p:cTn>
                              </p:par>
                            </p:childTnLst>
                          </p:cTn>
                        </p:par>
                        <p:par>
                          <p:cTn id="96" fill="hold">
                            <p:stCondLst>
                              <p:cond delay="3000"/>
                            </p:stCondLst>
                            <p:childTnLst>
                              <p:par>
                                <p:cTn id="97" presetID="2" presetClass="entr" presetSubtype="8"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additive="base">
                                        <p:cTn id="99" dur="1000" fill="hold"/>
                                        <p:tgtEl>
                                          <p:spTgt spid="26"/>
                                        </p:tgtEl>
                                        <p:attrNameLst>
                                          <p:attrName>ppt_x</p:attrName>
                                        </p:attrNameLst>
                                      </p:cBhvr>
                                      <p:tavLst>
                                        <p:tav tm="0">
                                          <p:val>
                                            <p:strVal val="0-#ppt_w/2"/>
                                          </p:val>
                                        </p:tav>
                                        <p:tav tm="100000">
                                          <p:val>
                                            <p:strVal val="#ppt_x"/>
                                          </p:val>
                                        </p:tav>
                                      </p:tavLst>
                                    </p:anim>
                                    <p:anim calcmode="lin" valueType="num">
                                      <p:cBhvr additive="base">
                                        <p:cTn id="100"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4" grpId="1"/>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992" y="1609642"/>
            <a:ext cx="4428000" cy="289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 name="Tabella 12"/>
          <p:cNvGraphicFramePr>
            <a:graphicFrameLocks noGrp="1"/>
          </p:cNvGraphicFramePr>
          <p:nvPr>
            <p:extLst>
              <p:ext uri="{D42A27DB-BD31-4B8C-83A1-F6EECF244321}">
                <p14:modId xmlns:p14="http://schemas.microsoft.com/office/powerpoint/2010/main" val="4047174429"/>
              </p:ext>
            </p:extLst>
          </p:nvPr>
        </p:nvGraphicFramePr>
        <p:xfrm>
          <a:off x="251520" y="5085184"/>
          <a:ext cx="8640000" cy="1188720"/>
        </p:xfrm>
        <a:graphic>
          <a:graphicData uri="http://schemas.openxmlformats.org/drawingml/2006/table">
            <a:tbl>
              <a:tblPr firstRow="1" firstCol="1" bandRow="1"/>
              <a:tblGrid>
                <a:gridCol w="2160000"/>
                <a:gridCol w="2160000"/>
                <a:gridCol w="2160000"/>
                <a:gridCol w="2160000"/>
              </a:tblGrid>
              <a:tr h="288000">
                <a:tc>
                  <a:txBody>
                    <a:bodyPr/>
                    <a:lstStyle/>
                    <a:p>
                      <a:pPr algn="ctr">
                        <a:lnSpc>
                          <a:spcPct val="150000"/>
                        </a:lnSpc>
                        <a:spcAft>
                          <a:spcPts val="0"/>
                        </a:spcAft>
                      </a:pPr>
                      <a:r>
                        <a:rPr lang="it-IT" sz="1300" b="1" dirty="0" smtClean="0">
                          <a:solidFill>
                            <a:srgbClr val="000000"/>
                          </a:solidFill>
                          <a:effectLst/>
                          <a:latin typeface="Calibri"/>
                          <a:ea typeface="Times New Roman"/>
                          <a:cs typeface="Times New Roman"/>
                        </a:rPr>
                        <a:t>Metodologia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300" b="1" dirty="0">
                          <a:solidFill>
                            <a:srgbClr val="000000"/>
                          </a:solidFill>
                          <a:effectLst/>
                          <a:latin typeface="Calibri"/>
                          <a:ea typeface="Times New Roman"/>
                          <a:cs typeface="Times New Roman"/>
                        </a:rPr>
                        <a:t>periodo di ritorno (</a:t>
                      </a:r>
                      <a:r>
                        <a:rPr lang="it-IT" sz="1300" b="1" dirty="0" err="1">
                          <a:solidFill>
                            <a:srgbClr val="000000"/>
                          </a:solidFill>
                          <a:effectLst/>
                          <a:latin typeface="Calibri"/>
                          <a:ea typeface="Times New Roman"/>
                          <a:cs typeface="Times New Roman"/>
                        </a:rPr>
                        <a:t>T</a:t>
                      </a:r>
                      <a:r>
                        <a:rPr lang="it-IT" sz="1300" b="1" baseline="-25000" dirty="0" err="1">
                          <a:solidFill>
                            <a:srgbClr val="000000"/>
                          </a:solidFill>
                          <a:effectLst/>
                          <a:latin typeface="Calibri"/>
                          <a:ea typeface="Times New Roman"/>
                          <a:cs typeface="Times New Roman"/>
                        </a:rPr>
                        <a:t>r</a:t>
                      </a:r>
                      <a:r>
                        <a:rPr lang="it-IT" sz="1300" b="1" dirty="0">
                          <a:solidFill>
                            <a:srgbClr val="000000"/>
                          </a:solidFill>
                          <a:effectLst/>
                          <a:latin typeface="Calibri"/>
                          <a:ea typeface="Times New Roman"/>
                          <a:cs typeface="Times New Roman"/>
                        </a:rPr>
                        <a:t>) [anni]</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300" b="1">
                          <a:solidFill>
                            <a:srgbClr val="000000"/>
                          </a:solidFill>
                          <a:effectLst/>
                          <a:latin typeface="Calibri"/>
                          <a:ea typeface="Times New Roman"/>
                          <a:cs typeface="Times New Roman"/>
                        </a:rPr>
                        <a:t>limiti CNR</a:t>
                      </a:r>
                      <a:endParaRPr lang="it-IT" sz="13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300" b="1" dirty="0">
                          <a:solidFill>
                            <a:srgbClr val="000000"/>
                          </a:solidFill>
                          <a:effectLst/>
                          <a:latin typeface="Calibri"/>
                          <a:ea typeface="Times New Roman"/>
                          <a:cs typeface="Times New Roman"/>
                        </a:rPr>
                        <a:t>verifica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88000">
                <a:tc>
                  <a:txBody>
                    <a:bodyPr/>
                    <a:lstStyle/>
                    <a:p>
                      <a:pPr algn="ctr">
                        <a:lnSpc>
                          <a:spcPct val="150000"/>
                        </a:lnSpc>
                        <a:spcAft>
                          <a:spcPts val="0"/>
                        </a:spcAft>
                      </a:pPr>
                      <a:r>
                        <a:rPr lang="it-IT" sz="1300" b="1" i="1" dirty="0" smtClean="0">
                          <a:solidFill>
                            <a:srgbClr val="000000"/>
                          </a:solidFill>
                          <a:effectLst/>
                          <a:latin typeface="Calibri"/>
                          <a:ea typeface="Times New Roman"/>
                          <a:cs typeface="Times New Roman"/>
                        </a:rPr>
                        <a:t>Metodo 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dirty="0">
                          <a:solidFill>
                            <a:srgbClr val="000000"/>
                          </a:solidFill>
                          <a:effectLst/>
                          <a:latin typeface="Calibri"/>
                          <a:ea typeface="Times New Roman"/>
                          <a:cs typeface="Times New Roman"/>
                        </a:rPr>
                        <a:t>54</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dirty="0" smtClean="0">
                          <a:solidFill>
                            <a:srgbClr val="000000"/>
                          </a:solidFill>
                          <a:effectLst/>
                          <a:latin typeface="Calibri"/>
                          <a:ea typeface="Times New Roman"/>
                          <a:cs typeface="Times New Roman"/>
                        </a:rPr>
                        <a:t>75</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b="1" i="1" dirty="0" smtClean="0">
                          <a:solidFill>
                            <a:srgbClr val="FF0000"/>
                          </a:solidFill>
                          <a:effectLst/>
                          <a:latin typeface="Calibri"/>
                          <a:ea typeface="Times New Roman"/>
                          <a:cs typeface="Times New Roman"/>
                        </a:rPr>
                        <a:t>non soddisfatta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r>
              <a:tr h="288000">
                <a:tc>
                  <a:txBody>
                    <a:bodyPr/>
                    <a:lstStyle/>
                    <a:p>
                      <a:pPr algn="ctr">
                        <a:lnSpc>
                          <a:spcPct val="150000"/>
                        </a:lnSpc>
                        <a:spcAft>
                          <a:spcPts val="0"/>
                        </a:spcAft>
                      </a:pPr>
                      <a:r>
                        <a:rPr lang="it-IT" sz="1300" b="1" i="1" dirty="0" smtClean="0">
                          <a:solidFill>
                            <a:srgbClr val="000000"/>
                          </a:solidFill>
                          <a:effectLst/>
                          <a:latin typeface="Calibri"/>
                          <a:ea typeface="Times New Roman"/>
                          <a:cs typeface="Times New Roman"/>
                        </a:rPr>
                        <a:t>Metodo B</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300" dirty="0" smtClean="0">
                          <a:effectLst/>
                          <a:latin typeface="Calibri"/>
                          <a:ea typeface="Times New Roman"/>
                          <a:cs typeface="Times New Roman"/>
                        </a:rPr>
                        <a:t>371</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300" dirty="0" smtClean="0">
                          <a:solidFill>
                            <a:srgbClr val="000000"/>
                          </a:solidFill>
                          <a:effectLst/>
                          <a:latin typeface="Calibri"/>
                          <a:ea typeface="Times New Roman"/>
                          <a:cs typeface="Times New Roman"/>
                        </a:rPr>
                        <a:t>75</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300" b="1" i="1" dirty="0">
                          <a:solidFill>
                            <a:srgbClr val="FF0000"/>
                          </a:solidFill>
                          <a:effectLst/>
                          <a:latin typeface="Calibri"/>
                          <a:ea typeface="Times New Roman"/>
                          <a:cs typeface="Times New Roman"/>
                        </a:rPr>
                        <a:t>soddisfatta</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r>
              <a:tr h="288000">
                <a:tc>
                  <a:txBody>
                    <a:bodyPr/>
                    <a:lstStyle/>
                    <a:p>
                      <a:pPr algn="ctr">
                        <a:lnSpc>
                          <a:spcPct val="150000"/>
                        </a:lnSpc>
                        <a:spcAft>
                          <a:spcPts val="0"/>
                        </a:spcAft>
                      </a:pPr>
                      <a:r>
                        <a:rPr lang="it-IT" sz="1300" b="1" i="1" dirty="0" smtClean="0">
                          <a:solidFill>
                            <a:srgbClr val="000000"/>
                          </a:solidFill>
                          <a:effectLst/>
                          <a:latin typeface="Calibri"/>
                          <a:ea typeface="Times New Roman"/>
                          <a:cs typeface="Times New Roman"/>
                        </a:rPr>
                        <a:t>Metodo C</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dirty="0" smtClean="0">
                          <a:effectLst/>
                          <a:latin typeface="Calibri"/>
                          <a:ea typeface="Times New Roman"/>
                          <a:cs typeface="Times New Roman"/>
                        </a:rPr>
                        <a:t>246</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dirty="0" smtClean="0">
                          <a:solidFill>
                            <a:srgbClr val="000000"/>
                          </a:solidFill>
                          <a:effectLst/>
                          <a:latin typeface="Calibri"/>
                          <a:ea typeface="Times New Roman"/>
                          <a:cs typeface="Times New Roman"/>
                        </a:rPr>
                        <a:t>75</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b="1" i="1" dirty="0">
                          <a:solidFill>
                            <a:srgbClr val="FF0000"/>
                          </a:solidFill>
                          <a:effectLst/>
                          <a:latin typeface="Calibri"/>
                          <a:ea typeface="Times New Roman"/>
                          <a:cs typeface="Times New Roman"/>
                        </a:rPr>
                        <a:t>soddisfatta</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9443" y="1594442"/>
            <a:ext cx="4428000" cy="2892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Tabella 9"/>
          <p:cNvGraphicFramePr>
            <a:graphicFrameLocks noGrp="1"/>
          </p:cNvGraphicFramePr>
          <p:nvPr>
            <p:extLst>
              <p:ext uri="{D42A27DB-BD31-4B8C-83A1-F6EECF244321}">
                <p14:modId xmlns:p14="http://schemas.microsoft.com/office/powerpoint/2010/main" val="840348372"/>
              </p:ext>
            </p:extLst>
          </p:nvPr>
        </p:nvGraphicFramePr>
        <p:xfrm>
          <a:off x="251520" y="5085184"/>
          <a:ext cx="8640000" cy="1188720"/>
        </p:xfrm>
        <a:graphic>
          <a:graphicData uri="http://schemas.openxmlformats.org/drawingml/2006/table">
            <a:tbl>
              <a:tblPr firstRow="1" firstCol="1" bandRow="1"/>
              <a:tblGrid>
                <a:gridCol w="2160000"/>
                <a:gridCol w="2160000"/>
                <a:gridCol w="2160000"/>
                <a:gridCol w="2160000"/>
              </a:tblGrid>
              <a:tr h="288000">
                <a:tc>
                  <a:txBody>
                    <a:bodyPr/>
                    <a:lstStyle/>
                    <a:p>
                      <a:pPr algn="ctr">
                        <a:lnSpc>
                          <a:spcPct val="150000"/>
                        </a:lnSpc>
                        <a:spcAft>
                          <a:spcPts val="0"/>
                        </a:spcAft>
                      </a:pPr>
                      <a:r>
                        <a:rPr lang="it-IT" sz="1300" b="1" dirty="0" smtClean="0">
                          <a:solidFill>
                            <a:srgbClr val="000000"/>
                          </a:solidFill>
                          <a:effectLst/>
                          <a:latin typeface="Calibri"/>
                          <a:ea typeface="Times New Roman"/>
                          <a:cs typeface="Times New Roman"/>
                        </a:rPr>
                        <a:t>Metodologia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300" b="1" dirty="0">
                          <a:solidFill>
                            <a:srgbClr val="000000"/>
                          </a:solidFill>
                          <a:effectLst/>
                          <a:latin typeface="Calibri"/>
                          <a:ea typeface="Times New Roman"/>
                          <a:cs typeface="Times New Roman"/>
                        </a:rPr>
                        <a:t>periodo di ritorno (</a:t>
                      </a:r>
                      <a:r>
                        <a:rPr lang="it-IT" sz="1300" b="1" dirty="0" err="1">
                          <a:solidFill>
                            <a:srgbClr val="000000"/>
                          </a:solidFill>
                          <a:effectLst/>
                          <a:latin typeface="Calibri"/>
                          <a:ea typeface="Times New Roman"/>
                          <a:cs typeface="Times New Roman"/>
                        </a:rPr>
                        <a:t>T</a:t>
                      </a:r>
                      <a:r>
                        <a:rPr lang="it-IT" sz="1300" b="1" baseline="-25000" dirty="0" err="1">
                          <a:solidFill>
                            <a:srgbClr val="000000"/>
                          </a:solidFill>
                          <a:effectLst/>
                          <a:latin typeface="Calibri"/>
                          <a:ea typeface="Times New Roman"/>
                          <a:cs typeface="Times New Roman"/>
                        </a:rPr>
                        <a:t>r</a:t>
                      </a:r>
                      <a:r>
                        <a:rPr lang="it-IT" sz="1300" b="1" dirty="0">
                          <a:solidFill>
                            <a:srgbClr val="000000"/>
                          </a:solidFill>
                          <a:effectLst/>
                          <a:latin typeface="Calibri"/>
                          <a:ea typeface="Times New Roman"/>
                          <a:cs typeface="Times New Roman"/>
                        </a:rPr>
                        <a:t>) [anni]</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300" b="1">
                          <a:solidFill>
                            <a:srgbClr val="000000"/>
                          </a:solidFill>
                          <a:effectLst/>
                          <a:latin typeface="Calibri"/>
                          <a:ea typeface="Times New Roman"/>
                          <a:cs typeface="Times New Roman"/>
                        </a:rPr>
                        <a:t>limiti CNR</a:t>
                      </a:r>
                      <a:endParaRPr lang="it-IT" sz="130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300" b="1" dirty="0">
                          <a:solidFill>
                            <a:srgbClr val="000000"/>
                          </a:solidFill>
                          <a:effectLst/>
                          <a:latin typeface="Calibri"/>
                          <a:ea typeface="Times New Roman"/>
                          <a:cs typeface="Times New Roman"/>
                        </a:rPr>
                        <a:t>verifica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88000">
                <a:tc>
                  <a:txBody>
                    <a:bodyPr/>
                    <a:lstStyle/>
                    <a:p>
                      <a:pPr algn="ctr">
                        <a:lnSpc>
                          <a:spcPct val="150000"/>
                        </a:lnSpc>
                        <a:spcAft>
                          <a:spcPts val="0"/>
                        </a:spcAft>
                      </a:pPr>
                      <a:r>
                        <a:rPr lang="it-IT" sz="1300" b="1" i="1" dirty="0" smtClean="0">
                          <a:solidFill>
                            <a:srgbClr val="000000"/>
                          </a:solidFill>
                          <a:effectLst/>
                          <a:latin typeface="Calibri"/>
                          <a:ea typeface="Times New Roman"/>
                          <a:cs typeface="Times New Roman"/>
                        </a:rPr>
                        <a:t>Metodo 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dirty="0">
                          <a:solidFill>
                            <a:srgbClr val="000000"/>
                          </a:solidFill>
                          <a:effectLst/>
                          <a:latin typeface="Calibri"/>
                          <a:ea typeface="Times New Roman"/>
                          <a:cs typeface="Times New Roman"/>
                        </a:rPr>
                        <a:t>102</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dirty="0" smtClean="0">
                          <a:solidFill>
                            <a:srgbClr val="000000"/>
                          </a:solidFill>
                          <a:effectLst/>
                          <a:latin typeface="Calibri"/>
                          <a:ea typeface="Times New Roman"/>
                          <a:cs typeface="Times New Roman"/>
                        </a:rPr>
                        <a:t>710</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b="1" i="1" dirty="0">
                          <a:solidFill>
                            <a:srgbClr val="FF0000"/>
                          </a:solidFill>
                          <a:effectLst/>
                          <a:latin typeface="Calibri"/>
                          <a:ea typeface="Times New Roman"/>
                          <a:cs typeface="Times New Roman"/>
                        </a:rPr>
                        <a:t>non soddisfatta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r>
              <a:tr h="288000">
                <a:tc>
                  <a:txBody>
                    <a:bodyPr/>
                    <a:lstStyle/>
                    <a:p>
                      <a:pPr algn="ctr">
                        <a:lnSpc>
                          <a:spcPct val="150000"/>
                        </a:lnSpc>
                        <a:spcAft>
                          <a:spcPts val="0"/>
                        </a:spcAft>
                      </a:pPr>
                      <a:r>
                        <a:rPr lang="it-IT" sz="1300" b="1" i="1" dirty="0" smtClean="0">
                          <a:solidFill>
                            <a:srgbClr val="000000"/>
                          </a:solidFill>
                          <a:effectLst/>
                          <a:latin typeface="Calibri"/>
                          <a:ea typeface="Times New Roman"/>
                          <a:cs typeface="Times New Roman"/>
                        </a:rPr>
                        <a:t>Metodo B</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300" dirty="0" smtClean="0">
                          <a:effectLst/>
                          <a:latin typeface="Calibri"/>
                          <a:ea typeface="Times New Roman"/>
                          <a:cs typeface="Times New Roman"/>
                        </a:rPr>
                        <a:t>308</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300" dirty="0" smtClean="0">
                          <a:solidFill>
                            <a:srgbClr val="000000"/>
                          </a:solidFill>
                          <a:effectLst/>
                          <a:latin typeface="Calibri"/>
                          <a:ea typeface="Times New Roman"/>
                          <a:cs typeface="Times New Roman"/>
                        </a:rPr>
                        <a:t>710</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300" b="1" i="1" dirty="0">
                          <a:solidFill>
                            <a:srgbClr val="FF0000"/>
                          </a:solidFill>
                          <a:effectLst/>
                          <a:latin typeface="Calibri"/>
                          <a:ea typeface="Times New Roman"/>
                          <a:cs typeface="Times New Roman"/>
                        </a:rPr>
                        <a:t>non soddisfatta</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r>
              <a:tr h="288000">
                <a:tc>
                  <a:txBody>
                    <a:bodyPr/>
                    <a:lstStyle/>
                    <a:p>
                      <a:pPr algn="ctr">
                        <a:lnSpc>
                          <a:spcPct val="150000"/>
                        </a:lnSpc>
                        <a:spcAft>
                          <a:spcPts val="0"/>
                        </a:spcAft>
                      </a:pPr>
                      <a:r>
                        <a:rPr lang="it-IT" sz="1300" b="1" i="1" dirty="0" smtClean="0">
                          <a:solidFill>
                            <a:srgbClr val="000000"/>
                          </a:solidFill>
                          <a:effectLst/>
                          <a:latin typeface="Calibri"/>
                          <a:ea typeface="Times New Roman"/>
                          <a:cs typeface="Times New Roman"/>
                        </a:rPr>
                        <a:t>Metodo C</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dirty="0" smtClean="0">
                          <a:effectLst/>
                          <a:latin typeface="Calibri"/>
                          <a:ea typeface="Times New Roman"/>
                          <a:cs typeface="Times New Roman"/>
                        </a:rPr>
                        <a:t>186</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dirty="0" smtClean="0">
                          <a:solidFill>
                            <a:srgbClr val="000000"/>
                          </a:solidFill>
                          <a:effectLst/>
                          <a:latin typeface="Calibri"/>
                          <a:ea typeface="Times New Roman"/>
                          <a:cs typeface="Times New Roman"/>
                        </a:rPr>
                        <a:t>710</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b="1" i="1" dirty="0">
                          <a:solidFill>
                            <a:srgbClr val="FF0000"/>
                          </a:solidFill>
                          <a:effectLst/>
                          <a:latin typeface="Calibri"/>
                          <a:ea typeface="Times New Roman"/>
                          <a:cs typeface="Times New Roman"/>
                        </a:rPr>
                        <a:t>non soddisfatta</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pic>
        <p:nvPicPr>
          <p:cNvPr id="1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99443" y="1604802"/>
            <a:ext cx="4428000" cy="289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Tabella 11"/>
          <p:cNvGraphicFramePr>
            <a:graphicFrameLocks noGrp="1"/>
          </p:cNvGraphicFramePr>
          <p:nvPr>
            <p:extLst>
              <p:ext uri="{D42A27DB-BD31-4B8C-83A1-F6EECF244321}">
                <p14:modId xmlns:p14="http://schemas.microsoft.com/office/powerpoint/2010/main" val="703610110"/>
              </p:ext>
            </p:extLst>
          </p:nvPr>
        </p:nvGraphicFramePr>
        <p:xfrm>
          <a:off x="251520" y="5085184"/>
          <a:ext cx="8640000" cy="1188720"/>
        </p:xfrm>
        <a:graphic>
          <a:graphicData uri="http://schemas.openxmlformats.org/drawingml/2006/table">
            <a:tbl>
              <a:tblPr firstRow="1" firstCol="1" bandRow="1"/>
              <a:tblGrid>
                <a:gridCol w="2160000"/>
                <a:gridCol w="2160000"/>
                <a:gridCol w="2160000"/>
                <a:gridCol w="2160000"/>
              </a:tblGrid>
              <a:tr h="288000">
                <a:tc>
                  <a:txBody>
                    <a:bodyPr/>
                    <a:lstStyle/>
                    <a:p>
                      <a:pPr algn="ctr">
                        <a:lnSpc>
                          <a:spcPct val="150000"/>
                        </a:lnSpc>
                        <a:spcAft>
                          <a:spcPts val="0"/>
                        </a:spcAft>
                      </a:pPr>
                      <a:r>
                        <a:rPr lang="it-IT" sz="1300" b="1" dirty="0" smtClean="0">
                          <a:solidFill>
                            <a:srgbClr val="000000"/>
                          </a:solidFill>
                          <a:effectLst/>
                          <a:latin typeface="Calibri"/>
                          <a:ea typeface="Times New Roman"/>
                          <a:cs typeface="Times New Roman"/>
                        </a:rPr>
                        <a:t>Metodologia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300" b="1" dirty="0">
                          <a:solidFill>
                            <a:srgbClr val="000000"/>
                          </a:solidFill>
                          <a:effectLst/>
                          <a:latin typeface="Calibri"/>
                          <a:ea typeface="Times New Roman"/>
                          <a:cs typeface="Times New Roman"/>
                        </a:rPr>
                        <a:t>periodo di ritorno (</a:t>
                      </a:r>
                      <a:r>
                        <a:rPr lang="it-IT" sz="1300" b="1" dirty="0" err="1">
                          <a:solidFill>
                            <a:srgbClr val="000000"/>
                          </a:solidFill>
                          <a:effectLst/>
                          <a:latin typeface="Calibri"/>
                          <a:ea typeface="Times New Roman"/>
                          <a:cs typeface="Times New Roman"/>
                        </a:rPr>
                        <a:t>T</a:t>
                      </a:r>
                      <a:r>
                        <a:rPr lang="it-IT" sz="1300" b="1" baseline="-25000" dirty="0" err="1">
                          <a:solidFill>
                            <a:srgbClr val="000000"/>
                          </a:solidFill>
                          <a:effectLst/>
                          <a:latin typeface="Calibri"/>
                          <a:ea typeface="Times New Roman"/>
                          <a:cs typeface="Times New Roman"/>
                        </a:rPr>
                        <a:t>r</a:t>
                      </a:r>
                      <a:r>
                        <a:rPr lang="it-IT" sz="1300" b="1" dirty="0">
                          <a:solidFill>
                            <a:srgbClr val="000000"/>
                          </a:solidFill>
                          <a:effectLst/>
                          <a:latin typeface="Calibri"/>
                          <a:ea typeface="Times New Roman"/>
                          <a:cs typeface="Times New Roman"/>
                        </a:rPr>
                        <a:t>) [anni]</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300" b="1" dirty="0">
                          <a:solidFill>
                            <a:srgbClr val="000000"/>
                          </a:solidFill>
                          <a:effectLst/>
                          <a:latin typeface="Calibri"/>
                          <a:ea typeface="Times New Roman"/>
                          <a:cs typeface="Times New Roman"/>
                        </a:rPr>
                        <a:t>limiti CNR</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lnSpc>
                          <a:spcPct val="150000"/>
                        </a:lnSpc>
                        <a:spcAft>
                          <a:spcPts val="0"/>
                        </a:spcAft>
                      </a:pPr>
                      <a:r>
                        <a:rPr lang="it-IT" sz="1300" b="1" dirty="0">
                          <a:solidFill>
                            <a:srgbClr val="000000"/>
                          </a:solidFill>
                          <a:effectLst/>
                          <a:latin typeface="Calibri"/>
                          <a:ea typeface="Times New Roman"/>
                          <a:cs typeface="Times New Roman"/>
                        </a:rPr>
                        <a:t>verifica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r>
              <a:tr h="288000">
                <a:tc>
                  <a:txBody>
                    <a:bodyPr/>
                    <a:lstStyle/>
                    <a:p>
                      <a:pPr algn="ctr">
                        <a:lnSpc>
                          <a:spcPct val="150000"/>
                        </a:lnSpc>
                        <a:spcAft>
                          <a:spcPts val="0"/>
                        </a:spcAft>
                      </a:pPr>
                      <a:r>
                        <a:rPr lang="it-IT" sz="1300" b="1" i="1" dirty="0" smtClean="0">
                          <a:solidFill>
                            <a:srgbClr val="000000"/>
                          </a:solidFill>
                          <a:effectLst/>
                          <a:latin typeface="Calibri"/>
                          <a:ea typeface="Times New Roman"/>
                          <a:cs typeface="Times New Roman"/>
                        </a:rPr>
                        <a:t>Metodo 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dirty="0">
                          <a:solidFill>
                            <a:srgbClr val="000000"/>
                          </a:solidFill>
                          <a:effectLst/>
                          <a:latin typeface="Calibri"/>
                          <a:ea typeface="Times New Roman"/>
                          <a:cs typeface="Times New Roman"/>
                        </a:rPr>
                        <a:t>1438</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dirty="0" smtClean="0">
                          <a:solidFill>
                            <a:srgbClr val="000000"/>
                          </a:solidFill>
                          <a:effectLst/>
                          <a:latin typeface="Calibri"/>
                          <a:ea typeface="Times New Roman"/>
                          <a:cs typeface="Times New Roman"/>
                        </a:rPr>
                        <a:t>1460</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it-IT" sz="1300" b="1" i="1" dirty="0" smtClean="0">
                          <a:solidFill>
                            <a:srgbClr val="FF0000"/>
                          </a:solidFill>
                          <a:effectLst/>
                          <a:latin typeface="Calibri"/>
                          <a:ea typeface="Times New Roman"/>
                          <a:cs typeface="Times New Roman"/>
                        </a:rPr>
                        <a:t>non soddisfatta</a:t>
                      </a:r>
                      <a:endParaRPr lang="it-IT" sz="1300" dirty="0">
                        <a:effectLst/>
                        <a:latin typeface="Calibri"/>
                        <a:ea typeface="Times New Roman"/>
                        <a:cs typeface="Times New Roman"/>
                      </a:endParaRPr>
                    </a:p>
                  </a:txBody>
                  <a:tcPr marL="44450" marR="44450" marT="0" marB="0" anchor="ctr">
                    <a:lnL>
                      <a:noFill/>
                    </a:lnL>
                    <a:lnR>
                      <a:noFill/>
                    </a:lnR>
                    <a:lnT w="12700" cap="flat" cmpd="sng" algn="ctr">
                      <a:solidFill>
                        <a:srgbClr val="000000"/>
                      </a:solidFill>
                      <a:prstDash val="solid"/>
                      <a:round/>
                      <a:headEnd type="none" w="med" len="med"/>
                      <a:tailEnd type="none" w="med" len="med"/>
                    </a:lnT>
                    <a:lnB>
                      <a:noFill/>
                    </a:lnB>
                  </a:tcPr>
                </a:tc>
              </a:tr>
              <a:tr h="288000">
                <a:tc>
                  <a:txBody>
                    <a:bodyPr/>
                    <a:lstStyle/>
                    <a:p>
                      <a:pPr algn="ctr">
                        <a:lnSpc>
                          <a:spcPct val="150000"/>
                        </a:lnSpc>
                        <a:spcAft>
                          <a:spcPts val="0"/>
                        </a:spcAft>
                      </a:pPr>
                      <a:r>
                        <a:rPr lang="it-IT" sz="1300" b="1" i="1" dirty="0" smtClean="0">
                          <a:solidFill>
                            <a:srgbClr val="000000"/>
                          </a:solidFill>
                          <a:effectLst/>
                          <a:latin typeface="Calibri"/>
                          <a:ea typeface="Times New Roman"/>
                          <a:cs typeface="Times New Roman"/>
                        </a:rPr>
                        <a:t>Metodo B</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300" dirty="0" smtClean="0">
                          <a:effectLst/>
                          <a:latin typeface="Calibri"/>
                          <a:ea typeface="Times New Roman"/>
                          <a:cs typeface="Times New Roman"/>
                        </a:rPr>
                        <a:t>4676</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300" dirty="0" smtClean="0">
                          <a:solidFill>
                            <a:srgbClr val="000000"/>
                          </a:solidFill>
                          <a:effectLst/>
                          <a:latin typeface="Calibri"/>
                          <a:ea typeface="Times New Roman"/>
                          <a:cs typeface="Times New Roman"/>
                        </a:rPr>
                        <a:t>1460</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c>
                  <a:txBody>
                    <a:bodyPr/>
                    <a:lstStyle/>
                    <a:p>
                      <a:pPr algn="ctr">
                        <a:lnSpc>
                          <a:spcPct val="150000"/>
                        </a:lnSpc>
                        <a:spcAft>
                          <a:spcPts val="0"/>
                        </a:spcAft>
                      </a:pPr>
                      <a:r>
                        <a:rPr lang="it-IT" sz="1300" b="1" i="1" dirty="0">
                          <a:solidFill>
                            <a:srgbClr val="FF0000"/>
                          </a:solidFill>
                          <a:effectLst/>
                          <a:latin typeface="Calibri"/>
                          <a:ea typeface="Times New Roman"/>
                          <a:cs typeface="Times New Roman"/>
                        </a:rPr>
                        <a:t>soddisfatta</a:t>
                      </a:r>
                      <a:endParaRPr lang="it-IT" sz="1300" dirty="0">
                        <a:effectLst/>
                        <a:latin typeface="Calibri"/>
                        <a:ea typeface="Times New Roman"/>
                        <a:cs typeface="Times New Roman"/>
                      </a:endParaRPr>
                    </a:p>
                  </a:txBody>
                  <a:tcPr marL="44450" marR="44450" marT="0" marB="0" anchor="ctr">
                    <a:lnL>
                      <a:noFill/>
                    </a:lnL>
                    <a:lnR>
                      <a:noFill/>
                    </a:lnR>
                    <a:lnT>
                      <a:noFill/>
                    </a:lnT>
                    <a:lnB>
                      <a:noFill/>
                    </a:lnB>
                  </a:tcPr>
                </a:tc>
              </a:tr>
              <a:tr h="288000">
                <a:tc>
                  <a:txBody>
                    <a:bodyPr/>
                    <a:lstStyle/>
                    <a:p>
                      <a:pPr algn="ctr">
                        <a:lnSpc>
                          <a:spcPct val="150000"/>
                        </a:lnSpc>
                        <a:spcAft>
                          <a:spcPts val="0"/>
                        </a:spcAft>
                      </a:pPr>
                      <a:r>
                        <a:rPr lang="it-IT" sz="1300" b="1" i="1" dirty="0" smtClean="0">
                          <a:solidFill>
                            <a:srgbClr val="000000"/>
                          </a:solidFill>
                          <a:effectLst/>
                          <a:latin typeface="Calibri"/>
                          <a:ea typeface="Times New Roman"/>
                          <a:cs typeface="Times New Roman"/>
                        </a:rPr>
                        <a:t>Metodo C</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dirty="0" smtClean="0">
                          <a:effectLst/>
                          <a:latin typeface="Calibri"/>
                          <a:ea typeface="Times New Roman"/>
                          <a:cs typeface="Times New Roman"/>
                        </a:rPr>
                        <a:t>1120</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dirty="0" smtClean="0">
                          <a:solidFill>
                            <a:srgbClr val="000000"/>
                          </a:solidFill>
                          <a:effectLst/>
                          <a:latin typeface="Calibri"/>
                          <a:ea typeface="Times New Roman"/>
                          <a:cs typeface="Times New Roman"/>
                        </a:rPr>
                        <a:t>1460</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it-IT" sz="1300" b="1" i="1" dirty="0" smtClean="0">
                          <a:solidFill>
                            <a:srgbClr val="FF0000"/>
                          </a:solidFill>
                          <a:effectLst/>
                          <a:latin typeface="Calibri"/>
                          <a:ea typeface="Times New Roman"/>
                          <a:cs typeface="Times New Roman"/>
                        </a:rPr>
                        <a:t>non soddisfatta</a:t>
                      </a:r>
                      <a:endParaRPr lang="it-IT" sz="1300" dirty="0">
                        <a:effectLst/>
                        <a:latin typeface="Calibri"/>
                        <a:ea typeface="Times New Roman"/>
                        <a:cs typeface="Times New Roman"/>
                      </a:endParaRPr>
                    </a:p>
                  </a:txBody>
                  <a:tcPr marL="44450" marR="44450" marT="0" marB="0" anchor="ctr">
                    <a:lnL>
                      <a:noFill/>
                    </a:lnL>
                    <a:lnR>
                      <a:noFill/>
                    </a:lnR>
                    <a:lnT>
                      <a:noFill/>
                    </a:lnT>
                    <a:lnB w="12700" cap="flat" cmpd="sng" algn="ctr">
                      <a:solidFill>
                        <a:srgbClr val="000000"/>
                      </a:solidFill>
                      <a:prstDash val="solid"/>
                      <a:round/>
                      <a:headEnd type="none" w="med" len="med"/>
                      <a:tailEnd type="none" w="med" len="med"/>
                    </a:lnB>
                  </a:tcPr>
                </a:tc>
              </a:tr>
            </a:tbl>
          </a:graphicData>
        </a:graphic>
      </p:graphicFrame>
      <p:pic>
        <p:nvPicPr>
          <p:cNvPr id="14"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99443" y="1604802"/>
            <a:ext cx="4428000" cy="289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 name="Diagramma 16"/>
          <p:cNvGraphicFramePr/>
          <p:nvPr>
            <p:extLst>
              <p:ext uri="{D42A27DB-BD31-4B8C-83A1-F6EECF244321}">
                <p14:modId xmlns:p14="http://schemas.microsoft.com/office/powerpoint/2010/main" val="3525865578"/>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9"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1992" y="1609643"/>
            <a:ext cx="4428000" cy="289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1992" y="1609643"/>
            <a:ext cx="4428000" cy="289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36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750"/>
                                        <p:tgtEl>
                                          <p:spTgt spid="13"/>
                                        </p:tgtEl>
                                      </p:cBhvr>
                                    </p:animEffect>
                                  </p:childTnLst>
                                </p:cTn>
                              </p:par>
                              <p:par>
                                <p:cTn id="8" presetID="6"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750"/>
                                        <p:tgtEl>
                                          <p:spTgt spid="9"/>
                                        </p:tgtEl>
                                      </p:cBhvr>
                                    </p:animEffect>
                                  </p:childTnLst>
                                </p:cTn>
                              </p:par>
                              <p:par>
                                <p:cTn id="11" presetID="53" presetClass="entr" presetSubtype="16"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Effect transition="in" filter="fade">
                                      <p:cBhvr>
                                        <p:cTn id="15" dur="10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xit" presetSubtype="32" fill="hold" nodeType="clickEffect">
                                  <p:stCondLst>
                                    <p:cond delay="0"/>
                                  </p:stCondLst>
                                  <p:childTnLst>
                                    <p:animEffect transition="out" filter="circle(out)">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53" presetClass="exit" presetSubtype="32" fill="hold" nodeType="withEffect">
                                  <p:stCondLst>
                                    <p:cond delay="0"/>
                                  </p:stCondLst>
                                  <p:childTnLst>
                                    <p:anim calcmode="lin" valueType="num">
                                      <p:cBhvr>
                                        <p:cTn id="22" dur="500"/>
                                        <p:tgtEl>
                                          <p:spTgt spid="20"/>
                                        </p:tgtEl>
                                        <p:attrNameLst>
                                          <p:attrName>ppt_w</p:attrName>
                                        </p:attrNameLst>
                                      </p:cBhvr>
                                      <p:tavLst>
                                        <p:tav tm="0">
                                          <p:val>
                                            <p:strVal val="ppt_w"/>
                                          </p:val>
                                        </p:tav>
                                        <p:tav tm="100000">
                                          <p:val>
                                            <p:fltVal val="0"/>
                                          </p:val>
                                        </p:tav>
                                      </p:tavLst>
                                    </p:anim>
                                    <p:anim calcmode="lin" valueType="num">
                                      <p:cBhvr>
                                        <p:cTn id="23" dur="500"/>
                                        <p:tgtEl>
                                          <p:spTgt spid="20"/>
                                        </p:tgtEl>
                                        <p:attrNameLst>
                                          <p:attrName>ppt_h</p:attrName>
                                        </p:attrNameLst>
                                      </p:cBhvr>
                                      <p:tavLst>
                                        <p:tav tm="0">
                                          <p:val>
                                            <p:strVal val="ppt_h"/>
                                          </p:val>
                                        </p:tav>
                                        <p:tav tm="100000">
                                          <p:val>
                                            <p:fltVal val="0"/>
                                          </p:val>
                                        </p:tav>
                                      </p:tavLst>
                                    </p:anim>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par>
                                <p:cTn id="26" presetID="6" presetClass="exit" presetSubtype="32" fill="hold" nodeType="withEffect">
                                  <p:stCondLst>
                                    <p:cond delay="0"/>
                                  </p:stCondLst>
                                  <p:childTnLst>
                                    <p:animEffect transition="out" filter="circle(out)">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par>
                                <p:cTn id="29" presetID="6" presetClass="entr" presetSubtype="1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in)">
                                      <p:cBhvr>
                                        <p:cTn id="31" dur="750"/>
                                        <p:tgtEl>
                                          <p:spTgt spid="10"/>
                                        </p:tgtEl>
                                      </p:cBhvr>
                                    </p:animEffect>
                                  </p:childTnLst>
                                </p:cTn>
                              </p:par>
                              <p:par>
                                <p:cTn id="32" presetID="6" presetClass="entr" presetSubtype="16"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circle(in)">
                                      <p:cBhvr>
                                        <p:cTn id="34" dur="75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Effect transition="in" filter="fade">
                                      <p:cBhvr>
                                        <p:cTn id="39" dur="10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xit" presetSubtype="32" fill="hold" nodeType="clickEffect">
                                  <p:stCondLst>
                                    <p:cond delay="0"/>
                                  </p:stCondLst>
                                  <p:childTnLst>
                                    <p:animEffect transition="out" filter="circle(out)">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par>
                                <p:cTn id="45" presetID="53" presetClass="exit" presetSubtype="32" fill="hold" nodeType="withEffect">
                                  <p:stCondLst>
                                    <p:cond delay="0"/>
                                  </p:stCondLst>
                                  <p:childTnLst>
                                    <p:anim calcmode="lin" valueType="num">
                                      <p:cBhvr>
                                        <p:cTn id="46" dur="500"/>
                                        <p:tgtEl>
                                          <p:spTgt spid="19"/>
                                        </p:tgtEl>
                                        <p:attrNameLst>
                                          <p:attrName>ppt_w</p:attrName>
                                        </p:attrNameLst>
                                      </p:cBhvr>
                                      <p:tavLst>
                                        <p:tav tm="0">
                                          <p:val>
                                            <p:strVal val="ppt_w"/>
                                          </p:val>
                                        </p:tav>
                                        <p:tav tm="100000">
                                          <p:val>
                                            <p:fltVal val="0"/>
                                          </p:val>
                                        </p:tav>
                                      </p:tavLst>
                                    </p:anim>
                                    <p:anim calcmode="lin" valueType="num">
                                      <p:cBhvr>
                                        <p:cTn id="47" dur="500"/>
                                        <p:tgtEl>
                                          <p:spTgt spid="19"/>
                                        </p:tgtEl>
                                        <p:attrNameLst>
                                          <p:attrName>ppt_h</p:attrName>
                                        </p:attrNameLst>
                                      </p:cBhvr>
                                      <p:tavLst>
                                        <p:tav tm="0">
                                          <p:val>
                                            <p:strVal val="ppt_h"/>
                                          </p:val>
                                        </p:tav>
                                        <p:tav tm="100000">
                                          <p:val>
                                            <p:fltVal val="0"/>
                                          </p:val>
                                        </p:tav>
                                      </p:tavLst>
                                    </p:anim>
                                    <p:animEffect transition="out" filter="fade">
                                      <p:cBhvr>
                                        <p:cTn id="48" dur="500"/>
                                        <p:tgtEl>
                                          <p:spTgt spid="19"/>
                                        </p:tgtEl>
                                      </p:cBhvr>
                                    </p:animEffect>
                                    <p:set>
                                      <p:cBhvr>
                                        <p:cTn id="49" dur="1" fill="hold">
                                          <p:stCondLst>
                                            <p:cond delay="499"/>
                                          </p:stCondLst>
                                        </p:cTn>
                                        <p:tgtEl>
                                          <p:spTgt spid="19"/>
                                        </p:tgtEl>
                                        <p:attrNameLst>
                                          <p:attrName>style.visibility</p:attrName>
                                        </p:attrNameLst>
                                      </p:cBhvr>
                                      <p:to>
                                        <p:strVal val="hidden"/>
                                      </p:to>
                                    </p:set>
                                  </p:childTnLst>
                                </p:cTn>
                              </p:par>
                              <p:par>
                                <p:cTn id="50" presetID="6" presetClass="exit" presetSubtype="32" fill="hold" nodeType="withEffect">
                                  <p:stCondLst>
                                    <p:cond delay="0"/>
                                  </p:stCondLst>
                                  <p:childTnLst>
                                    <p:animEffect transition="out" filter="circle(out)">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par>
                                <p:cTn id="53" presetID="6" presetClass="entr" presetSubtype="16" fill="hold"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circle(in)">
                                      <p:cBhvr>
                                        <p:cTn id="55" dur="750"/>
                                        <p:tgtEl>
                                          <p:spTgt spid="12"/>
                                        </p:tgtEl>
                                      </p:cBhvr>
                                    </p:animEffect>
                                  </p:childTnLst>
                                </p:cTn>
                              </p:par>
                              <p:par>
                                <p:cTn id="56" presetID="6" presetClass="entr" presetSubtype="16"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circle(in)">
                                      <p:cBhvr>
                                        <p:cTn id="58" dur="750"/>
                                        <p:tgtEl>
                                          <p:spTgt spid="14"/>
                                        </p:tgtEl>
                                      </p:cBhvr>
                                    </p:animEffect>
                                  </p:childTnLst>
                                </p:cTn>
                              </p:par>
                              <p:par>
                                <p:cTn id="59" presetID="53" presetClass="entr" presetSubtype="16"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1000" fill="hold"/>
                                        <p:tgtEl>
                                          <p:spTgt spid="18"/>
                                        </p:tgtEl>
                                        <p:attrNameLst>
                                          <p:attrName>ppt_w</p:attrName>
                                        </p:attrNameLst>
                                      </p:cBhvr>
                                      <p:tavLst>
                                        <p:tav tm="0">
                                          <p:val>
                                            <p:fltVal val="0"/>
                                          </p:val>
                                        </p:tav>
                                        <p:tav tm="100000">
                                          <p:val>
                                            <p:strVal val="#ppt_w"/>
                                          </p:val>
                                        </p:tav>
                                      </p:tavLst>
                                    </p:anim>
                                    <p:anim calcmode="lin" valueType="num">
                                      <p:cBhvr>
                                        <p:cTn id="62" dur="1000" fill="hold"/>
                                        <p:tgtEl>
                                          <p:spTgt spid="18"/>
                                        </p:tgtEl>
                                        <p:attrNameLst>
                                          <p:attrName>ppt_h</p:attrName>
                                        </p:attrNameLst>
                                      </p:cBhvr>
                                      <p:tavLst>
                                        <p:tav tm="0">
                                          <p:val>
                                            <p:fltVal val="0"/>
                                          </p:val>
                                        </p:tav>
                                        <p:tav tm="100000">
                                          <p:val>
                                            <p:strVal val="#ppt_h"/>
                                          </p:val>
                                        </p:tav>
                                      </p:tavLst>
                                    </p:anim>
                                    <p:animEffect transition="in" filter="fade">
                                      <p:cBhvr>
                                        <p:cTn id="6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val="2956111043"/>
              </p:ext>
            </p:extLst>
          </p:nvPr>
        </p:nvGraphicFramePr>
        <p:xfrm>
          <a:off x="539552" y="692696"/>
          <a:ext cx="8136904"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1">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p:cNvSpPr/>
          <p:nvPr/>
        </p:nvSpPr>
        <p:spPr>
          <a:xfrm>
            <a:off x="375903" y="2013228"/>
            <a:ext cx="8424936" cy="830997"/>
          </a:xfrm>
          <a:prstGeom prst="rect">
            <a:avLst/>
          </a:prstGeom>
        </p:spPr>
        <p:txBody>
          <a:bodyPr wrap="square">
            <a:spAutoFit/>
          </a:bodyPr>
          <a:lstStyle/>
          <a:p>
            <a:pPr algn="just"/>
            <a:r>
              <a:rPr lang="it-IT" sz="1600" i="1" dirty="0" smtClean="0">
                <a:latin typeface="Calibri" panose="020F0502020204030204" pitchFamily="34" charset="0"/>
              </a:rPr>
              <a:t>L’applicazione della procedura informatica messa a punto nell’ambito del lavoro di tesi ha permesso di evidenziare i seguenti aspetti relativi alla valutazione dell’affidabilità sismica della struttura considerata come esempio:</a:t>
            </a:r>
            <a:endParaRPr lang="it-IT" sz="1600" i="1" dirty="0">
              <a:latin typeface="Calibri" panose="020F0502020204030204" pitchFamily="34" charset="0"/>
            </a:endParaRPr>
          </a:p>
        </p:txBody>
      </p:sp>
      <p:graphicFrame>
        <p:nvGraphicFramePr>
          <p:cNvPr id="12" name="Diagramma 11"/>
          <p:cNvGraphicFramePr/>
          <p:nvPr>
            <p:extLst>
              <p:ext uri="{D42A27DB-BD31-4B8C-83A1-F6EECF244321}">
                <p14:modId xmlns:p14="http://schemas.microsoft.com/office/powerpoint/2010/main" val="1688206798"/>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ttangolo 7"/>
          <p:cNvSpPr/>
          <p:nvPr/>
        </p:nvSpPr>
        <p:spPr>
          <a:xfrm>
            <a:off x="389551" y="5589240"/>
            <a:ext cx="8430921" cy="1077218"/>
          </a:xfrm>
          <a:prstGeom prst="rect">
            <a:avLst/>
          </a:prstGeom>
        </p:spPr>
        <p:txBody>
          <a:bodyPr wrap="square">
            <a:spAutoFit/>
          </a:bodyPr>
          <a:lstStyle/>
          <a:p>
            <a:pPr algn="just"/>
            <a:r>
              <a:rPr lang="it-IT" sz="1600" i="1" dirty="0" smtClean="0">
                <a:latin typeface="Calibri" panose="020F0502020204030204" pitchFamily="34" charset="0"/>
              </a:rPr>
              <a:t>Le osservazioni elencate sopra potranno essere ulteriormente verificate tramite l’applicazione parametrica della procedura informatica codificata, in maniera da poter aver una valutazione più fondata sulla effettiva accuratezza dei tre metodi di analisi di affidabilità proposti dalla CNR-DT 212/2013.</a:t>
            </a:r>
            <a:endParaRPr lang="it-IT" sz="1600" i="1" dirty="0">
              <a:latin typeface="Calibri" panose="020F0502020204030204" pitchFamily="34" charset="0"/>
            </a:endParaRPr>
          </a:p>
        </p:txBody>
      </p:sp>
      <p:sp>
        <p:nvSpPr>
          <p:cNvPr id="13" name="Titolo 4"/>
          <p:cNvSpPr>
            <a:spLocks noGrp="1"/>
          </p:cNvSpPr>
          <p:nvPr>
            <p:ph type="title"/>
          </p:nvPr>
        </p:nvSpPr>
        <p:spPr>
          <a:xfrm>
            <a:off x="827584" y="1196752"/>
            <a:ext cx="7848872" cy="720080"/>
          </a:xfrm>
        </p:spPr>
        <p:txBody>
          <a:bodyPr>
            <a:noAutofit/>
          </a:bodyPr>
          <a:lstStyle/>
          <a:p>
            <a:pPr lvl="0" algn="r"/>
            <a:r>
              <a:rPr lang="it-IT" sz="3000" b="1" i="1" dirty="0" smtClean="0">
                <a:effectLst>
                  <a:outerShdw blurRad="38100" dist="38100" dir="2700000" algn="tl">
                    <a:srgbClr val="000000">
                      <a:alpha val="43137"/>
                    </a:srgbClr>
                  </a:outerShdw>
                </a:effectLst>
                <a:cs typeface="Times New Roman" pitchFamily="18" charset="0"/>
              </a:rPr>
              <a:t>Confronto tra le metodologie esaminate</a:t>
            </a:r>
            <a:endParaRPr lang="it-IT" sz="3000" dirty="0">
              <a:effectLst>
                <a:outerShdw blurRad="38100" dist="38100" dir="2700000" algn="tl">
                  <a:srgbClr val="000000">
                    <a:alpha val="43137"/>
                  </a:srgbClr>
                </a:outerShdw>
              </a:effectLst>
            </a:endParaRPr>
          </a:p>
        </p:txBody>
      </p:sp>
      <p:sp>
        <p:nvSpPr>
          <p:cNvPr id="14" name="Rettangolo 13"/>
          <p:cNvSpPr/>
          <p:nvPr/>
        </p:nvSpPr>
        <p:spPr>
          <a:xfrm>
            <a:off x="849537" y="2924944"/>
            <a:ext cx="7951302" cy="584775"/>
          </a:xfrm>
          <a:prstGeom prst="rect">
            <a:avLst/>
          </a:prstGeom>
        </p:spPr>
        <p:txBody>
          <a:bodyPr wrap="square">
            <a:spAutoFit/>
          </a:bodyPr>
          <a:lstStyle/>
          <a:p>
            <a:pPr lvl="0" algn="just"/>
            <a:r>
              <a:rPr lang="it-IT" sz="1600" i="1" dirty="0">
                <a:latin typeface="Calibri" panose="020F0502020204030204" pitchFamily="34" charset="0"/>
              </a:rPr>
              <a:t>l’impiego del </a:t>
            </a:r>
            <a:r>
              <a:rPr lang="it-IT" sz="1600" b="1" i="1" dirty="0">
                <a:latin typeface="Calibri" panose="020F0502020204030204" pitchFamily="34" charset="0"/>
              </a:rPr>
              <a:t>metodo </a:t>
            </a:r>
            <a:r>
              <a:rPr lang="it-IT" sz="1600" b="1" i="1" dirty="0" smtClean="0">
                <a:latin typeface="Calibri" panose="020F0502020204030204" pitchFamily="34" charset="0"/>
              </a:rPr>
              <a:t>A</a:t>
            </a:r>
            <a:r>
              <a:rPr lang="it-IT" sz="1600" i="1" dirty="0" smtClean="0">
                <a:latin typeface="Calibri" panose="020F0502020204030204" pitchFamily="34" charset="0"/>
              </a:rPr>
              <a:t> consente di ottenere risultati molto più conservativi rispetto alle altre metodologie, in quanto le analisi vengono condotte su </a:t>
            </a:r>
            <a:r>
              <a:rPr lang="it-IT" sz="1600" i="1" dirty="0">
                <a:latin typeface="Calibri" panose="020F0502020204030204" pitchFamily="34" charset="0"/>
              </a:rPr>
              <a:t>un modello </a:t>
            </a:r>
            <a:r>
              <a:rPr lang="it-IT" sz="1600" i="1" dirty="0" smtClean="0">
                <a:latin typeface="Calibri" panose="020F0502020204030204" pitchFamily="34" charset="0"/>
              </a:rPr>
              <a:t>completo;</a:t>
            </a:r>
            <a:endParaRPr lang="it-IT" sz="1600" i="1" dirty="0">
              <a:latin typeface="Calibri" panose="020F0502020204030204" pitchFamily="34" charset="0"/>
            </a:endParaRPr>
          </a:p>
        </p:txBody>
      </p:sp>
      <p:sp>
        <p:nvSpPr>
          <p:cNvPr id="15" name="Rettangolo 14"/>
          <p:cNvSpPr/>
          <p:nvPr/>
        </p:nvSpPr>
        <p:spPr>
          <a:xfrm>
            <a:off x="849537" y="3542818"/>
            <a:ext cx="7951302" cy="1077218"/>
          </a:xfrm>
          <a:prstGeom prst="rect">
            <a:avLst/>
          </a:prstGeom>
        </p:spPr>
        <p:txBody>
          <a:bodyPr wrap="square">
            <a:spAutoFit/>
          </a:bodyPr>
          <a:lstStyle/>
          <a:p>
            <a:pPr lvl="0" algn="just"/>
            <a:r>
              <a:rPr lang="it-IT" sz="1600" i="1" dirty="0">
                <a:latin typeface="Calibri" panose="020F0502020204030204" pitchFamily="34" charset="0"/>
              </a:rPr>
              <a:t>l’impiego del </a:t>
            </a:r>
            <a:r>
              <a:rPr lang="it-IT" sz="1600" b="1" i="1" dirty="0">
                <a:latin typeface="Calibri" panose="020F0502020204030204" pitchFamily="34" charset="0"/>
              </a:rPr>
              <a:t>metodo B</a:t>
            </a:r>
            <a:r>
              <a:rPr lang="it-IT" sz="1600" i="1" dirty="0">
                <a:latin typeface="Calibri" panose="020F0502020204030204" pitchFamily="34" charset="0"/>
              </a:rPr>
              <a:t> </a:t>
            </a:r>
            <a:r>
              <a:rPr lang="it-IT" sz="1600" i="1" dirty="0" smtClean="0">
                <a:latin typeface="Calibri" panose="020F0502020204030204" pitchFamily="34" charset="0"/>
              </a:rPr>
              <a:t>porta ad ottenere dei risultati molto discordanti dalle altre metodologie, essendo le analisi condotte su un modello astratto (SDOF). In particolare, come evidenziato nelle curve di fragilità, il raggiungimento del livello di performance da dover garantire avviene per valori medi di intensità superiori a quelli ricavati con i metodi A e C;</a:t>
            </a:r>
            <a:endParaRPr lang="it-IT" sz="1600" i="1" dirty="0">
              <a:latin typeface="Calibri" panose="020F0502020204030204" pitchFamily="34" charset="0"/>
            </a:endParaRPr>
          </a:p>
        </p:txBody>
      </p:sp>
      <p:sp>
        <p:nvSpPr>
          <p:cNvPr id="16" name="Rettangolo 15"/>
          <p:cNvSpPr/>
          <p:nvPr/>
        </p:nvSpPr>
        <p:spPr>
          <a:xfrm>
            <a:off x="869170" y="4686235"/>
            <a:ext cx="7951302" cy="830997"/>
          </a:xfrm>
          <a:prstGeom prst="rect">
            <a:avLst/>
          </a:prstGeom>
        </p:spPr>
        <p:txBody>
          <a:bodyPr wrap="square">
            <a:spAutoFit/>
          </a:bodyPr>
          <a:lstStyle/>
          <a:p>
            <a:pPr lvl="0" algn="just"/>
            <a:r>
              <a:rPr lang="it-IT" sz="1600" i="1" dirty="0">
                <a:latin typeface="Calibri" panose="020F0502020204030204" pitchFamily="34" charset="0"/>
              </a:rPr>
              <a:t>l’impiego del </a:t>
            </a:r>
            <a:r>
              <a:rPr lang="it-IT" sz="1600" b="1" i="1" dirty="0">
                <a:latin typeface="Calibri" panose="020F0502020204030204" pitchFamily="34" charset="0"/>
              </a:rPr>
              <a:t>metodo </a:t>
            </a:r>
            <a:r>
              <a:rPr lang="it-IT" sz="1600" b="1" i="1" dirty="0" smtClean="0">
                <a:latin typeface="Calibri" panose="020F0502020204030204" pitchFamily="34" charset="0"/>
              </a:rPr>
              <a:t>C</a:t>
            </a:r>
            <a:r>
              <a:rPr lang="it-IT" sz="1600" i="1" dirty="0" smtClean="0">
                <a:latin typeface="Calibri" panose="020F0502020204030204" pitchFamily="34" charset="0"/>
              </a:rPr>
              <a:t>, consente di ottenere risultati prossimi a quelli del metodo A. Inoltre, essendo di rapida esecuzione, si presta per essere utilmente adottato per </a:t>
            </a:r>
            <a:r>
              <a:rPr lang="it-IT" sz="1600" i="1" dirty="0">
                <a:latin typeface="Calibri" panose="020F0502020204030204" pitchFamily="34" charset="0"/>
              </a:rPr>
              <a:t>ottenere un ordine di </a:t>
            </a:r>
            <a:r>
              <a:rPr lang="it-IT" sz="1600" i="1" dirty="0" smtClean="0">
                <a:latin typeface="Calibri" panose="020F0502020204030204" pitchFamily="34" charset="0"/>
              </a:rPr>
              <a:t>grandezza dell’affidabilità;</a:t>
            </a:r>
            <a:endParaRPr lang="it-IT" sz="1600" i="1" dirty="0">
              <a:latin typeface="Calibri" panose="020F0502020204030204" pitchFamily="34" charset="0"/>
            </a:endParaRPr>
          </a:p>
        </p:txBody>
      </p:sp>
    </p:spTree>
    <p:extLst>
      <p:ext uri="{BB962C8B-B14F-4D97-AF65-F5344CB8AC3E}">
        <p14:creationId xmlns:p14="http://schemas.microsoft.com/office/powerpoint/2010/main" val="3605219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3"/>
                                        </p:tgtEl>
                                        <p:attrNameLst>
                                          <p:attrName>ppt_y</p:attrName>
                                        </p:attrNameLst>
                                      </p:cBhvr>
                                      <p:tavLst>
                                        <p:tav tm="0">
                                          <p:val>
                                            <p:strVal val="#ppt_y"/>
                                          </p:val>
                                        </p:tav>
                                        <p:tav tm="100000">
                                          <p:val>
                                            <p:strVal val="#ppt_y"/>
                                          </p:val>
                                        </p:tav>
                                      </p:tavLst>
                                    </p:anim>
                                    <p:anim calcmode="lin" valueType="num">
                                      <p:cBhvr>
                                        <p:cTn id="9"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3"/>
                                        </p:tgtEl>
                                      </p:cBhvr>
                                    </p:animEffect>
                                  </p:childTnLst>
                                </p:cTn>
                              </p:par>
                            </p:childTnLst>
                          </p:cTn>
                        </p:par>
                        <p:par>
                          <p:cTn id="12" fill="hold">
                            <p:stCondLst>
                              <p:cond delay="1075"/>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Effect transition="in" filter="fade">
                                      <p:cBhvr>
                                        <p:cTn id="17" dur="1000"/>
                                        <p:tgtEl>
                                          <p:spTgt spid="9"/>
                                        </p:tgtEl>
                                      </p:cBhvr>
                                    </p:animEffect>
                                  </p:childTnLst>
                                </p:cTn>
                              </p:par>
                            </p:childTnLst>
                          </p:cTn>
                        </p:par>
                        <p:par>
                          <p:cTn id="18" fill="hold">
                            <p:stCondLst>
                              <p:cond delay="2075"/>
                            </p:stCondLst>
                            <p:childTnLst>
                              <p:par>
                                <p:cTn id="19" presetID="4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500"/>
                                        <p:tgtEl>
                                          <p:spTgt spid="14"/>
                                        </p:tgtEl>
                                      </p:cBhvr>
                                    </p:animEffect>
                                    <p:anim calcmode="lin" valueType="num">
                                      <p:cBhvr>
                                        <p:cTn id="22" dur="1500" fill="hold"/>
                                        <p:tgtEl>
                                          <p:spTgt spid="14"/>
                                        </p:tgtEl>
                                        <p:attrNameLst>
                                          <p:attrName>ppt_x</p:attrName>
                                        </p:attrNameLst>
                                      </p:cBhvr>
                                      <p:tavLst>
                                        <p:tav tm="0">
                                          <p:val>
                                            <p:strVal val="#ppt_x"/>
                                          </p:val>
                                        </p:tav>
                                        <p:tav tm="100000">
                                          <p:val>
                                            <p:strVal val="#ppt_x"/>
                                          </p:val>
                                        </p:tav>
                                      </p:tavLst>
                                    </p:anim>
                                    <p:anim calcmode="lin" valueType="num">
                                      <p:cBhvr>
                                        <p:cTn id="23" dur="1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575"/>
                            </p:stCondLst>
                            <p:childTnLst>
                              <p:par>
                                <p:cTn id="25" presetID="47"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500"/>
                                        <p:tgtEl>
                                          <p:spTgt spid="15"/>
                                        </p:tgtEl>
                                      </p:cBhvr>
                                    </p:animEffect>
                                    <p:anim calcmode="lin" valueType="num">
                                      <p:cBhvr>
                                        <p:cTn id="28" dur="1500" fill="hold"/>
                                        <p:tgtEl>
                                          <p:spTgt spid="15"/>
                                        </p:tgtEl>
                                        <p:attrNameLst>
                                          <p:attrName>ppt_x</p:attrName>
                                        </p:attrNameLst>
                                      </p:cBhvr>
                                      <p:tavLst>
                                        <p:tav tm="0">
                                          <p:val>
                                            <p:strVal val="#ppt_x"/>
                                          </p:val>
                                        </p:tav>
                                        <p:tav tm="100000">
                                          <p:val>
                                            <p:strVal val="#ppt_x"/>
                                          </p:val>
                                        </p:tav>
                                      </p:tavLst>
                                    </p:anim>
                                    <p:anim calcmode="lin" valueType="num">
                                      <p:cBhvr>
                                        <p:cTn id="29" dur="15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5075"/>
                            </p:stCondLst>
                            <p:childTnLst>
                              <p:par>
                                <p:cTn id="31" presetID="47"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500"/>
                                        <p:tgtEl>
                                          <p:spTgt spid="16"/>
                                        </p:tgtEl>
                                      </p:cBhvr>
                                    </p:animEffect>
                                    <p:anim calcmode="lin" valueType="num">
                                      <p:cBhvr>
                                        <p:cTn id="34" dur="1500" fill="hold"/>
                                        <p:tgtEl>
                                          <p:spTgt spid="16"/>
                                        </p:tgtEl>
                                        <p:attrNameLst>
                                          <p:attrName>ppt_x</p:attrName>
                                        </p:attrNameLst>
                                      </p:cBhvr>
                                      <p:tavLst>
                                        <p:tav tm="0">
                                          <p:val>
                                            <p:strVal val="#ppt_x"/>
                                          </p:val>
                                        </p:tav>
                                        <p:tav tm="100000">
                                          <p:val>
                                            <p:strVal val="#ppt_x"/>
                                          </p:val>
                                        </p:tav>
                                      </p:tavLst>
                                    </p:anim>
                                    <p:anim calcmode="lin" valueType="num">
                                      <p:cBhvr>
                                        <p:cTn id="35" dur="1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Effect transition="in" filter="fade">
                                      <p:cBhvr>
                                        <p:cTn id="4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magine 19"/>
          <p:cNvPicPr>
            <a:picLocks noChangeAspect="1"/>
          </p:cNvPicPr>
          <p:nvPr/>
        </p:nvPicPr>
        <p:blipFill rotWithShape="1">
          <a:blip r:embed="rId3">
            <a:extLst>
              <a:ext uri="{28A0092B-C50C-407E-A947-70E740481C1C}">
                <a14:useLocalDpi xmlns:a14="http://schemas.microsoft.com/office/drawing/2010/main" val="0"/>
              </a:ext>
            </a:extLst>
          </a:blip>
          <a:srcRect l="20732" b="15128"/>
          <a:stretch/>
        </p:blipFill>
        <p:spPr>
          <a:xfrm>
            <a:off x="179512" y="4251545"/>
            <a:ext cx="3010888" cy="2417815"/>
          </a:xfrm>
          <a:prstGeom prst="rect">
            <a:avLst/>
          </a:prstGeom>
        </p:spPr>
      </p:pic>
      <p:pic>
        <p:nvPicPr>
          <p:cNvPr id="28" name="Immagine 27"/>
          <p:cNvPicPr>
            <a:picLocks noChangeAspect="1"/>
          </p:cNvPicPr>
          <p:nvPr/>
        </p:nvPicPr>
        <p:blipFill rotWithShape="1">
          <a:blip r:embed="rId4">
            <a:extLst>
              <a:ext uri="{28A0092B-C50C-407E-A947-70E740481C1C}">
                <a14:useLocalDpi xmlns:a14="http://schemas.microsoft.com/office/drawing/2010/main" val="0"/>
              </a:ext>
            </a:extLst>
          </a:blip>
          <a:srcRect t="-1" r="7493" b="-842"/>
          <a:stretch/>
        </p:blipFill>
        <p:spPr>
          <a:xfrm>
            <a:off x="6435632" y="3429000"/>
            <a:ext cx="2528625" cy="3213980"/>
          </a:xfrm>
          <a:prstGeom prst="rect">
            <a:avLst/>
          </a:prstGeom>
        </p:spPr>
      </p:pic>
      <p:pic>
        <p:nvPicPr>
          <p:cNvPr id="30" name="Immagine 29"/>
          <p:cNvPicPr>
            <a:picLocks noChangeAspect="1"/>
          </p:cNvPicPr>
          <p:nvPr/>
        </p:nvPicPr>
        <p:blipFill rotWithShape="1">
          <a:blip r:embed="rId5">
            <a:extLst>
              <a:ext uri="{28A0092B-C50C-407E-A947-70E740481C1C}">
                <a14:useLocalDpi xmlns:a14="http://schemas.microsoft.com/office/drawing/2010/main" val="0"/>
              </a:ext>
            </a:extLst>
          </a:blip>
          <a:srcRect l="27305" b="-2289"/>
          <a:stretch/>
        </p:blipFill>
        <p:spPr>
          <a:xfrm>
            <a:off x="336975" y="1180670"/>
            <a:ext cx="2781418" cy="2935342"/>
          </a:xfrm>
          <a:prstGeom prst="rect">
            <a:avLst/>
          </a:prstGeom>
        </p:spPr>
      </p:pic>
      <p:pic>
        <p:nvPicPr>
          <p:cNvPr id="41" name="Immagine 40"/>
          <p:cNvPicPr>
            <a:picLocks noChangeAspect="1"/>
          </p:cNvPicPr>
          <p:nvPr/>
        </p:nvPicPr>
        <p:blipFill rotWithShape="1">
          <a:blip r:embed="rId6">
            <a:extLst>
              <a:ext uri="{28A0092B-C50C-407E-A947-70E740481C1C}">
                <a14:useLocalDpi xmlns:a14="http://schemas.microsoft.com/office/drawing/2010/main" val="0"/>
              </a:ext>
            </a:extLst>
          </a:blip>
          <a:srcRect l="11337"/>
          <a:stretch/>
        </p:blipFill>
        <p:spPr>
          <a:xfrm>
            <a:off x="6435632" y="1134632"/>
            <a:ext cx="2515292" cy="2048868"/>
          </a:xfrm>
          <a:prstGeom prst="rect">
            <a:avLst/>
          </a:prstGeom>
        </p:spPr>
      </p:pic>
      <p:pic>
        <p:nvPicPr>
          <p:cNvPr id="42" name="Immagine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47864" y="1134632"/>
            <a:ext cx="2875645" cy="1800200"/>
          </a:xfrm>
          <a:prstGeom prst="rect">
            <a:avLst/>
          </a:prstGeom>
        </p:spPr>
      </p:pic>
      <p:pic>
        <p:nvPicPr>
          <p:cNvPr id="4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7864" y="3068960"/>
            <a:ext cx="2995983" cy="3633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2" name="Diagramma 11"/>
          <p:cNvGraphicFramePr/>
          <p:nvPr>
            <p:extLst>
              <p:ext uri="{D42A27DB-BD31-4B8C-83A1-F6EECF244321}">
                <p14:modId xmlns:p14="http://schemas.microsoft.com/office/powerpoint/2010/main" val="898531959"/>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1+#ppt_w/2"/>
                                          </p:val>
                                        </p:tav>
                                        <p:tav tm="100000">
                                          <p:val>
                                            <p:strVal val="#ppt_x"/>
                                          </p:val>
                                        </p:tav>
                                      </p:tavLst>
                                    </p:anim>
                                    <p:anim calcmode="lin" valueType="num">
                                      <p:cBhvr additive="base">
                                        <p:cTn id="12" dur="10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1000" fill="hold"/>
                                        <p:tgtEl>
                                          <p:spTgt spid="30"/>
                                        </p:tgtEl>
                                        <p:attrNameLst>
                                          <p:attrName>ppt_x</p:attrName>
                                        </p:attrNameLst>
                                      </p:cBhvr>
                                      <p:tavLst>
                                        <p:tav tm="0">
                                          <p:val>
                                            <p:strVal val="0-#ppt_w/2"/>
                                          </p:val>
                                        </p:tav>
                                        <p:tav tm="100000">
                                          <p:val>
                                            <p:strVal val="#ppt_x"/>
                                          </p:val>
                                        </p:tav>
                                      </p:tavLst>
                                    </p:anim>
                                    <p:anim calcmode="lin" valueType="num">
                                      <p:cBhvr additive="base">
                                        <p:cTn id="16" dur="10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1000" fill="hold"/>
                                        <p:tgtEl>
                                          <p:spTgt spid="41"/>
                                        </p:tgtEl>
                                        <p:attrNameLst>
                                          <p:attrName>ppt_x</p:attrName>
                                        </p:attrNameLst>
                                      </p:cBhvr>
                                      <p:tavLst>
                                        <p:tav tm="0">
                                          <p:val>
                                            <p:strVal val="1+#ppt_w/2"/>
                                          </p:val>
                                        </p:tav>
                                        <p:tav tm="100000">
                                          <p:val>
                                            <p:strVal val="#ppt_x"/>
                                          </p:val>
                                        </p:tav>
                                      </p:tavLst>
                                    </p:anim>
                                    <p:anim calcmode="lin" valueType="num">
                                      <p:cBhvr additive="base">
                                        <p:cTn id="20" dur="1000" fill="hold"/>
                                        <p:tgtEl>
                                          <p:spTgt spid="41"/>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1000" fill="hold"/>
                                        <p:tgtEl>
                                          <p:spTgt spid="43"/>
                                        </p:tgtEl>
                                        <p:attrNameLst>
                                          <p:attrName>ppt_x</p:attrName>
                                        </p:attrNameLst>
                                      </p:cBhvr>
                                      <p:tavLst>
                                        <p:tav tm="0">
                                          <p:val>
                                            <p:strVal val="#ppt_x"/>
                                          </p:val>
                                        </p:tav>
                                        <p:tav tm="100000">
                                          <p:val>
                                            <p:strVal val="#ppt_x"/>
                                          </p:val>
                                        </p:tav>
                                      </p:tavLst>
                                    </p:anim>
                                    <p:anim calcmode="lin" valueType="num">
                                      <p:cBhvr additive="base">
                                        <p:cTn id="28" dur="10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395536" y="2228671"/>
            <a:ext cx="8424936" cy="1200329"/>
          </a:xfrm>
          <a:prstGeom prst="rect">
            <a:avLst/>
          </a:prstGeom>
        </p:spPr>
        <p:txBody>
          <a:bodyPr wrap="square">
            <a:spAutoFit/>
          </a:bodyPr>
          <a:lstStyle/>
          <a:p>
            <a:pPr algn="just"/>
            <a:r>
              <a:rPr lang="it-IT" i="1" dirty="0" smtClean="0">
                <a:latin typeface="Calibri" panose="020F0502020204030204" pitchFamily="34" charset="0"/>
              </a:rPr>
              <a:t>Rappresenta </a:t>
            </a:r>
            <a:r>
              <a:rPr lang="it-IT" i="1" dirty="0">
                <a:latin typeface="Calibri" panose="020F0502020204030204" pitchFamily="34" charset="0"/>
              </a:rPr>
              <a:t>la probabilità che un sistema porti a termine la propria missione nell’intervallo di tempo assegnato, o più esplicitamente, la probabilità che il sistema sia </a:t>
            </a:r>
            <a:r>
              <a:rPr lang="it-IT" i="1" dirty="0" smtClean="0">
                <a:latin typeface="Calibri" panose="020F0502020204030204" pitchFamily="34" charset="0"/>
              </a:rPr>
              <a:t>in grado di garantire i livelli di performance al </a:t>
            </a:r>
            <a:r>
              <a:rPr lang="it-IT" i="1" dirty="0">
                <a:latin typeface="Calibri" panose="020F0502020204030204" pitchFamily="34" charset="0"/>
              </a:rPr>
              <a:t>tempo t, avendo assunto 0 come istante </a:t>
            </a:r>
            <a:r>
              <a:rPr lang="it-IT" i="1" dirty="0" smtClean="0">
                <a:latin typeface="Calibri" panose="020F0502020204030204" pitchFamily="34" charset="0"/>
              </a:rPr>
              <a:t>iniziale (Iervolino &amp; al., 2004). </a:t>
            </a:r>
            <a:endParaRPr lang="it-IT" dirty="0">
              <a:latin typeface="Calibri" panose="020F0502020204030204" pitchFamily="34" charset="0"/>
            </a:endParaRPr>
          </a:p>
        </p:txBody>
      </p:sp>
      <p:sp>
        <p:nvSpPr>
          <p:cNvPr id="11" name="Titolo 4"/>
          <p:cNvSpPr>
            <a:spLocks noGrp="1"/>
          </p:cNvSpPr>
          <p:nvPr>
            <p:ph type="title"/>
          </p:nvPr>
        </p:nvSpPr>
        <p:spPr>
          <a:xfrm>
            <a:off x="4860032" y="1340768"/>
            <a:ext cx="3927429" cy="634082"/>
          </a:xfrm>
        </p:spPr>
        <p:txBody>
          <a:bodyPr>
            <a:noAutofit/>
          </a:bodyPr>
          <a:lstStyle/>
          <a:p>
            <a:pPr lvl="0" algn="r"/>
            <a:r>
              <a:rPr lang="it-IT" sz="3000" b="1" i="1" dirty="0" smtClean="0">
                <a:effectLst>
                  <a:outerShdw blurRad="38100" dist="38100" dir="2700000" algn="tl">
                    <a:srgbClr val="000000">
                      <a:alpha val="43137"/>
                    </a:srgbClr>
                  </a:outerShdw>
                </a:effectLst>
                <a:cs typeface="Times New Roman" pitchFamily="18" charset="0"/>
              </a:rPr>
              <a:t>Affidabilità sismica</a:t>
            </a:r>
            <a:endParaRPr lang="it-IT" sz="3000" dirty="0">
              <a:effectLst>
                <a:outerShdw blurRad="38100" dist="38100" dir="2700000" algn="tl">
                  <a:srgbClr val="000000">
                    <a:alpha val="43137"/>
                  </a:srgbClr>
                </a:outerShdw>
              </a:effectLst>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6348" y="3889464"/>
            <a:ext cx="4745972" cy="16574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mc:AlternateContent xmlns:mc="http://schemas.openxmlformats.org/markup-compatibility/2006" xmlns:a14="http://schemas.microsoft.com/office/drawing/2010/main">
        <mc:Choice Requires="a14">
          <p:sp>
            <p:nvSpPr>
              <p:cNvPr id="16" name="Rettangolo 15"/>
              <p:cNvSpPr>
                <a:spLocks noChangeAspect="1"/>
              </p:cNvSpPr>
              <p:nvPr/>
            </p:nvSpPr>
            <p:spPr>
              <a:xfrm>
                <a:off x="3596941" y="5761672"/>
                <a:ext cx="2964786" cy="69166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it-IT" b="0" i="1" smtClean="0">
                          <a:latin typeface="Cambria Math"/>
                        </a:rPr>
                        <m:t>𝑅</m:t>
                      </m:r>
                      <m:r>
                        <a:rPr lang="it-IT" i="1">
                          <a:latin typeface="Cambria Math"/>
                        </a:rPr>
                        <m:t>=</m:t>
                      </m:r>
                      <m:nary>
                        <m:naryPr>
                          <m:ctrlPr>
                            <a:rPr lang="it-IT" i="1" smtClean="0">
                              <a:latin typeface="Cambria Math" panose="02040503050406030204" pitchFamily="18" charset="0"/>
                            </a:rPr>
                          </m:ctrlPr>
                        </m:naryPr>
                        <m:sub>
                          <m:r>
                            <m:rPr>
                              <m:brk m:alnAt="23"/>
                            </m:rPr>
                            <a:rPr lang="it-IT" b="0" i="1" smtClean="0">
                              <a:latin typeface="Cambria Math"/>
                            </a:rPr>
                            <m:t>0</m:t>
                          </m:r>
                        </m:sub>
                        <m:sup>
                          <m:r>
                            <a:rPr lang="it-IT" i="1" smtClean="0">
                              <a:latin typeface="Cambria Math"/>
                              <a:ea typeface="Cambria Math"/>
                            </a:rPr>
                            <m:t>∞</m:t>
                          </m:r>
                        </m:sup>
                        <m:e>
                          <m:sSub>
                            <m:sSubPr>
                              <m:ctrlPr>
                                <a:rPr lang="it-IT" i="1" smtClean="0">
                                  <a:latin typeface="Cambria Math" panose="02040503050406030204" pitchFamily="18" charset="0"/>
                                </a:rPr>
                              </m:ctrlPr>
                            </m:sSubPr>
                            <m:e>
                              <m:r>
                                <a:rPr lang="it-IT" b="0" i="1" smtClean="0">
                                  <a:latin typeface="Cambria Math"/>
                                </a:rPr>
                                <m:t>𝑓</m:t>
                              </m:r>
                            </m:e>
                            <m:sub>
                              <m:r>
                                <a:rPr lang="it-IT" b="0" i="1" smtClean="0">
                                  <a:latin typeface="Cambria Math"/>
                                </a:rPr>
                                <m:t>𝐿</m:t>
                              </m:r>
                            </m:sub>
                          </m:sSub>
                          <m:d>
                            <m:dPr>
                              <m:ctrlPr>
                                <a:rPr lang="it-IT" i="1" smtClean="0">
                                  <a:latin typeface="Cambria Math" panose="02040503050406030204" pitchFamily="18" charset="0"/>
                                </a:rPr>
                              </m:ctrlPr>
                            </m:dPr>
                            <m:e>
                              <m:r>
                                <a:rPr lang="it-IT" b="0" i="1" smtClean="0">
                                  <a:latin typeface="Cambria Math"/>
                                </a:rPr>
                                <m:t>𝑙</m:t>
                              </m:r>
                            </m:e>
                          </m:d>
                          <m:r>
                            <a:rPr lang="it-IT" i="1" smtClean="0">
                              <a:latin typeface="Cambria Math"/>
                              <a:ea typeface="Cambria Math"/>
                            </a:rPr>
                            <m:t>∙</m:t>
                          </m:r>
                          <m:d>
                            <m:dPr>
                              <m:begChr m:val="["/>
                              <m:endChr m:val="]"/>
                              <m:ctrlPr>
                                <a:rPr lang="it-IT" i="1" smtClean="0">
                                  <a:latin typeface="Cambria Math" panose="02040503050406030204" pitchFamily="18" charset="0"/>
                                  <a:ea typeface="Cambria Math"/>
                                </a:rPr>
                              </m:ctrlPr>
                            </m:dPr>
                            <m:e>
                              <m:r>
                                <a:rPr lang="it-IT" b="0" i="1" smtClean="0">
                                  <a:latin typeface="Cambria Math"/>
                                  <a:ea typeface="Cambria Math"/>
                                </a:rPr>
                                <m:t>1−</m:t>
                              </m:r>
                              <m:sSub>
                                <m:sSubPr>
                                  <m:ctrlPr>
                                    <a:rPr lang="it-IT" b="0" i="1" smtClean="0">
                                      <a:latin typeface="Cambria Math" panose="02040503050406030204" pitchFamily="18" charset="0"/>
                                      <a:ea typeface="Cambria Math"/>
                                    </a:rPr>
                                  </m:ctrlPr>
                                </m:sSubPr>
                                <m:e>
                                  <m:r>
                                    <a:rPr lang="it-IT" b="0" i="1" smtClean="0">
                                      <a:latin typeface="Cambria Math"/>
                                      <a:ea typeface="Cambria Math"/>
                                    </a:rPr>
                                    <m:t>𝐹</m:t>
                                  </m:r>
                                </m:e>
                                <m:sub>
                                  <m:r>
                                    <a:rPr lang="it-IT" b="0" i="1" smtClean="0">
                                      <a:latin typeface="Cambria Math"/>
                                      <a:ea typeface="Cambria Math"/>
                                    </a:rPr>
                                    <m:t>𝑆</m:t>
                                  </m:r>
                                </m:sub>
                              </m:sSub>
                              <m:d>
                                <m:dPr>
                                  <m:ctrlPr>
                                    <a:rPr lang="it-IT" b="0" i="1" smtClean="0">
                                      <a:latin typeface="Cambria Math" panose="02040503050406030204" pitchFamily="18" charset="0"/>
                                      <a:ea typeface="Cambria Math"/>
                                    </a:rPr>
                                  </m:ctrlPr>
                                </m:dPr>
                                <m:e>
                                  <m:r>
                                    <a:rPr lang="it-IT" b="0" i="1" smtClean="0">
                                      <a:latin typeface="Cambria Math"/>
                                      <a:ea typeface="Cambria Math"/>
                                    </a:rPr>
                                    <m:t>𝑙</m:t>
                                  </m:r>
                                </m:e>
                              </m:d>
                            </m:e>
                          </m:d>
                        </m:e>
                      </m:nary>
                      <m:r>
                        <a:rPr lang="it-IT" b="0" i="1" smtClean="0">
                          <a:latin typeface="Cambria Math"/>
                        </a:rPr>
                        <m:t>𝑑𝑙</m:t>
                      </m:r>
                    </m:oMath>
                  </m:oMathPara>
                </a14:m>
                <a:endParaRPr lang="it-IT" dirty="0">
                  <a:latin typeface="Calibri" panose="020F0502020204030204" pitchFamily="34" charset="0"/>
                </a:endParaRPr>
              </a:p>
            </p:txBody>
          </p:sp>
        </mc:Choice>
        <mc:Fallback xmlns="">
          <p:sp>
            <p:nvSpPr>
              <p:cNvPr id="16" name="Rettangolo 15"/>
              <p:cNvSpPr>
                <a:spLocks noRot="1" noChangeAspect="1" noMove="1" noResize="1" noEditPoints="1" noAdjustHandles="1" noChangeArrowheads="1" noChangeShapeType="1" noTextEdit="1"/>
              </p:cNvSpPr>
              <p:nvPr/>
            </p:nvSpPr>
            <p:spPr>
              <a:xfrm>
                <a:off x="3596941" y="5761672"/>
                <a:ext cx="2964786" cy="691664"/>
              </a:xfrm>
              <a:prstGeom prst="rect">
                <a:avLst/>
              </a:prstGeom>
              <a:blipFill rotWithShape="1">
                <a:blip r:embed="rId4"/>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9" name="Rettangolo 18"/>
              <p:cNvSpPr>
                <a:spLocks noChangeAspect="1"/>
              </p:cNvSpPr>
              <p:nvPr/>
            </p:nvSpPr>
            <p:spPr>
              <a:xfrm>
                <a:off x="1403648" y="4533524"/>
                <a:ext cx="84645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it-IT" b="0" i="1" smtClean="0">
                          <a:latin typeface="Cambria Math"/>
                        </a:rPr>
                        <m:t>𝑅</m:t>
                      </m:r>
                      <m:r>
                        <a:rPr lang="it-IT" b="0" i="1" smtClean="0">
                          <a:latin typeface="Cambria Math"/>
                          <a:ea typeface="Cambria Math"/>
                        </a:rPr>
                        <m:t>≥</m:t>
                      </m:r>
                      <m:r>
                        <a:rPr lang="it-IT" b="0" i="1" smtClean="0">
                          <a:latin typeface="Cambria Math"/>
                          <a:ea typeface="Cambria Math"/>
                        </a:rPr>
                        <m:t>𝐸</m:t>
                      </m:r>
                    </m:oMath>
                  </m:oMathPara>
                </a14:m>
                <a:endParaRPr lang="it-IT" dirty="0">
                  <a:latin typeface="Calibri" panose="020F0502020204030204" pitchFamily="34" charset="0"/>
                </a:endParaRPr>
              </a:p>
            </p:txBody>
          </p:sp>
        </mc:Choice>
        <mc:Fallback xmlns="">
          <p:sp>
            <p:nvSpPr>
              <p:cNvPr id="19" name="Rettangolo 18"/>
              <p:cNvSpPr>
                <a:spLocks noRot="1" noChangeAspect="1" noMove="1" noResize="1" noEditPoints="1" noAdjustHandles="1" noChangeArrowheads="1" noChangeShapeType="1" noTextEdit="1"/>
              </p:cNvSpPr>
              <p:nvPr/>
            </p:nvSpPr>
            <p:spPr>
              <a:xfrm>
                <a:off x="1403648" y="4533524"/>
                <a:ext cx="846450" cy="369332"/>
              </a:xfrm>
              <a:prstGeom prst="rect">
                <a:avLst/>
              </a:prstGeom>
              <a:blipFill rotWithShape="1">
                <a:blip r:embed="rId5"/>
                <a:stretch>
                  <a:fillRect/>
                </a:stretch>
              </a:blipFill>
            </p:spPr>
            <p:txBody>
              <a:bodyPr/>
              <a:lstStyle/>
              <a:p>
                <a:r>
                  <a:rPr lang="it-IT">
                    <a:noFill/>
                  </a:rPr>
                  <a:t> </a:t>
                </a:r>
              </a:p>
            </p:txBody>
          </p:sp>
        </mc:Fallback>
      </mc:AlternateContent>
      <p:graphicFrame>
        <p:nvGraphicFramePr>
          <p:cNvPr id="8" name="Diagramma 7"/>
          <p:cNvGraphicFramePr/>
          <p:nvPr>
            <p:extLst>
              <p:ext uri="{D42A27DB-BD31-4B8C-83A1-F6EECF244321}">
                <p14:modId xmlns:p14="http://schemas.microsoft.com/office/powerpoint/2010/main" val="2168126711"/>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015448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0.70"/>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5" presetClass="entr" presetSubtype="0" fill="hold" nodeType="withEffect">
                                  <p:stCondLst>
                                    <p:cond delay="0"/>
                                  </p:stCondLst>
                                  <p:childTnLst>
                                    <p:set>
                                      <p:cBhvr>
                                        <p:cTn id="16" dur="1" fill="hold">
                                          <p:stCondLst>
                                            <p:cond delay="0"/>
                                          </p:stCondLst>
                                        </p:cTn>
                                        <p:tgtEl>
                                          <p:spTgt spid="1027"/>
                                        </p:tgtEl>
                                        <p:attrNameLst>
                                          <p:attrName>style.visibility</p:attrName>
                                        </p:attrNameLst>
                                      </p:cBhvr>
                                      <p:to>
                                        <p:strVal val="visible"/>
                                      </p:to>
                                    </p:set>
                                    <p:anim calcmode="lin" valueType="num">
                                      <p:cBhvr>
                                        <p:cTn id="17" dur="1000" fill="hold"/>
                                        <p:tgtEl>
                                          <p:spTgt spid="1027"/>
                                        </p:tgtEl>
                                        <p:attrNameLst>
                                          <p:attrName>ppt_w</p:attrName>
                                        </p:attrNameLst>
                                      </p:cBhvr>
                                      <p:tavLst>
                                        <p:tav tm="0">
                                          <p:val>
                                            <p:strVal val="#ppt_w*0.70"/>
                                          </p:val>
                                        </p:tav>
                                        <p:tav tm="100000">
                                          <p:val>
                                            <p:strVal val="#ppt_w"/>
                                          </p:val>
                                        </p:tav>
                                      </p:tavLst>
                                    </p:anim>
                                    <p:anim calcmode="lin" valueType="num">
                                      <p:cBhvr>
                                        <p:cTn id="18" dur="1000" fill="hold"/>
                                        <p:tgtEl>
                                          <p:spTgt spid="1027"/>
                                        </p:tgtEl>
                                        <p:attrNameLst>
                                          <p:attrName>ppt_h</p:attrName>
                                        </p:attrNameLst>
                                      </p:cBhvr>
                                      <p:tavLst>
                                        <p:tav tm="0">
                                          <p:val>
                                            <p:strVal val="#ppt_h"/>
                                          </p:val>
                                        </p:tav>
                                        <p:tav tm="100000">
                                          <p:val>
                                            <p:strVal val="#ppt_h"/>
                                          </p:val>
                                        </p:tav>
                                      </p:tavLst>
                                    </p:anim>
                                    <p:animEffect transition="in" filter="fade">
                                      <p:cBhvr>
                                        <p:cTn id="19" dur="1000"/>
                                        <p:tgtEl>
                                          <p:spTgt spid="1027"/>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1"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1000" fill="hold"/>
                                        <p:tgtEl>
                                          <p:spTgt spid="16"/>
                                        </p:tgtEl>
                                        <p:attrNameLst>
                                          <p:attrName>ppt_w</p:attrName>
                                        </p:attrNameLst>
                                      </p:cBhvr>
                                      <p:tavLst>
                                        <p:tav tm="0">
                                          <p:val>
                                            <p:strVal val="#ppt_w*0.70"/>
                                          </p:val>
                                        </p:tav>
                                        <p:tav tm="100000">
                                          <p:val>
                                            <p:strVal val="#ppt_w"/>
                                          </p:val>
                                        </p:tav>
                                      </p:tavLst>
                                    </p:anim>
                                    <p:anim calcmode="lin" valueType="num">
                                      <p:cBhvr>
                                        <p:cTn id="25" dur="1000" fill="hold"/>
                                        <p:tgtEl>
                                          <p:spTgt spid="16"/>
                                        </p:tgtEl>
                                        <p:attrNameLst>
                                          <p:attrName>ppt_h</p:attrName>
                                        </p:attrNameLst>
                                      </p:cBhvr>
                                      <p:tavLst>
                                        <p:tav tm="0">
                                          <p:val>
                                            <p:strVal val="#ppt_h"/>
                                          </p:val>
                                        </p:tav>
                                        <p:tav tm="100000">
                                          <p:val>
                                            <p:strVal val="#ppt_h"/>
                                          </p:val>
                                        </p:tav>
                                      </p:tavLst>
                                    </p:anim>
                                    <p:animEffect transition="in" filter="fade">
                                      <p:cBhvr>
                                        <p:cTn id="2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magine 18"/>
          <p:cNvPicPr/>
          <p:nvPr/>
        </p:nvPicPr>
        <p:blipFill rotWithShape="1">
          <a:blip r:embed="rId3"/>
          <a:srcRect l="37718" t="28209" r="35783" b="29135"/>
          <a:stretch/>
        </p:blipFill>
        <p:spPr bwMode="auto">
          <a:xfrm>
            <a:off x="683568" y="1196752"/>
            <a:ext cx="2519680" cy="2280285"/>
          </a:xfrm>
          <a:prstGeom prst="rect">
            <a:avLst/>
          </a:prstGeom>
          <a:ln>
            <a:solidFill>
              <a:schemeClr val="tx1"/>
            </a:solidFill>
          </a:ln>
          <a:extLst>
            <a:ext uri="{53640926-AAD7-44D8-BBD7-CCE9431645EC}">
              <a14:shadowObscured xmlns:a14="http://schemas.microsoft.com/office/drawing/2010/main"/>
            </a:ext>
          </a:extLst>
        </p:spPr>
      </p:pic>
      <p:sp>
        <p:nvSpPr>
          <p:cNvPr id="20" name="Rettangolo 19"/>
          <p:cNvSpPr/>
          <p:nvPr/>
        </p:nvSpPr>
        <p:spPr>
          <a:xfrm>
            <a:off x="683443" y="3477037"/>
            <a:ext cx="2519805" cy="323165"/>
          </a:xfrm>
          <a:prstGeom prst="rect">
            <a:avLst/>
          </a:prstGeom>
        </p:spPr>
        <p:txBody>
          <a:bodyPr wrap="square">
            <a:spAutoFit/>
          </a:bodyPr>
          <a:lstStyle/>
          <a:p>
            <a:r>
              <a:rPr lang="it-IT" sz="1500" i="1" dirty="0" smtClean="0">
                <a:latin typeface="+mj-lt"/>
              </a:rPr>
              <a:t>Fonte ISTAT, 2009</a:t>
            </a:r>
            <a:endParaRPr lang="it-IT" sz="1500" i="1" dirty="0">
              <a:latin typeface="+mj-lt"/>
            </a:endParaRPr>
          </a:p>
        </p:txBody>
      </p:sp>
      <p:pic>
        <p:nvPicPr>
          <p:cNvPr id="21" name="Immagine 20"/>
          <p:cNvPicPr/>
          <p:nvPr/>
        </p:nvPicPr>
        <p:blipFill rotWithShape="1">
          <a:blip r:embed="rId4">
            <a:extLst>
              <a:ext uri="{28A0092B-C50C-407E-A947-70E740481C1C}">
                <a14:useLocalDpi xmlns:a14="http://schemas.microsoft.com/office/drawing/2010/main" val="0"/>
              </a:ext>
            </a:extLst>
          </a:blip>
          <a:srcRect t="840" b="8066"/>
          <a:stretch/>
        </p:blipFill>
        <p:spPr bwMode="auto">
          <a:xfrm>
            <a:off x="3923928" y="1384816"/>
            <a:ext cx="4499610" cy="4745355"/>
          </a:xfrm>
          <a:prstGeom prst="rect">
            <a:avLst/>
          </a:prstGeom>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
        <p:nvSpPr>
          <p:cNvPr id="22" name="Rettangolo 21"/>
          <p:cNvSpPr/>
          <p:nvPr/>
        </p:nvSpPr>
        <p:spPr>
          <a:xfrm>
            <a:off x="3923928" y="6130171"/>
            <a:ext cx="4499610" cy="323165"/>
          </a:xfrm>
          <a:prstGeom prst="rect">
            <a:avLst/>
          </a:prstGeom>
        </p:spPr>
        <p:txBody>
          <a:bodyPr wrap="square">
            <a:spAutoFit/>
          </a:bodyPr>
          <a:lstStyle/>
          <a:p>
            <a:pPr algn="r"/>
            <a:r>
              <a:rPr lang="it-IT" sz="1500" i="1" dirty="0" smtClean="0">
                <a:latin typeface="+mj-lt"/>
              </a:rPr>
              <a:t>Fonte AITEC, 2013</a:t>
            </a:r>
            <a:endParaRPr lang="it-IT" sz="1500" i="1" dirty="0">
              <a:latin typeface="+mj-lt"/>
            </a:endParaRPr>
          </a:p>
        </p:txBody>
      </p:sp>
      <p:pic>
        <p:nvPicPr>
          <p:cNvPr id="3" name="Immagin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9374" y="3933056"/>
            <a:ext cx="2245378" cy="2743103"/>
          </a:xfrm>
          <a:prstGeom prst="rect">
            <a:avLst/>
          </a:prstGeom>
        </p:spPr>
      </p:pic>
      <p:sp>
        <p:nvSpPr>
          <p:cNvPr id="4" name="Rettangolo 3"/>
          <p:cNvSpPr/>
          <p:nvPr/>
        </p:nvSpPr>
        <p:spPr>
          <a:xfrm>
            <a:off x="3923928" y="5589240"/>
            <a:ext cx="4499610" cy="288032"/>
          </a:xfrm>
          <a:prstGeom prst="rect">
            <a:avLst/>
          </a:prstGeom>
          <a:noFill/>
          <a:ln w="539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9" name="Diagramma 8"/>
          <p:cNvGraphicFramePr/>
          <p:nvPr>
            <p:extLst>
              <p:ext uri="{D42A27DB-BD31-4B8C-83A1-F6EECF244321}">
                <p14:modId xmlns:p14="http://schemas.microsoft.com/office/powerpoint/2010/main" val="2168126711"/>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80651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1+#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1+#ppt_w/2"/>
                                          </p:val>
                                        </p:tav>
                                        <p:tav tm="100000">
                                          <p:val>
                                            <p:strVal val="#ppt_x"/>
                                          </p:val>
                                        </p:tav>
                                      </p:tavLst>
                                    </p:anim>
                                    <p:anim calcmode="lin" valueType="num">
                                      <p:cBhvr additive="base">
                                        <p:cTn id="12" dur="10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0-#ppt_w/2"/>
                                          </p:val>
                                        </p:tav>
                                        <p:tav tm="100000">
                                          <p:val>
                                            <p:strVal val="#ppt_x"/>
                                          </p:val>
                                        </p:tav>
                                      </p:tavLst>
                                    </p:anim>
                                    <p:anim calcmode="lin" valueType="num">
                                      <p:cBhvr additive="base">
                                        <p:cTn id="16" dur="10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Effect transition="in" filter="fade">
                                      <p:cBhvr>
                                        <p:cTn id="25" dur="10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circle(in)">
                                      <p:cBhvr>
                                        <p:cTn id="3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179512" y="1916832"/>
            <a:ext cx="1368152" cy="432048"/>
          </a:xfrm>
          <a:prstGeom prst="rect">
            <a:avLst/>
          </a:prstGeom>
        </p:spPr>
        <p:txBody>
          <a:bodyPr vert="horz" wrap="square" lIns="45720" rIns="45720" rtlCol="0" anchor="ctr">
            <a:noAutofit/>
          </a:bodyPr>
          <a:lstStyle/>
          <a:p>
            <a:pPr algn="just" fontAlgn="base">
              <a:spcBef>
                <a:spcPct val="0"/>
              </a:spcBef>
              <a:spcAft>
                <a:spcPct val="0"/>
              </a:spcAft>
            </a:pPr>
            <a:r>
              <a:rPr lang="it-IT" sz="2300" b="1" i="1" dirty="0" smtClean="0">
                <a:latin typeface="Calibri" panose="020F0502020204030204" pitchFamily="34" charset="0"/>
              </a:rPr>
              <a:t>Obiettivo:</a:t>
            </a:r>
            <a:endParaRPr lang="it-IT" sz="2300" i="1" dirty="0">
              <a:latin typeface="Calibri" panose="020F0502020204030204" pitchFamily="34" charset="0"/>
            </a:endParaRPr>
          </a:p>
        </p:txBody>
      </p:sp>
      <p:sp>
        <p:nvSpPr>
          <p:cNvPr id="8" name="Rettangolo 7"/>
          <p:cNvSpPr/>
          <p:nvPr/>
        </p:nvSpPr>
        <p:spPr>
          <a:xfrm>
            <a:off x="395536" y="2852936"/>
            <a:ext cx="8424936" cy="553998"/>
          </a:xfrm>
          <a:prstGeom prst="rect">
            <a:avLst/>
          </a:prstGeom>
        </p:spPr>
        <p:txBody>
          <a:bodyPr wrap="square">
            <a:spAutoFit/>
          </a:bodyPr>
          <a:lstStyle/>
          <a:p>
            <a:pPr lvl="0" algn="just"/>
            <a:r>
              <a:rPr lang="it-IT" sz="1500" i="1" dirty="0" smtClean="0">
                <a:latin typeface="Calibri" panose="020F0502020204030204" pitchFamily="34" charset="0"/>
              </a:rPr>
              <a:t>Misurare l’</a:t>
            </a:r>
            <a:r>
              <a:rPr lang="it-IT" sz="1500" b="1" i="1" dirty="0" smtClean="0">
                <a:latin typeface="Calibri" panose="020F0502020204030204" pitchFamily="34" charset="0"/>
              </a:rPr>
              <a:t>effettivo livello di protezione della struttura</a:t>
            </a:r>
            <a:r>
              <a:rPr lang="it-IT" sz="1500" i="1" dirty="0" smtClean="0">
                <a:latin typeface="Calibri" panose="020F0502020204030204" pitchFamily="34" charset="0"/>
              </a:rPr>
              <a:t>, inteso come la probabilità di superamento di ogni stato limite considerato.</a:t>
            </a:r>
            <a:endParaRPr lang="it-IT" sz="1500" i="1" dirty="0">
              <a:latin typeface="Calibri" panose="020F0502020204030204" pitchFamily="34" charset="0"/>
            </a:endParaRPr>
          </a:p>
        </p:txBody>
      </p:sp>
      <p:sp>
        <p:nvSpPr>
          <p:cNvPr id="9" name="Rettangolo 8"/>
          <p:cNvSpPr/>
          <p:nvPr/>
        </p:nvSpPr>
        <p:spPr>
          <a:xfrm>
            <a:off x="395536" y="2420888"/>
            <a:ext cx="8424936" cy="323165"/>
          </a:xfrm>
          <a:prstGeom prst="rect">
            <a:avLst/>
          </a:prstGeom>
        </p:spPr>
        <p:txBody>
          <a:bodyPr wrap="square">
            <a:spAutoFit/>
          </a:bodyPr>
          <a:lstStyle/>
          <a:p>
            <a:pPr lvl="0" algn="just"/>
            <a:r>
              <a:rPr lang="it-IT" sz="1500" i="1" dirty="0" smtClean="0">
                <a:latin typeface="Calibri" panose="020F0502020204030204" pitchFamily="34" charset="0"/>
              </a:rPr>
              <a:t>Fornire un valido </a:t>
            </a:r>
            <a:r>
              <a:rPr lang="it-IT" sz="1500" b="1" i="1" dirty="0" smtClean="0">
                <a:latin typeface="Calibri" panose="020F0502020204030204" pitchFamily="34" charset="0"/>
              </a:rPr>
              <a:t>supporto alle normative vigenti </a:t>
            </a:r>
            <a:r>
              <a:rPr lang="it-IT" sz="1500" i="1" dirty="0" smtClean="0">
                <a:latin typeface="Calibri" panose="020F0502020204030204" pitchFamily="34" charset="0"/>
              </a:rPr>
              <a:t>per la valutazione dell’affidabilità sismica;</a:t>
            </a:r>
            <a:endParaRPr lang="it-IT" sz="1500" i="1" dirty="0">
              <a:latin typeface="Calibri" panose="020F0502020204030204" pitchFamily="34" charset="0"/>
            </a:endParaRPr>
          </a:p>
        </p:txBody>
      </p:sp>
      <p:pic>
        <p:nvPicPr>
          <p:cNvPr id="14" name="Immagin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7468" y="3878410"/>
            <a:ext cx="1565169" cy="1044000"/>
          </a:xfrm>
          <a:prstGeom prst="rect">
            <a:avLst/>
          </a:prstGeom>
        </p:spPr>
      </p:pic>
      <p:pic>
        <p:nvPicPr>
          <p:cNvPr id="15"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1432" y="3878410"/>
            <a:ext cx="1711478" cy="1044000"/>
          </a:xfrm>
          <a:prstGeom prst="rect">
            <a:avLst/>
          </a:prstGeom>
        </p:spPr>
      </p:pic>
      <p:pic>
        <p:nvPicPr>
          <p:cNvPr id="16" name="Immagin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60232" y="3878067"/>
            <a:ext cx="1905300" cy="1044000"/>
          </a:xfrm>
          <a:prstGeom prst="rect">
            <a:avLst/>
          </a:prstGeom>
        </p:spPr>
      </p:pic>
      <p:pic>
        <p:nvPicPr>
          <p:cNvPr id="17" name="Immagin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3768" y="3878410"/>
            <a:ext cx="1681017" cy="1044000"/>
          </a:xfrm>
          <a:prstGeom prst="rect">
            <a:avLst/>
          </a:prstGeom>
        </p:spPr>
      </p:pic>
      <p:sp>
        <p:nvSpPr>
          <p:cNvPr id="18" name="CasellaDiTesto 17"/>
          <p:cNvSpPr txBox="1"/>
          <p:nvPr/>
        </p:nvSpPr>
        <p:spPr>
          <a:xfrm>
            <a:off x="517464" y="3580302"/>
            <a:ext cx="936104" cy="360000"/>
          </a:xfrm>
          <a:prstGeom prst="rect">
            <a:avLst/>
          </a:prstGeom>
        </p:spPr>
        <p:txBody>
          <a:bodyPr vert="horz" wrap="square" lIns="45720" rIns="45720" rtlCol="0" anchor="ctr">
            <a:normAutofit/>
          </a:bodyPr>
          <a:lstStyle/>
          <a:p>
            <a:pPr lvl="0" algn="just" fontAlgn="base">
              <a:spcBef>
                <a:spcPct val="0"/>
              </a:spcBef>
              <a:spcAft>
                <a:spcPct val="0"/>
              </a:spcAft>
            </a:pPr>
            <a:r>
              <a:rPr lang="it-IT" sz="1500" b="1" i="1" dirty="0" smtClean="0">
                <a:latin typeface="Calibri" panose="020F0502020204030204" pitchFamily="34" charset="0"/>
              </a:rPr>
              <a:t>Classe I</a:t>
            </a:r>
            <a:endParaRPr lang="it-IT" sz="1500" i="1" dirty="0">
              <a:latin typeface="Calibri" panose="020F0502020204030204" pitchFamily="34" charset="0"/>
            </a:endParaRPr>
          </a:p>
        </p:txBody>
      </p:sp>
      <p:sp>
        <p:nvSpPr>
          <p:cNvPr id="19" name="CasellaDiTesto 18"/>
          <p:cNvSpPr txBox="1"/>
          <p:nvPr/>
        </p:nvSpPr>
        <p:spPr>
          <a:xfrm>
            <a:off x="2483768" y="3554474"/>
            <a:ext cx="936104" cy="360000"/>
          </a:xfrm>
          <a:prstGeom prst="rect">
            <a:avLst/>
          </a:prstGeom>
        </p:spPr>
        <p:txBody>
          <a:bodyPr vert="horz" wrap="square" lIns="45720" rIns="45720" rtlCol="0" anchor="ctr">
            <a:normAutofit/>
          </a:bodyPr>
          <a:lstStyle/>
          <a:p>
            <a:pPr lvl="0"/>
            <a:r>
              <a:rPr lang="it-IT" sz="1500" b="1" i="1" dirty="0" smtClean="0">
                <a:latin typeface="Calibri" panose="020F0502020204030204" pitchFamily="34" charset="0"/>
              </a:rPr>
              <a:t>Classe II</a:t>
            </a:r>
            <a:endParaRPr lang="it-IT" sz="1500" i="1" dirty="0">
              <a:latin typeface="Calibri" panose="020F0502020204030204" pitchFamily="34" charset="0"/>
            </a:endParaRPr>
          </a:p>
        </p:txBody>
      </p:sp>
      <p:sp>
        <p:nvSpPr>
          <p:cNvPr id="20" name="CasellaDiTesto 19"/>
          <p:cNvSpPr txBox="1"/>
          <p:nvPr/>
        </p:nvSpPr>
        <p:spPr>
          <a:xfrm>
            <a:off x="4551432" y="3544318"/>
            <a:ext cx="936104" cy="360000"/>
          </a:xfrm>
          <a:prstGeom prst="rect">
            <a:avLst/>
          </a:prstGeom>
        </p:spPr>
        <p:txBody>
          <a:bodyPr vert="horz" wrap="square" lIns="45720" rIns="45720" rtlCol="0" anchor="ctr">
            <a:normAutofit/>
          </a:bodyPr>
          <a:lstStyle/>
          <a:p>
            <a:pPr lvl="0" algn="just" fontAlgn="base">
              <a:spcBef>
                <a:spcPct val="0"/>
              </a:spcBef>
              <a:spcAft>
                <a:spcPct val="0"/>
              </a:spcAft>
            </a:pPr>
            <a:r>
              <a:rPr lang="it-IT" sz="1500" b="1" i="1" dirty="0" smtClean="0">
                <a:latin typeface="Calibri" panose="020F0502020204030204" pitchFamily="34" charset="0"/>
              </a:rPr>
              <a:t>Classe III</a:t>
            </a:r>
            <a:endParaRPr lang="it-IT" sz="1500" i="1" dirty="0">
              <a:latin typeface="Calibri" panose="020F0502020204030204" pitchFamily="34" charset="0"/>
            </a:endParaRPr>
          </a:p>
        </p:txBody>
      </p:sp>
      <p:sp>
        <p:nvSpPr>
          <p:cNvPr id="21" name="CasellaDiTesto 20"/>
          <p:cNvSpPr txBox="1"/>
          <p:nvPr/>
        </p:nvSpPr>
        <p:spPr>
          <a:xfrm>
            <a:off x="6660232" y="3565147"/>
            <a:ext cx="936104" cy="360000"/>
          </a:xfrm>
          <a:prstGeom prst="rect">
            <a:avLst/>
          </a:prstGeom>
        </p:spPr>
        <p:txBody>
          <a:bodyPr vert="horz" wrap="square" lIns="45720" rIns="45720" rtlCol="0" anchor="ctr">
            <a:normAutofit/>
          </a:bodyPr>
          <a:lstStyle/>
          <a:p>
            <a:pPr lvl="0"/>
            <a:r>
              <a:rPr lang="it-IT" sz="1500" b="1" i="1" dirty="0" smtClean="0">
                <a:latin typeface="Calibri" panose="020F0502020204030204" pitchFamily="34" charset="0"/>
              </a:rPr>
              <a:t>Classe IV</a:t>
            </a:r>
            <a:endParaRPr lang="it-IT" sz="1500" i="1" dirty="0">
              <a:latin typeface="Calibri" panose="020F0502020204030204" pitchFamily="34" charset="0"/>
            </a:endParaRPr>
          </a:p>
        </p:txBody>
      </p:sp>
      <p:sp>
        <p:nvSpPr>
          <p:cNvPr id="22" name="Rettangolo 21"/>
          <p:cNvSpPr/>
          <p:nvPr/>
        </p:nvSpPr>
        <p:spPr>
          <a:xfrm>
            <a:off x="1547664" y="5229200"/>
            <a:ext cx="6191828" cy="323165"/>
          </a:xfrm>
          <a:prstGeom prst="rect">
            <a:avLst/>
          </a:prstGeom>
        </p:spPr>
        <p:txBody>
          <a:bodyPr wrap="square">
            <a:spAutoFit/>
          </a:bodyPr>
          <a:lstStyle/>
          <a:p>
            <a:pPr algn="just"/>
            <a:r>
              <a:rPr lang="it-IT" sz="1500" i="1" dirty="0" smtClean="0">
                <a:latin typeface="Calibri" panose="020F0502020204030204" pitchFamily="34" charset="0"/>
              </a:rPr>
              <a:t>Requisiti minimi di affidabilità (in termini di periodo medio di ritorno in anni).</a:t>
            </a:r>
            <a:endParaRPr lang="it-IT" sz="1500" i="1" dirty="0">
              <a:latin typeface="Calibri" panose="020F0502020204030204" pitchFamily="34" charset="0"/>
            </a:endParaRPr>
          </a:p>
        </p:txBody>
      </p:sp>
      <p:graphicFrame>
        <p:nvGraphicFramePr>
          <p:cNvPr id="24" name="Tabella 23"/>
          <p:cNvGraphicFramePr>
            <a:graphicFrameLocks noGrp="1"/>
          </p:cNvGraphicFramePr>
          <p:nvPr>
            <p:extLst>
              <p:ext uri="{D42A27DB-BD31-4B8C-83A1-F6EECF244321}">
                <p14:modId xmlns:p14="http://schemas.microsoft.com/office/powerpoint/2010/main" val="652679210"/>
              </p:ext>
            </p:extLst>
          </p:nvPr>
        </p:nvGraphicFramePr>
        <p:xfrm>
          <a:off x="1674004" y="5589813"/>
          <a:ext cx="5868000" cy="1008000"/>
        </p:xfrm>
        <a:graphic>
          <a:graphicData uri="http://schemas.openxmlformats.org/drawingml/2006/table">
            <a:tbl>
              <a:tblPr firstRow="1" firstCol="1" bandRow="1">
                <a:tableStyleId>{21E4AEA4-8DFA-4A89-87EB-49C32662AFE0}</a:tableStyleId>
              </a:tblPr>
              <a:tblGrid>
                <a:gridCol w="1980000"/>
                <a:gridCol w="972000"/>
                <a:gridCol w="972000"/>
                <a:gridCol w="972000"/>
                <a:gridCol w="972000"/>
              </a:tblGrid>
              <a:tr h="252000">
                <a:tc>
                  <a:txBody>
                    <a:bodyPr/>
                    <a:lstStyle/>
                    <a:p>
                      <a:pPr algn="ctr">
                        <a:lnSpc>
                          <a:spcPct val="115000"/>
                        </a:lnSpc>
                        <a:spcBef>
                          <a:spcPts val="600"/>
                        </a:spcBef>
                        <a:spcAft>
                          <a:spcPts val="0"/>
                        </a:spcAft>
                      </a:pPr>
                      <a:r>
                        <a:rPr lang="it-IT" sz="1300" b="1" i="1" dirty="0" smtClean="0">
                          <a:solidFill>
                            <a:sysClr val="windowText" lastClr="000000"/>
                          </a:solidFill>
                          <a:effectLst/>
                          <a:latin typeface="Calibri" panose="020F0502020204030204" pitchFamily="34" charset="0"/>
                        </a:rPr>
                        <a:t>Stato Limite</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300" b="1" i="1" dirty="0">
                          <a:solidFill>
                            <a:sysClr val="windowText" lastClr="000000"/>
                          </a:solidFill>
                          <a:effectLst/>
                          <a:latin typeface="Calibri" panose="020F0502020204030204" pitchFamily="34" charset="0"/>
                        </a:rPr>
                        <a:t>Classe I</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300" b="1" i="1" dirty="0">
                          <a:solidFill>
                            <a:sysClr val="windowText" lastClr="000000"/>
                          </a:solidFill>
                          <a:effectLst/>
                          <a:latin typeface="Calibri" panose="020F0502020204030204" pitchFamily="34" charset="0"/>
                        </a:rPr>
                        <a:t>Classe II</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300" b="1" i="1" dirty="0">
                          <a:solidFill>
                            <a:sysClr val="windowText" lastClr="000000"/>
                          </a:solidFill>
                          <a:effectLst/>
                          <a:latin typeface="Calibri" panose="020F0502020204030204" pitchFamily="34" charset="0"/>
                        </a:rPr>
                        <a:t>Classe III</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300" b="1" i="1" dirty="0">
                          <a:solidFill>
                            <a:sysClr val="windowText" lastClr="000000"/>
                          </a:solidFill>
                          <a:effectLst/>
                          <a:latin typeface="Calibri" panose="020F0502020204030204" pitchFamily="34" charset="0"/>
                        </a:rPr>
                        <a:t>Classe IV</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r>
              <a:tr h="252000">
                <a:tc>
                  <a:txBody>
                    <a:bodyPr/>
                    <a:lstStyle/>
                    <a:p>
                      <a:pPr algn="ctr">
                        <a:lnSpc>
                          <a:spcPct val="115000"/>
                        </a:lnSpc>
                        <a:spcBef>
                          <a:spcPts val="600"/>
                        </a:spcBef>
                        <a:spcAft>
                          <a:spcPts val="0"/>
                        </a:spcAft>
                      </a:pPr>
                      <a:r>
                        <a:rPr lang="it-IT" sz="1300" i="1" dirty="0" smtClean="0">
                          <a:solidFill>
                            <a:sysClr val="windowText" lastClr="000000"/>
                          </a:solidFill>
                          <a:effectLst/>
                          <a:latin typeface="Calibri" panose="020F0502020204030204" pitchFamily="34" charset="0"/>
                        </a:rPr>
                        <a:t>di Danno</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ctr">
                        <a:lnSpc>
                          <a:spcPct val="115000"/>
                        </a:lnSpc>
                        <a:spcBef>
                          <a:spcPts val="600"/>
                        </a:spcBef>
                        <a:spcAft>
                          <a:spcPts val="0"/>
                        </a:spcAft>
                      </a:pPr>
                      <a:r>
                        <a:rPr lang="it-IT" sz="1300" b="0" i="1" dirty="0" smtClean="0">
                          <a:solidFill>
                            <a:schemeClr val="dk1"/>
                          </a:solidFill>
                          <a:effectLst/>
                          <a:latin typeface="Calibri" panose="020F0502020204030204" pitchFamily="34" charset="0"/>
                          <a:ea typeface="+mn-ea"/>
                          <a:cs typeface="+mn-cs"/>
                        </a:rPr>
                        <a:t>35</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50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75</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100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noFill/>
                  </a:tcPr>
                </a:tc>
              </a:tr>
              <a:tr h="252000">
                <a:tc>
                  <a:txBody>
                    <a:bodyPr/>
                    <a:lstStyle/>
                    <a:p>
                      <a:pPr algn="ctr">
                        <a:lnSpc>
                          <a:spcPct val="115000"/>
                        </a:lnSpc>
                        <a:spcBef>
                          <a:spcPts val="600"/>
                        </a:spcBef>
                        <a:spcAft>
                          <a:spcPts val="0"/>
                        </a:spcAft>
                      </a:pPr>
                      <a:r>
                        <a:rPr lang="it-IT" sz="1300" i="1" dirty="0" smtClean="0">
                          <a:solidFill>
                            <a:sysClr val="windowText" lastClr="000000"/>
                          </a:solidFill>
                          <a:effectLst/>
                          <a:latin typeface="Calibri" panose="020F0502020204030204" pitchFamily="34" charset="0"/>
                        </a:rPr>
                        <a:t>di salvaguardia della Vita</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330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475</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710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950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noFill/>
                  </a:tcPr>
                </a:tc>
              </a:tr>
              <a:tr h="252000">
                <a:tc>
                  <a:txBody>
                    <a:bodyPr/>
                    <a:lstStyle/>
                    <a:p>
                      <a:pPr algn="ctr">
                        <a:lnSpc>
                          <a:spcPct val="115000"/>
                        </a:lnSpc>
                        <a:spcBef>
                          <a:spcPts val="600"/>
                        </a:spcBef>
                        <a:spcAft>
                          <a:spcPts val="0"/>
                        </a:spcAft>
                      </a:pPr>
                      <a:r>
                        <a:rPr lang="it-IT" sz="1300" i="1" dirty="0" smtClean="0">
                          <a:solidFill>
                            <a:sysClr val="windowText" lastClr="000000"/>
                          </a:solidFill>
                          <a:effectLst/>
                          <a:latin typeface="Calibri" panose="020F0502020204030204" pitchFamily="34" charset="0"/>
                        </a:rPr>
                        <a:t>di Collasso</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B w="12700" cap="flat" cmpd="sng" algn="ctr">
                      <a:solidFill>
                        <a:schemeClr val="tx1"/>
                      </a:solidFill>
                      <a:prstDash val="solid"/>
                      <a:round/>
                      <a:headEnd type="none" w="med" len="med"/>
                      <a:tailEnd type="none" w="med" len="med"/>
                    </a:lnB>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680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B w="12700" cap="flat" cmpd="sng" algn="ctr">
                      <a:solidFill>
                        <a:schemeClr val="tx1"/>
                      </a:solidFill>
                      <a:prstDash val="solid"/>
                      <a:round/>
                      <a:headEnd type="none" w="med" len="med"/>
                      <a:tailEnd type="none" w="med" len="med"/>
                    </a:lnB>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975</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B w="12700" cap="flat" cmpd="sng" algn="ctr">
                      <a:solidFill>
                        <a:schemeClr val="tx1"/>
                      </a:solidFill>
                      <a:prstDash val="solid"/>
                      <a:round/>
                      <a:headEnd type="none" w="med" len="med"/>
                      <a:tailEnd type="none" w="med" len="med"/>
                    </a:lnB>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1460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B w="12700" cap="flat" cmpd="sng" algn="ctr">
                      <a:solidFill>
                        <a:schemeClr val="tx1"/>
                      </a:solidFill>
                      <a:prstDash val="solid"/>
                      <a:round/>
                      <a:headEnd type="none" w="med" len="med"/>
                      <a:tailEnd type="none" w="med" len="med"/>
                    </a:lnB>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1950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B w="12700" cap="flat" cmpd="sng" algn="ctr">
                      <a:solidFill>
                        <a:schemeClr val="tx1"/>
                      </a:solidFill>
                      <a:prstDash val="solid"/>
                      <a:round/>
                      <a:headEnd type="none" w="med" len="med"/>
                      <a:tailEnd type="none" w="med" len="med"/>
                    </a:lnB>
                    <a:noFill/>
                  </a:tcPr>
                </a:tc>
              </a:tr>
            </a:tbl>
          </a:graphicData>
        </a:graphic>
      </p:graphicFrame>
      <p:sp>
        <p:nvSpPr>
          <p:cNvPr id="25" name="Titolo 4"/>
          <p:cNvSpPr txBox="1">
            <a:spLocks/>
          </p:cNvSpPr>
          <p:nvPr/>
        </p:nvSpPr>
        <p:spPr>
          <a:xfrm>
            <a:off x="5004048" y="1124744"/>
            <a:ext cx="3816424" cy="1080120"/>
          </a:xfrm>
          <a:prstGeom prst="rect">
            <a:avLst/>
          </a:prstGeom>
        </p:spPr>
        <p:txBody>
          <a:bodyPr vert="horz" lIns="45720" rIns="45720" anchor="ctr">
            <a:noAutofit/>
          </a:bodyPr>
          <a:lstStyle>
            <a:lvl1pPr algn="l" rtl="0" eaLnBrk="1" latinLnBrk="0" hangingPunct="1">
              <a:spcBef>
                <a:spcPct val="0"/>
              </a:spcBef>
              <a:buNone/>
              <a:defRPr kumimoji="0" sz="4600" kern="1200">
                <a:solidFill>
                  <a:schemeClr val="tx1"/>
                </a:solidFill>
                <a:latin typeface="+mj-lt"/>
                <a:ea typeface="+mj-ea"/>
                <a:cs typeface="+mj-cs"/>
              </a:defRPr>
            </a:lvl1pPr>
          </a:lstStyle>
          <a:p>
            <a:pPr algn="r"/>
            <a:r>
              <a:rPr lang="it-IT" sz="3000" b="1" i="1" dirty="0" smtClean="0">
                <a:effectLst>
                  <a:outerShdw blurRad="38100" dist="38100" dir="2700000" algn="tl">
                    <a:srgbClr val="000000">
                      <a:alpha val="43137"/>
                    </a:srgbClr>
                  </a:outerShdw>
                </a:effectLst>
                <a:cs typeface="Times New Roman" pitchFamily="18" charset="0"/>
              </a:rPr>
              <a:t>Le Istruzioni del CNR</a:t>
            </a:r>
            <a:br>
              <a:rPr lang="it-IT" sz="3000" b="1" i="1" dirty="0" smtClean="0">
                <a:effectLst>
                  <a:outerShdw blurRad="38100" dist="38100" dir="2700000" algn="tl">
                    <a:srgbClr val="000000">
                      <a:alpha val="43137"/>
                    </a:srgbClr>
                  </a:outerShdw>
                </a:effectLst>
                <a:cs typeface="Times New Roman" pitchFamily="18" charset="0"/>
              </a:rPr>
            </a:br>
            <a:r>
              <a:rPr lang="it-IT" sz="2000" b="1" i="1" dirty="0" smtClean="0">
                <a:effectLst>
                  <a:outerShdw blurRad="38100" dist="38100" dir="2700000" algn="tl">
                    <a:srgbClr val="000000">
                      <a:alpha val="43137"/>
                    </a:srgbClr>
                  </a:outerShdw>
                </a:effectLst>
                <a:cs typeface="Times New Roman" pitchFamily="18" charset="0"/>
              </a:rPr>
              <a:t>(CNR-DT 212/2013)</a:t>
            </a:r>
            <a:endParaRPr lang="it-IT" sz="3000" dirty="0">
              <a:effectLst>
                <a:outerShdw blurRad="38100" dist="38100" dir="2700000" algn="tl">
                  <a:srgbClr val="000000">
                    <a:alpha val="43137"/>
                  </a:srgbClr>
                </a:outerShdw>
              </a:effectLst>
            </a:endParaRPr>
          </a:p>
        </p:txBody>
      </p:sp>
      <p:graphicFrame>
        <p:nvGraphicFramePr>
          <p:cNvPr id="26" name="Diagramma 25"/>
          <p:cNvGraphicFramePr/>
          <p:nvPr>
            <p:extLst>
              <p:ext uri="{D42A27DB-BD31-4B8C-83A1-F6EECF244321}">
                <p14:modId xmlns:p14="http://schemas.microsoft.com/office/powerpoint/2010/main" val="3655526442"/>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78322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2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5"/>
                                        </p:tgtEl>
                                        <p:attrNameLst>
                                          <p:attrName>ppt_y</p:attrName>
                                        </p:attrNameLst>
                                      </p:cBhvr>
                                      <p:tavLst>
                                        <p:tav tm="0">
                                          <p:val>
                                            <p:strVal val="#ppt_y"/>
                                          </p:val>
                                        </p:tav>
                                        <p:tav tm="100000">
                                          <p:val>
                                            <p:strVal val="#ppt_y"/>
                                          </p:val>
                                        </p:tav>
                                      </p:tavLst>
                                    </p:anim>
                                    <p:anim calcmode="lin" valueType="num">
                                      <p:cBhvr>
                                        <p:cTn id="9" dur="2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5"/>
                                        </p:tgtEl>
                                      </p:cBhvr>
                                    </p:animEffect>
                                  </p:childTnLst>
                                </p:cTn>
                              </p:par>
                            </p:childTnLst>
                          </p:cTn>
                        </p:par>
                        <p:par>
                          <p:cTn id="12" fill="hold">
                            <p:stCondLst>
                              <p:cond delay="1075"/>
                            </p:stCondLst>
                            <p:childTnLst>
                              <p:par>
                                <p:cTn id="13" presetID="14"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100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ppt_w</p:attrName>
                                        </p:attrNameLst>
                                      </p:cBhvr>
                                      <p:tavLst>
                                        <p:tav tm="0">
                                          <p:val>
                                            <p:fltVal val="0"/>
                                          </p:val>
                                        </p:tav>
                                        <p:tav tm="100000">
                                          <p:val>
                                            <p:strVal val="#ppt_w"/>
                                          </p:val>
                                        </p:tav>
                                      </p:tavLst>
                                    </p:anim>
                                    <p:anim calcmode="lin" valueType="num">
                                      <p:cBhvr>
                                        <p:cTn id="19" dur="1000" fill="hold"/>
                                        <p:tgtEl>
                                          <p:spTgt spid="9"/>
                                        </p:tgtEl>
                                        <p:attrNameLst>
                                          <p:attrName>ppt_h</p:attrName>
                                        </p:attrNameLst>
                                      </p:cBhvr>
                                      <p:tavLst>
                                        <p:tav tm="0">
                                          <p:val>
                                            <p:fltVal val="0"/>
                                          </p:val>
                                        </p:tav>
                                        <p:tav tm="100000">
                                          <p:val>
                                            <p:strVal val="#ppt_h"/>
                                          </p:val>
                                        </p:tav>
                                      </p:tavLst>
                                    </p:anim>
                                    <p:animEffect transition="in" filter="fade">
                                      <p:cBhvr>
                                        <p:cTn id="20" dur="1000"/>
                                        <p:tgtEl>
                                          <p:spTgt spid="9"/>
                                        </p:tgtEl>
                                      </p:cBhvr>
                                    </p:animEffect>
                                  </p:childTnLst>
                                </p:cTn>
                              </p:par>
                            </p:childTnLst>
                          </p:cTn>
                        </p:par>
                        <p:par>
                          <p:cTn id="21" fill="hold">
                            <p:stCondLst>
                              <p:cond delay="2075"/>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750"/>
                                        <p:tgtEl>
                                          <p:spTgt spid="18"/>
                                        </p:tgtEl>
                                      </p:cBhvr>
                                    </p:animEffect>
                                    <p:anim calcmode="lin" valueType="num">
                                      <p:cBhvr>
                                        <p:cTn id="32" dur="750" fill="hold"/>
                                        <p:tgtEl>
                                          <p:spTgt spid="18"/>
                                        </p:tgtEl>
                                        <p:attrNameLst>
                                          <p:attrName>ppt_x</p:attrName>
                                        </p:attrNameLst>
                                      </p:cBhvr>
                                      <p:tavLst>
                                        <p:tav tm="0">
                                          <p:val>
                                            <p:strVal val="#ppt_x"/>
                                          </p:val>
                                        </p:tav>
                                        <p:tav tm="100000">
                                          <p:val>
                                            <p:strVal val="#ppt_x"/>
                                          </p:val>
                                        </p:tav>
                                      </p:tavLst>
                                    </p:anim>
                                    <p:anim calcmode="lin" valueType="num">
                                      <p:cBhvr>
                                        <p:cTn id="33" dur="750" fill="hold"/>
                                        <p:tgtEl>
                                          <p:spTgt spid="18"/>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750"/>
                                        <p:tgtEl>
                                          <p:spTgt spid="14"/>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anim calcmode="lin" valueType="num">
                                      <p:cBhvr>
                                        <p:cTn id="40" dur="750" fill="hold"/>
                                        <p:tgtEl>
                                          <p:spTgt spid="19"/>
                                        </p:tgtEl>
                                        <p:attrNameLst>
                                          <p:attrName>ppt_x</p:attrName>
                                        </p:attrNameLst>
                                      </p:cBhvr>
                                      <p:tavLst>
                                        <p:tav tm="0">
                                          <p:val>
                                            <p:strVal val="#ppt_x"/>
                                          </p:val>
                                        </p:tav>
                                        <p:tav tm="100000">
                                          <p:val>
                                            <p:strVal val="#ppt_x"/>
                                          </p:val>
                                        </p:tav>
                                      </p:tavLst>
                                    </p:anim>
                                    <p:anim calcmode="lin" valueType="num">
                                      <p:cBhvr>
                                        <p:cTn id="41" dur="750" fill="hold"/>
                                        <p:tgtEl>
                                          <p:spTgt spid="19"/>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750"/>
                                        <p:tgtEl>
                                          <p:spTgt spid="17"/>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750"/>
                                        <p:tgtEl>
                                          <p:spTgt spid="20"/>
                                        </p:tgtEl>
                                      </p:cBhvr>
                                    </p:animEffect>
                                    <p:anim calcmode="lin" valueType="num">
                                      <p:cBhvr>
                                        <p:cTn id="48" dur="750" fill="hold"/>
                                        <p:tgtEl>
                                          <p:spTgt spid="20"/>
                                        </p:tgtEl>
                                        <p:attrNameLst>
                                          <p:attrName>ppt_x</p:attrName>
                                        </p:attrNameLst>
                                      </p:cBhvr>
                                      <p:tavLst>
                                        <p:tav tm="0">
                                          <p:val>
                                            <p:strVal val="#ppt_x"/>
                                          </p:val>
                                        </p:tav>
                                        <p:tav tm="100000">
                                          <p:val>
                                            <p:strVal val="#ppt_x"/>
                                          </p:val>
                                        </p:tav>
                                      </p:tavLst>
                                    </p:anim>
                                    <p:anim calcmode="lin" valueType="num">
                                      <p:cBhvr>
                                        <p:cTn id="49" dur="750" fill="hold"/>
                                        <p:tgtEl>
                                          <p:spTgt spid="20"/>
                                        </p:tgtEl>
                                        <p:attrNameLst>
                                          <p:attrName>ppt_y</p:attrName>
                                        </p:attrNameLst>
                                      </p:cBhvr>
                                      <p:tavLst>
                                        <p:tav tm="0">
                                          <p:val>
                                            <p:strVal val="#ppt_y+.1"/>
                                          </p:val>
                                        </p:tav>
                                        <p:tav tm="100000">
                                          <p:val>
                                            <p:strVal val="#ppt_y"/>
                                          </p:val>
                                        </p:tav>
                                      </p:tavLst>
                                    </p:anim>
                                  </p:childTnLst>
                                </p:cTn>
                              </p:par>
                              <p:par>
                                <p:cTn id="50" presetID="10"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750"/>
                                        <p:tgtEl>
                                          <p:spTgt spid="15"/>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750"/>
                                        <p:tgtEl>
                                          <p:spTgt spid="21"/>
                                        </p:tgtEl>
                                      </p:cBhvr>
                                    </p:animEffect>
                                    <p:anim calcmode="lin" valueType="num">
                                      <p:cBhvr>
                                        <p:cTn id="56" dur="750" fill="hold"/>
                                        <p:tgtEl>
                                          <p:spTgt spid="21"/>
                                        </p:tgtEl>
                                        <p:attrNameLst>
                                          <p:attrName>ppt_x</p:attrName>
                                        </p:attrNameLst>
                                      </p:cBhvr>
                                      <p:tavLst>
                                        <p:tav tm="0">
                                          <p:val>
                                            <p:strVal val="#ppt_x"/>
                                          </p:val>
                                        </p:tav>
                                        <p:tav tm="100000">
                                          <p:val>
                                            <p:strVal val="#ppt_x"/>
                                          </p:val>
                                        </p:tav>
                                      </p:tavLst>
                                    </p:anim>
                                    <p:anim calcmode="lin" valueType="num">
                                      <p:cBhvr>
                                        <p:cTn id="57" dur="750" fill="hold"/>
                                        <p:tgtEl>
                                          <p:spTgt spid="21"/>
                                        </p:tgtEl>
                                        <p:attrNameLst>
                                          <p:attrName>ppt_y</p:attrName>
                                        </p:attrNameLst>
                                      </p:cBhvr>
                                      <p:tavLst>
                                        <p:tav tm="0">
                                          <p:val>
                                            <p:strVal val="#ppt_y+.1"/>
                                          </p:val>
                                        </p:tav>
                                        <p:tav tm="100000">
                                          <p:val>
                                            <p:strVal val="#ppt_y"/>
                                          </p:val>
                                        </p:tav>
                                      </p:tavLst>
                                    </p:anim>
                                  </p:childTnLst>
                                </p:cTn>
                              </p:par>
                              <p:par>
                                <p:cTn id="58" presetID="10" presetClass="entr" presetSubtype="0"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750"/>
                                        <p:tgtEl>
                                          <p:spTgt spid="16"/>
                                        </p:tgtEl>
                                      </p:cBhvr>
                                    </p:animEffect>
                                  </p:childTnLst>
                                </p:cTn>
                              </p:par>
                              <p:par>
                                <p:cTn id="61" presetID="42"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par>
                                <p:cTn id="66" presetID="10" presetClass="entr" presetSubtype="0" fill="hold"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8" grpId="0"/>
      <p:bldP spid="19" grpId="0"/>
      <p:bldP spid="20" grpId="0"/>
      <p:bldP spid="21" grpId="0"/>
      <p:bldP spid="22"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Immagine 41"/>
          <p:cNvPicPr>
            <a:picLocks noChangeAspect="1"/>
          </p:cNvPicPr>
          <p:nvPr/>
        </p:nvPicPr>
        <p:blipFill rotWithShape="1">
          <a:blip r:embed="rId3">
            <a:extLst>
              <a:ext uri="{28A0092B-C50C-407E-A947-70E740481C1C}">
                <a14:useLocalDpi xmlns:a14="http://schemas.microsoft.com/office/drawing/2010/main" val="0"/>
              </a:ext>
            </a:extLst>
          </a:blip>
          <a:srcRect l="40268" t="30000" r="23724" b="25172"/>
          <a:stretch/>
        </p:blipFill>
        <p:spPr bwMode="auto">
          <a:xfrm>
            <a:off x="1187624" y="4365104"/>
            <a:ext cx="3347955" cy="2340000"/>
          </a:xfrm>
          <a:prstGeom prst="rect">
            <a:avLst/>
          </a:prstGeom>
          <a:noFill/>
          <a:ln>
            <a:solidFill>
              <a:schemeClr val="tx1"/>
            </a:solidFill>
          </a:ln>
          <a:extLst>
            <a:ext uri="{53640926-AAD7-44D8-BBD7-CCE9431645EC}">
              <a14:shadowObscured xmlns:a14="http://schemas.microsoft.com/office/drawing/2010/main"/>
            </a:ext>
          </a:extLst>
        </p:spPr>
      </p:pic>
      <p:pic>
        <p:nvPicPr>
          <p:cNvPr id="43" name="Immagine 4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15957" y="4374923"/>
            <a:ext cx="2504515" cy="2340000"/>
          </a:xfrm>
          <a:prstGeom prst="rect">
            <a:avLst/>
          </a:prstGeom>
          <a:noFill/>
          <a:ln>
            <a:noFill/>
          </a:ln>
        </p:spPr>
      </p:pic>
      <p:sp>
        <p:nvSpPr>
          <p:cNvPr id="22" name="Titolo 4"/>
          <p:cNvSpPr>
            <a:spLocks noGrp="1"/>
          </p:cNvSpPr>
          <p:nvPr>
            <p:ph type="title"/>
          </p:nvPr>
        </p:nvSpPr>
        <p:spPr>
          <a:xfrm>
            <a:off x="395536" y="1988840"/>
            <a:ext cx="2160240" cy="504056"/>
          </a:xfrm>
        </p:spPr>
        <p:txBody>
          <a:bodyPr>
            <a:noAutofit/>
          </a:bodyPr>
          <a:lstStyle/>
          <a:p>
            <a:pPr lvl="0"/>
            <a:r>
              <a:rPr lang="it-IT" sz="1800" b="1" i="1" dirty="0" smtClean="0">
                <a:latin typeface="Calibri" panose="020F0502020204030204" pitchFamily="34" charset="0"/>
                <a:cs typeface="Times New Roman" pitchFamily="18" charset="0"/>
              </a:rPr>
              <a:t>Affidabilità sismica</a:t>
            </a:r>
            <a:endParaRPr lang="it-IT" sz="1800" dirty="0">
              <a:latin typeface="Calibri" panose="020F0502020204030204" pitchFamily="34" charset="0"/>
            </a:endParaRPr>
          </a:p>
        </p:txBody>
      </p:sp>
      <p:sp>
        <p:nvSpPr>
          <p:cNvPr id="24" name="Titolo 4"/>
          <p:cNvSpPr txBox="1">
            <a:spLocks/>
          </p:cNvSpPr>
          <p:nvPr/>
        </p:nvSpPr>
        <p:spPr>
          <a:xfrm>
            <a:off x="5004048" y="1124744"/>
            <a:ext cx="3816424" cy="1080120"/>
          </a:xfrm>
          <a:prstGeom prst="rect">
            <a:avLst/>
          </a:prstGeom>
        </p:spPr>
        <p:txBody>
          <a:bodyPr vert="horz" lIns="45720" rIns="45720" anchor="ctr">
            <a:noAutofit/>
          </a:bodyPr>
          <a:lstStyle>
            <a:lvl1pPr algn="l" rtl="0" eaLnBrk="1" latinLnBrk="0" hangingPunct="1">
              <a:spcBef>
                <a:spcPct val="0"/>
              </a:spcBef>
              <a:buNone/>
              <a:defRPr kumimoji="0" sz="4600" kern="1200">
                <a:solidFill>
                  <a:schemeClr val="tx1"/>
                </a:solidFill>
                <a:latin typeface="+mj-lt"/>
                <a:ea typeface="+mj-ea"/>
                <a:cs typeface="+mj-cs"/>
              </a:defRPr>
            </a:lvl1pPr>
          </a:lstStyle>
          <a:p>
            <a:pPr algn="r"/>
            <a:r>
              <a:rPr lang="it-IT" sz="3000" b="1" i="1" dirty="0" smtClean="0">
                <a:effectLst>
                  <a:outerShdw blurRad="38100" dist="38100" dir="2700000" algn="tl">
                    <a:srgbClr val="000000">
                      <a:alpha val="43137"/>
                    </a:srgbClr>
                  </a:outerShdw>
                </a:effectLst>
                <a:cs typeface="Times New Roman" pitchFamily="18" charset="0"/>
              </a:rPr>
              <a:t>Le Istruzioni del CNR</a:t>
            </a:r>
            <a:br>
              <a:rPr lang="it-IT" sz="3000" b="1" i="1" dirty="0" smtClean="0">
                <a:effectLst>
                  <a:outerShdw blurRad="38100" dist="38100" dir="2700000" algn="tl">
                    <a:srgbClr val="000000">
                      <a:alpha val="43137"/>
                    </a:srgbClr>
                  </a:outerShdw>
                </a:effectLst>
                <a:cs typeface="Times New Roman" pitchFamily="18" charset="0"/>
              </a:rPr>
            </a:br>
            <a:r>
              <a:rPr lang="it-IT" sz="2000" b="1" i="1" dirty="0" smtClean="0">
                <a:effectLst>
                  <a:outerShdw blurRad="38100" dist="38100" dir="2700000" algn="tl">
                    <a:srgbClr val="000000">
                      <a:alpha val="43137"/>
                    </a:srgbClr>
                  </a:outerShdw>
                </a:effectLst>
                <a:cs typeface="Times New Roman" pitchFamily="18" charset="0"/>
              </a:rPr>
              <a:t>(CNR-DT 212/2013)</a:t>
            </a:r>
            <a:endParaRPr lang="it-IT" sz="3000" dirty="0">
              <a:effectLst>
                <a:outerShdw blurRad="38100" dist="38100" dir="2700000" algn="tl">
                  <a:srgbClr val="000000">
                    <a:alpha val="43137"/>
                  </a:srgbClr>
                </a:outerShdw>
              </a:effectLst>
            </a:endParaRPr>
          </a:p>
        </p:txBody>
      </p:sp>
      <mc:AlternateContent xmlns:mc="http://schemas.openxmlformats.org/markup-compatibility/2006" xmlns:a14="http://schemas.microsoft.com/office/drawing/2010/main">
        <mc:Choice Requires="a14">
          <p:sp>
            <p:nvSpPr>
              <p:cNvPr id="33" name="Rettangolo 32"/>
              <p:cNvSpPr>
                <a:spLocks noChangeAspect="1"/>
              </p:cNvSpPr>
              <p:nvPr/>
            </p:nvSpPr>
            <p:spPr>
              <a:xfrm>
                <a:off x="1043608" y="2556854"/>
                <a:ext cx="2502673" cy="5917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it-IT" sz="1500" b="0" i="1" smtClean="0">
                          <a:latin typeface="Cambria Math"/>
                        </a:rPr>
                        <m:t>𝑅</m:t>
                      </m:r>
                      <m:r>
                        <a:rPr lang="it-IT" sz="1500" i="1">
                          <a:latin typeface="Cambria Math"/>
                        </a:rPr>
                        <m:t>=</m:t>
                      </m:r>
                      <m:nary>
                        <m:naryPr>
                          <m:ctrlPr>
                            <a:rPr lang="it-IT" sz="1500" i="1" smtClean="0">
                              <a:latin typeface="Cambria Math" panose="02040503050406030204" pitchFamily="18" charset="0"/>
                            </a:rPr>
                          </m:ctrlPr>
                        </m:naryPr>
                        <m:sub>
                          <m:r>
                            <m:rPr>
                              <m:brk m:alnAt="23"/>
                            </m:rPr>
                            <a:rPr lang="it-IT" sz="1500" b="0" i="1" smtClean="0">
                              <a:latin typeface="Cambria Math"/>
                            </a:rPr>
                            <m:t>0</m:t>
                          </m:r>
                        </m:sub>
                        <m:sup>
                          <m:r>
                            <a:rPr lang="it-IT" sz="1500" i="1" smtClean="0">
                              <a:latin typeface="Cambria Math"/>
                              <a:ea typeface="Cambria Math"/>
                            </a:rPr>
                            <m:t>∞</m:t>
                          </m:r>
                        </m:sup>
                        <m:e>
                          <m:sSub>
                            <m:sSubPr>
                              <m:ctrlPr>
                                <a:rPr lang="it-IT" sz="1500" i="1" smtClean="0">
                                  <a:latin typeface="Cambria Math" panose="02040503050406030204" pitchFamily="18" charset="0"/>
                                </a:rPr>
                              </m:ctrlPr>
                            </m:sSubPr>
                            <m:e>
                              <m:r>
                                <a:rPr lang="it-IT" sz="1500" b="0" i="1" smtClean="0">
                                  <a:latin typeface="Cambria Math"/>
                                </a:rPr>
                                <m:t>𝑓</m:t>
                              </m:r>
                            </m:e>
                            <m:sub>
                              <m:r>
                                <a:rPr lang="it-IT" sz="1500" b="0" i="1" smtClean="0">
                                  <a:latin typeface="Cambria Math"/>
                                </a:rPr>
                                <m:t>𝐿</m:t>
                              </m:r>
                            </m:sub>
                          </m:sSub>
                          <m:d>
                            <m:dPr>
                              <m:ctrlPr>
                                <a:rPr lang="it-IT" sz="1500" i="1" smtClean="0">
                                  <a:latin typeface="Cambria Math" panose="02040503050406030204" pitchFamily="18" charset="0"/>
                                </a:rPr>
                              </m:ctrlPr>
                            </m:dPr>
                            <m:e>
                              <m:r>
                                <a:rPr lang="it-IT" sz="1500" b="0" i="1" smtClean="0">
                                  <a:latin typeface="Cambria Math"/>
                                </a:rPr>
                                <m:t>𝑙</m:t>
                              </m:r>
                            </m:e>
                          </m:d>
                          <m:r>
                            <a:rPr lang="it-IT" sz="1500" i="1" smtClean="0">
                              <a:latin typeface="Cambria Math"/>
                              <a:ea typeface="Cambria Math"/>
                            </a:rPr>
                            <m:t>∙</m:t>
                          </m:r>
                          <m:d>
                            <m:dPr>
                              <m:begChr m:val="["/>
                              <m:endChr m:val="]"/>
                              <m:ctrlPr>
                                <a:rPr lang="it-IT" sz="1500" i="1" smtClean="0">
                                  <a:latin typeface="Cambria Math" panose="02040503050406030204" pitchFamily="18" charset="0"/>
                                  <a:ea typeface="Cambria Math"/>
                                </a:rPr>
                              </m:ctrlPr>
                            </m:dPr>
                            <m:e>
                              <m:r>
                                <a:rPr lang="it-IT" sz="1500" b="0" i="1" smtClean="0">
                                  <a:latin typeface="Cambria Math"/>
                                  <a:ea typeface="Cambria Math"/>
                                </a:rPr>
                                <m:t>1−</m:t>
                              </m:r>
                              <m:sSub>
                                <m:sSubPr>
                                  <m:ctrlPr>
                                    <a:rPr lang="it-IT" sz="1500" b="0" i="1" smtClean="0">
                                      <a:latin typeface="Cambria Math" panose="02040503050406030204" pitchFamily="18" charset="0"/>
                                      <a:ea typeface="Cambria Math"/>
                                    </a:rPr>
                                  </m:ctrlPr>
                                </m:sSubPr>
                                <m:e>
                                  <m:r>
                                    <a:rPr lang="it-IT" sz="1500" b="0" i="1" smtClean="0">
                                      <a:latin typeface="Cambria Math"/>
                                      <a:ea typeface="Cambria Math"/>
                                    </a:rPr>
                                    <m:t>𝐹</m:t>
                                  </m:r>
                                </m:e>
                                <m:sub>
                                  <m:r>
                                    <a:rPr lang="it-IT" sz="1500" b="0" i="1" smtClean="0">
                                      <a:latin typeface="Cambria Math"/>
                                      <a:ea typeface="Cambria Math"/>
                                    </a:rPr>
                                    <m:t>𝑆</m:t>
                                  </m:r>
                                </m:sub>
                              </m:sSub>
                              <m:d>
                                <m:dPr>
                                  <m:ctrlPr>
                                    <a:rPr lang="it-IT" sz="1500" b="0" i="1" smtClean="0">
                                      <a:latin typeface="Cambria Math" panose="02040503050406030204" pitchFamily="18" charset="0"/>
                                      <a:ea typeface="Cambria Math"/>
                                    </a:rPr>
                                  </m:ctrlPr>
                                </m:dPr>
                                <m:e>
                                  <m:r>
                                    <a:rPr lang="it-IT" sz="1500" b="0" i="1" smtClean="0">
                                      <a:latin typeface="Cambria Math"/>
                                      <a:ea typeface="Cambria Math"/>
                                    </a:rPr>
                                    <m:t>𝑙</m:t>
                                  </m:r>
                                </m:e>
                              </m:d>
                            </m:e>
                          </m:d>
                        </m:e>
                      </m:nary>
                      <m:r>
                        <a:rPr lang="it-IT" sz="1500" b="0" i="1" smtClean="0">
                          <a:latin typeface="Cambria Math"/>
                        </a:rPr>
                        <m:t>𝑑𝑙</m:t>
                      </m:r>
                    </m:oMath>
                  </m:oMathPara>
                </a14:m>
                <a:endParaRPr lang="it-IT" sz="1500" dirty="0">
                  <a:latin typeface="Calibri" panose="020F0502020204030204" pitchFamily="34" charset="0"/>
                </a:endParaRPr>
              </a:p>
            </p:txBody>
          </p:sp>
        </mc:Choice>
        <mc:Fallback xmlns="">
          <p:sp>
            <p:nvSpPr>
              <p:cNvPr id="33" name="Rettangolo 32"/>
              <p:cNvSpPr>
                <a:spLocks noRot="1" noChangeAspect="1" noMove="1" noResize="1" noEditPoints="1" noAdjustHandles="1" noChangeArrowheads="1" noChangeShapeType="1" noTextEdit="1"/>
              </p:cNvSpPr>
              <p:nvPr/>
            </p:nvSpPr>
            <p:spPr>
              <a:xfrm>
                <a:off x="1043608" y="2556854"/>
                <a:ext cx="2502673" cy="591765"/>
              </a:xfrm>
              <a:prstGeom prst="rect">
                <a:avLst/>
              </a:prstGeom>
              <a:blipFill rotWithShape="1">
                <a:blip r:embed="rId5"/>
                <a:stretch>
                  <a:fillRect/>
                </a:stretch>
              </a:blipFill>
            </p:spPr>
            <p:txBody>
              <a:bodyPr/>
              <a:lstStyle/>
              <a:p>
                <a:r>
                  <a:rPr lang="it-IT">
                    <a:noFill/>
                  </a:rPr>
                  <a:t> </a:t>
                </a:r>
              </a:p>
            </p:txBody>
          </p:sp>
        </mc:Fallback>
      </mc:AlternateContent>
      <p:sp>
        <p:nvSpPr>
          <p:cNvPr id="34" name="Freccia a destra 33"/>
          <p:cNvSpPr/>
          <p:nvPr/>
        </p:nvSpPr>
        <p:spPr>
          <a:xfrm>
            <a:off x="4179224" y="2492896"/>
            <a:ext cx="680808"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mc:AlternateContent xmlns:mc="http://schemas.openxmlformats.org/markup-compatibility/2006" xmlns:a14="http://schemas.microsoft.com/office/drawing/2010/main">
        <mc:Choice Requires="a14">
          <p:sp>
            <p:nvSpPr>
              <p:cNvPr id="35" name="Rettangolo 34"/>
              <p:cNvSpPr/>
              <p:nvPr/>
            </p:nvSpPr>
            <p:spPr>
              <a:xfrm>
                <a:off x="252397" y="3687665"/>
                <a:ext cx="5255707" cy="58214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sz="1400" i="1">
                              <a:latin typeface="Cambria Math" panose="02040503050406030204" pitchFamily="18" charset="0"/>
                            </a:rPr>
                          </m:ctrlPr>
                        </m:sSubPr>
                        <m:e>
                          <m:r>
                            <a:rPr lang="it-IT" sz="1400" i="1">
                              <a:latin typeface="Cambria Math"/>
                            </a:rPr>
                            <m:t>𝑝</m:t>
                          </m:r>
                        </m:e>
                        <m:sub>
                          <m:r>
                            <a:rPr lang="it-IT" sz="1400" i="1">
                              <a:latin typeface="Cambria Math"/>
                            </a:rPr>
                            <m:t>𝑆𝐿</m:t>
                          </m:r>
                        </m:sub>
                      </m:sSub>
                      <m:d>
                        <m:dPr>
                          <m:ctrlPr>
                            <a:rPr lang="it-IT" sz="1400" i="1">
                              <a:latin typeface="Cambria Math" panose="02040503050406030204" pitchFamily="18" charset="0"/>
                            </a:rPr>
                          </m:ctrlPr>
                        </m:dPr>
                        <m:e>
                          <m:r>
                            <a:rPr lang="it-IT" sz="1400" i="1">
                              <a:latin typeface="Cambria Math"/>
                            </a:rPr>
                            <m:t>𝑠</m:t>
                          </m:r>
                        </m:e>
                      </m:d>
                      <m:r>
                        <a:rPr lang="it-IT" sz="1400" i="1">
                          <a:latin typeface="Cambria Math"/>
                        </a:rPr>
                        <m:t>=</m:t>
                      </m:r>
                      <m:r>
                        <a:rPr lang="it-IT" sz="1400" i="1">
                          <a:latin typeface="Cambria Math"/>
                        </a:rPr>
                        <m:t>𝑝</m:t>
                      </m:r>
                      <m:d>
                        <m:dPr>
                          <m:ctrlPr>
                            <a:rPr lang="it-IT" sz="1400" i="1">
                              <a:latin typeface="Cambria Math" panose="02040503050406030204" pitchFamily="18" charset="0"/>
                            </a:rPr>
                          </m:ctrlPr>
                        </m:dPr>
                        <m:e>
                          <m:sSub>
                            <m:sSubPr>
                              <m:ctrlPr>
                                <a:rPr lang="it-IT" sz="1400" i="1">
                                  <a:latin typeface="Cambria Math" panose="02040503050406030204" pitchFamily="18" charset="0"/>
                                </a:rPr>
                              </m:ctrlPr>
                            </m:sSubPr>
                            <m:e>
                              <m:r>
                                <a:rPr lang="it-IT" sz="1400" i="1">
                                  <a:latin typeface="Cambria Math"/>
                                </a:rPr>
                                <m:t>𝑌</m:t>
                              </m:r>
                            </m:e>
                            <m:sub>
                              <m:r>
                                <a:rPr lang="it-IT" sz="1400" i="1">
                                  <a:latin typeface="Cambria Math"/>
                                </a:rPr>
                                <m:t>𝑆𝐿</m:t>
                              </m:r>
                            </m:sub>
                          </m:sSub>
                          <m:r>
                            <a:rPr lang="it-IT" sz="1400" i="1">
                              <a:latin typeface="Cambria Math"/>
                            </a:rPr>
                            <m:t>≥1|</m:t>
                          </m:r>
                          <m:r>
                            <a:rPr lang="it-IT" sz="1400" i="1">
                              <a:latin typeface="Cambria Math"/>
                            </a:rPr>
                            <m:t>𝑆</m:t>
                          </m:r>
                          <m:r>
                            <a:rPr lang="it-IT" sz="1400" i="1">
                              <a:latin typeface="Cambria Math"/>
                            </a:rPr>
                            <m:t>=</m:t>
                          </m:r>
                          <m:r>
                            <a:rPr lang="it-IT" sz="1400" i="1">
                              <a:latin typeface="Cambria Math"/>
                            </a:rPr>
                            <m:t>𝑠</m:t>
                          </m:r>
                        </m:e>
                      </m:d>
                      <m:r>
                        <a:rPr lang="it-IT" sz="1400" i="1">
                          <a:latin typeface="Cambria Math"/>
                        </a:rPr>
                        <m:t>=</m:t>
                      </m:r>
                      <m:r>
                        <a:rPr lang="it-IT" sz="1400" i="1">
                          <a:latin typeface="Cambria Math"/>
                        </a:rPr>
                        <m:t>𝑝</m:t>
                      </m:r>
                      <m:d>
                        <m:dPr>
                          <m:ctrlPr>
                            <a:rPr lang="it-IT" sz="1400" i="1">
                              <a:latin typeface="Cambria Math" panose="02040503050406030204" pitchFamily="18" charset="0"/>
                            </a:rPr>
                          </m:ctrlPr>
                        </m:dPr>
                        <m:e>
                          <m:sSub>
                            <m:sSubPr>
                              <m:ctrlPr>
                                <a:rPr lang="it-IT" sz="1400" i="1">
                                  <a:latin typeface="Cambria Math" panose="02040503050406030204" pitchFamily="18" charset="0"/>
                                </a:rPr>
                              </m:ctrlPr>
                            </m:sSubPr>
                            <m:e>
                              <m:r>
                                <a:rPr lang="it-IT" sz="1400" i="1">
                                  <a:latin typeface="Cambria Math"/>
                                </a:rPr>
                                <m:t>𝑆</m:t>
                              </m:r>
                            </m:e>
                            <m:sub>
                              <m:sSub>
                                <m:sSubPr>
                                  <m:ctrlPr>
                                    <a:rPr lang="it-IT" sz="1400" i="1">
                                      <a:latin typeface="Cambria Math" panose="02040503050406030204" pitchFamily="18" charset="0"/>
                                    </a:rPr>
                                  </m:ctrlPr>
                                </m:sSubPr>
                                <m:e>
                                  <m:r>
                                    <a:rPr lang="it-IT" sz="1400" i="1">
                                      <a:latin typeface="Cambria Math"/>
                                    </a:rPr>
                                    <m:t>𝑌</m:t>
                                  </m:r>
                                </m:e>
                                <m:sub>
                                  <m:r>
                                    <a:rPr lang="it-IT" sz="1400" i="1">
                                      <a:latin typeface="Cambria Math"/>
                                    </a:rPr>
                                    <m:t>𝑆𝐿</m:t>
                                  </m:r>
                                </m:sub>
                              </m:sSub>
                              <m:r>
                                <a:rPr lang="it-IT" sz="1400" i="1">
                                  <a:latin typeface="Cambria Math"/>
                                </a:rPr>
                                <m:t>=1</m:t>
                              </m:r>
                            </m:sub>
                          </m:sSub>
                          <m:r>
                            <a:rPr lang="it-IT" sz="1400" i="1">
                              <a:latin typeface="Cambria Math"/>
                            </a:rPr>
                            <m:t>≤</m:t>
                          </m:r>
                          <m:r>
                            <a:rPr lang="it-IT" sz="1400" i="1">
                              <a:latin typeface="Cambria Math"/>
                            </a:rPr>
                            <m:t>𝑠</m:t>
                          </m:r>
                        </m:e>
                      </m:d>
                      <m:r>
                        <a:rPr lang="it-IT" sz="1400" i="1">
                          <a:latin typeface="Cambria Math"/>
                        </a:rPr>
                        <m:t>=</m:t>
                      </m:r>
                      <m:r>
                        <m:rPr>
                          <m:sty m:val="p"/>
                        </m:rPr>
                        <a:rPr lang="it-IT" sz="1400">
                          <a:latin typeface="Cambria Math"/>
                        </a:rPr>
                        <m:t>Φ</m:t>
                      </m:r>
                      <m:d>
                        <m:dPr>
                          <m:ctrlPr>
                            <a:rPr lang="it-IT" sz="1400" i="1">
                              <a:latin typeface="Cambria Math" panose="02040503050406030204" pitchFamily="18" charset="0"/>
                            </a:rPr>
                          </m:ctrlPr>
                        </m:dPr>
                        <m:e>
                          <m:f>
                            <m:fPr>
                              <m:ctrlPr>
                                <a:rPr lang="it-IT" sz="1400" i="1">
                                  <a:latin typeface="Cambria Math" panose="02040503050406030204" pitchFamily="18" charset="0"/>
                                </a:rPr>
                              </m:ctrlPr>
                            </m:fPr>
                            <m:num>
                              <m:r>
                                <a:rPr lang="it-IT" sz="1400" i="1">
                                  <a:latin typeface="Cambria Math"/>
                                </a:rPr>
                                <m:t>𝑙𝑛𝑠</m:t>
                              </m:r>
                              <m:r>
                                <a:rPr lang="it-IT" sz="1400" i="1">
                                  <a:latin typeface="Cambria Math"/>
                                </a:rPr>
                                <m:t>−</m:t>
                              </m:r>
                              <m:sSub>
                                <m:sSubPr>
                                  <m:ctrlPr>
                                    <a:rPr lang="it-IT" sz="1400" i="1">
                                      <a:latin typeface="Cambria Math" panose="02040503050406030204" pitchFamily="18" charset="0"/>
                                    </a:rPr>
                                  </m:ctrlPr>
                                </m:sSubPr>
                                <m:e>
                                  <m:r>
                                    <a:rPr lang="it-IT" sz="1400" i="1">
                                      <a:latin typeface="Cambria Math"/>
                                    </a:rPr>
                                    <m:t>𝜇</m:t>
                                  </m:r>
                                </m:e>
                                <m:sub>
                                  <m:r>
                                    <a:rPr lang="it-IT" sz="1400" i="1">
                                      <a:latin typeface="Cambria Math"/>
                                    </a:rPr>
                                    <m:t>𝑙𝑛</m:t>
                                  </m:r>
                                  <m:sSub>
                                    <m:sSubPr>
                                      <m:ctrlPr>
                                        <a:rPr lang="it-IT" sz="1400" i="1">
                                          <a:latin typeface="Cambria Math" panose="02040503050406030204" pitchFamily="18" charset="0"/>
                                        </a:rPr>
                                      </m:ctrlPr>
                                    </m:sSubPr>
                                    <m:e>
                                      <m:r>
                                        <a:rPr lang="it-IT" sz="1400" i="1">
                                          <a:latin typeface="Cambria Math"/>
                                        </a:rPr>
                                        <m:t>𝑆</m:t>
                                      </m:r>
                                    </m:e>
                                    <m:sub>
                                      <m:r>
                                        <a:rPr lang="it-IT" sz="1400" i="1">
                                          <a:latin typeface="Cambria Math"/>
                                        </a:rPr>
                                        <m:t>𝑌</m:t>
                                      </m:r>
                                      <m:r>
                                        <a:rPr lang="it-IT" sz="1400" i="1">
                                          <a:latin typeface="Cambria Math"/>
                                        </a:rPr>
                                        <m:t>=1</m:t>
                                      </m:r>
                                    </m:sub>
                                  </m:sSub>
                                </m:sub>
                              </m:sSub>
                            </m:num>
                            <m:den>
                              <m:sSub>
                                <m:sSubPr>
                                  <m:ctrlPr>
                                    <a:rPr lang="it-IT" sz="1400" i="1">
                                      <a:latin typeface="Cambria Math" panose="02040503050406030204" pitchFamily="18" charset="0"/>
                                    </a:rPr>
                                  </m:ctrlPr>
                                </m:sSubPr>
                                <m:e>
                                  <m:r>
                                    <a:rPr lang="it-IT" sz="1400" i="1">
                                      <a:latin typeface="Cambria Math"/>
                                    </a:rPr>
                                    <m:t>𝜎</m:t>
                                  </m:r>
                                </m:e>
                                <m:sub>
                                  <m:r>
                                    <a:rPr lang="it-IT" sz="1400" i="1">
                                      <a:latin typeface="Cambria Math"/>
                                    </a:rPr>
                                    <m:t>𝑙𝑛</m:t>
                                  </m:r>
                                  <m:sSub>
                                    <m:sSubPr>
                                      <m:ctrlPr>
                                        <a:rPr lang="it-IT" sz="1400" i="1">
                                          <a:latin typeface="Cambria Math" panose="02040503050406030204" pitchFamily="18" charset="0"/>
                                        </a:rPr>
                                      </m:ctrlPr>
                                    </m:sSubPr>
                                    <m:e>
                                      <m:r>
                                        <a:rPr lang="it-IT" sz="1400" i="1">
                                          <a:latin typeface="Cambria Math"/>
                                        </a:rPr>
                                        <m:t>𝑆</m:t>
                                      </m:r>
                                    </m:e>
                                    <m:sub>
                                      <m:r>
                                        <a:rPr lang="it-IT" sz="1400" i="1">
                                          <a:latin typeface="Cambria Math"/>
                                        </a:rPr>
                                        <m:t>𝑌</m:t>
                                      </m:r>
                                      <m:r>
                                        <a:rPr lang="it-IT" sz="1400" i="1">
                                          <a:latin typeface="Cambria Math"/>
                                        </a:rPr>
                                        <m:t>=1</m:t>
                                      </m:r>
                                    </m:sub>
                                  </m:sSub>
                                </m:sub>
                              </m:sSub>
                            </m:den>
                          </m:f>
                        </m:e>
                      </m:d>
                    </m:oMath>
                  </m:oMathPara>
                </a14:m>
                <a:endParaRPr lang="it-IT" sz="1400" dirty="0"/>
              </a:p>
            </p:txBody>
          </p:sp>
        </mc:Choice>
        <mc:Fallback xmlns="">
          <p:sp>
            <p:nvSpPr>
              <p:cNvPr id="35" name="Rettangolo 34"/>
              <p:cNvSpPr>
                <a:spLocks noRot="1" noChangeAspect="1" noMove="1" noResize="1" noEditPoints="1" noAdjustHandles="1" noChangeArrowheads="1" noChangeShapeType="1" noTextEdit="1"/>
              </p:cNvSpPr>
              <p:nvPr/>
            </p:nvSpPr>
            <p:spPr>
              <a:xfrm>
                <a:off x="252397" y="3687665"/>
                <a:ext cx="5255707" cy="582147"/>
              </a:xfrm>
              <a:prstGeom prst="rect">
                <a:avLst/>
              </a:prstGeom>
              <a:blipFill rotWithShape="1">
                <a:blip r:embed="rId6"/>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36" name="Rettangolo 35"/>
              <p:cNvSpPr/>
              <p:nvPr/>
            </p:nvSpPr>
            <p:spPr>
              <a:xfrm>
                <a:off x="5765321" y="4221088"/>
                <a:ext cx="1985223" cy="71904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a:latin typeface="Cambria Math" panose="02040503050406030204" pitchFamily="18" charset="0"/>
                            </a:rPr>
                          </m:ctrlPr>
                        </m:sSubPr>
                        <m:e>
                          <m:r>
                            <a:rPr lang="it-IT" sz="1500" i="1">
                              <a:latin typeface="Cambria Math"/>
                            </a:rPr>
                            <m:t>𝜆</m:t>
                          </m:r>
                        </m:e>
                        <m:sub>
                          <m:r>
                            <a:rPr lang="it-IT" sz="1500" i="1">
                              <a:latin typeface="Cambria Math"/>
                            </a:rPr>
                            <m:t>𝑆𝐿</m:t>
                          </m:r>
                        </m:sub>
                      </m:sSub>
                      <m:r>
                        <a:rPr lang="it-IT" sz="1500" i="1">
                          <a:latin typeface="Cambria Math"/>
                        </a:rPr>
                        <m:t>≅</m:t>
                      </m:r>
                      <m:nary>
                        <m:naryPr>
                          <m:chr m:val="∑"/>
                          <m:limLoc m:val="undOvr"/>
                          <m:ctrlPr>
                            <a:rPr lang="it-IT" sz="1500" i="1">
                              <a:latin typeface="Cambria Math" panose="02040503050406030204" pitchFamily="18" charset="0"/>
                            </a:rPr>
                          </m:ctrlPr>
                        </m:naryPr>
                        <m:sub>
                          <m:r>
                            <a:rPr lang="it-IT" sz="1500" i="1">
                              <a:latin typeface="Cambria Math"/>
                            </a:rPr>
                            <m:t>𝑖</m:t>
                          </m:r>
                          <m:r>
                            <a:rPr lang="it-IT" sz="1500" i="1">
                              <a:latin typeface="Cambria Math"/>
                            </a:rPr>
                            <m:t>=1</m:t>
                          </m:r>
                        </m:sub>
                        <m:sup>
                          <m:r>
                            <a:rPr lang="it-IT" sz="1500" i="1">
                              <a:latin typeface="Cambria Math"/>
                            </a:rPr>
                            <m:t>𝑛</m:t>
                          </m:r>
                        </m:sup>
                        <m:e>
                          <m:sSub>
                            <m:sSubPr>
                              <m:ctrlPr>
                                <a:rPr lang="it-IT" sz="1500" i="1">
                                  <a:latin typeface="Cambria Math" panose="02040503050406030204" pitchFamily="18" charset="0"/>
                                </a:rPr>
                              </m:ctrlPr>
                            </m:sSubPr>
                            <m:e>
                              <m:r>
                                <a:rPr lang="it-IT" sz="1500" i="1">
                                  <a:latin typeface="Cambria Math"/>
                                </a:rPr>
                                <m:t>𝑝</m:t>
                              </m:r>
                            </m:e>
                            <m:sub>
                              <m:r>
                                <a:rPr lang="it-IT" sz="1500" i="1">
                                  <a:latin typeface="Cambria Math"/>
                                </a:rPr>
                                <m:t>𝑆𝐿</m:t>
                              </m:r>
                            </m:sub>
                          </m:sSub>
                          <m:d>
                            <m:dPr>
                              <m:ctrlPr>
                                <a:rPr lang="it-IT" sz="1500" i="1">
                                  <a:latin typeface="Cambria Math" panose="02040503050406030204" pitchFamily="18" charset="0"/>
                                </a:rPr>
                              </m:ctrlPr>
                            </m:dPr>
                            <m:e>
                              <m:sSub>
                                <m:sSubPr>
                                  <m:ctrlPr>
                                    <a:rPr lang="it-IT" sz="1500" i="1">
                                      <a:latin typeface="Cambria Math" panose="02040503050406030204" pitchFamily="18" charset="0"/>
                                    </a:rPr>
                                  </m:ctrlPr>
                                </m:sSubPr>
                                <m:e>
                                  <m:r>
                                    <a:rPr lang="it-IT" sz="1500" i="1">
                                      <a:latin typeface="Cambria Math"/>
                                    </a:rPr>
                                    <m:t>𝑠</m:t>
                                  </m:r>
                                </m:e>
                                <m:sub>
                                  <m:r>
                                    <a:rPr lang="it-IT" sz="1500" i="1">
                                      <a:latin typeface="Cambria Math"/>
                                    </a:rPr>
                                    <m:t>𝑖</m:t>
                                  </m:r>
                                </m:sub>
                              </m:sSub>
                            </m:e>
                          </m:d>
                          <m:d>
                            <m:dPr>
                              <m:begChr m:val="|"/>
                              <m:endChr m:val="|"/>
                              <m:ctrlPr>
                                <a:rPr lang="it-IT" sz="1500" i="1">
                                  <a:latin typeface="Cambria Math" panose="02040503050406030204" pitchFamily="18" charset="0"/>
                                </a:rPr>
                              </m:ctrlPr>
                            </m:dPr>
                            <m:e>
                              <m:r>
                                <a:rPr lang="it-IT" sz="1500" i="1">
                                  <a:latin typeface="Cambria Math"/>
                                </a:rPr>
                                <m:t>∆</m:t>
                              </m:r>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𝜆</m:t>
                                      </m:r>
                                    </m:e>
                                  </m:acc>
                                </m:e>
                                <m:sub>
                                  <m:r>
                                    <a:rPr lang="it-IT" sz="1500" i="1">
                                      <a:latin typeface="Cambria Math"/>
                                    </a:rPr>
                                    <m:t>𝑖</m:t>
                                  </m:r>
                                </m:sub>
                              </m:sSub>
                            </m:e>
                          </m:d>
                        </m:e>
                      </m:nary>
                    </m:oMath>
                  </m:oMathPara>
                </a14:m>
                <a:endParaRPr lang="it-IT" sz="1500" dirty="0"/>
              </a:p>
            </p:txBody>
          </p:sp>
        </mc:Choice>
        <mc:Fallback xmlns="">
          <p:sp>
            <p:nvSpPr>
              <p:cNvPr id="36" name="Rettangolo 35"/>
              <p:cNvSpPr>
                <a:spLocks noRot="1" noChangeAspect="1" noMove="1" noResize="1" noEditPoints="1" noAdjustHandles="1" noChangeArrowheads="1" noChangeShapeType="1" noTextEdit="1"/>
              </p:cNvSpPr>
              <p:nvPr/>
            </p:nvSpPr>
            <p:spPr>
              <a:xfrm>
                <a:off x="5765321" y="4221088"/>
                <a:ext cx="1985223" cy="719043"/>
              </a:xfrm>
              <a:prstGeom prst="rect">
                <a:avLst/>
              </a:prstGeom>
              <a:blipFill rotWithShape="1">
                <a:blip r:embed="rId7"/>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37" name="Rettangolo 36"/>
              <p:cNvSpPr/>
              <p:nvPr/>
            </p:nvSpPr>
            <p:spPr>
              <a:xfrm>
                <a:off x="5929876" y="3789040"/>
                <a:ext cx="3106620" cy="36753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𝜆</m:t>
                              </m:r>
                            </m:e>
                          </m:acc>
                        </m:e>
                        <m:sub>
                          <m:r>
                            <a:rPr lang="it-IT" sz="1500" i="1">
                              <a:latin typeface="Cambria Math"/>
                            </a:rPr>
                            <m:t>𝑠</m:t>
                          </m:r>
                        </m:sub>
                      </m:sSub>
                      <m:d>
                        <m:dPr>
                          <m:ctrlPr>
                            <a:rPr lang="it-IT" sz="1500" i="1">
                              <a:latin typeface="Cambria Math" panose="02040503050406030204" pitchFamily="18" charset="0"/>
                            </a:rPr>
                          </m:ctrlPr>
                        </m:dPr>
                        <m:e>
                          <m:r>
                            <a:rPr lang="it-IT" sz="1500" i="1">
                              <a:latin typeface="Cambria Math"/>
                            </a:rPr>
                            <m:t>𝑠</m:t>
                          </m:r>
                        </m:e>
                      </m:d>
                      <m:r>
                        <a:rPr lang="it-IT" sz="1500" i="1">
                          <a:latin typeface="Cambria Math"/>
                        </a:rPr>
                        <m:t>=</m:t>
                      </m:r>
                      <m:sSub>
                        <m:sSubPr>
                          <m:ctrlPr>
                            <a:rPr lang="it-IT" sz="1500" i="1">
                              <a:latin typeface="Cambria Math" panose="02040503050406030204" pitchFamily="18" charset="0"/>
                            </a:rPr>
                          </m:ctrlPr>
                        </m:sSubPr>
                        <m:e>
                          <m:r>
                            <a:rPr lang="it-IT" sz="1500" i="1">
                              <a:latin typeface="Cambria Math"/>
                            </a:rPr>
                            <m:t>𝑘</m:t>
                          </m:r>
                        </m:e>
                        <m:sub>
                          <m:r>
                            <a:rPr lang="it-IT" sz="1500" i="1">
                              <a:latin typeface="Cambria Math"/>
                            </a:rPr>
                            <m:t>0</m:t>
                          </m:r>
                        </m:sub>
                      </m:sSub>
                      <m:r>
                        <a:rPr lang="it-IT" sz="1500" i="1">
                          <a:latin typeface="Cambria Math"/>
                        </a:rPr>
                        <m:t>∙</m:t>
                      </m:r>
                      <m:r>
                        <a:rPr lang="it-IT" sz="1500" i="1">
                          <a:latin typeface="Cambria Math"/>
                        </a:rPr>
                        <m:t>𝑒𝑥𝑝</m:t>
                      </m:r>
                      <m:d>
                        <m:dPr>
                          <m:ctrlPr>
                            <a:rPr lang="it-IT" sz="1500" i="1">
                              <a:latin typeface="Cambria Math" panose="02040503050406030204" pitchFamily="18" charset="0"/>
                            </a:rPr>
                          </m:ctrlPr>
                        </m:dPr>
                        <m:e>
                          <m:r>
                            <a:rPr lang="it-IT" sz="1500" i="1">
                              <a:latin typeface="Cambria Math"/>
                            </a:rPr>
                            <m:t>−</m:t>
                          </m:r>
                          <m:sSub>
                            <m:sSubPr>
                              <m:ctrlPr>
                                <a:rPr lang="it-IT" sz="1500" i="1">
                                  <a:latin typeface="Cambria Math" panose="02040503050406030204" pitchFamily="18" charset="0"/>
                                </a:rPr>
                              </m:ctrlPr>
                            </m:sSubPr>
                            <m:e>
                              <m:r>
                                <a:rPr lang="it-IT" sz="1500" i="1">
                                  <a:latin typeface="Cambria Math"/>
                                </a:rPr>
                                <m:t>𝑘</m:t>
                              </m:r>
                            </m:e>
                            <m:sub>
                              <m:r>
                                <a:rPr lang="it-IT" sz="1500" i="1">
                                  <a:latin typeface="Cambria Math"/>
                                </a:rPr>
                                <m:t>1</m:t>
                              </m:r>
                            </m:sub>
                          </m:sSub>
                          <m:r>
                            <a:rPr lang="it-IT" sz="1500" i="1">
                              <a:latin typeface="Cambria Math"/>
                            </a:rPr>
                            <m:t>𝑙𝑛𝑆</m:t>
                          </m:r>
                          <m:r>
                            <a:rPr lang="it-IT" sz="1500" i="1">
                              <a:latin typeface="Cambria Math"/>
                            </a:rPr>
                            <m:t>−</m:t>
                          </m:r>
                          <m:sSub>
                            <m:sSubPr>
                              <m:ctrlPr>
                                <a:rPr lang="it-IT" sz="1500" i="1">
                                  <a:latin typeface="Cambria Math" panose="02040503050406030204" pitchFamily="18" charset="0"/>
                                </a:rPr>
                              </m:ctrlPr>
                            </m:sSubPr>
                            <m:e>
                              <m:r>
                                <a:rPr lang="it-IT" sz="1500" i="1">
                                  <a:latin typeface="Cambria Math"/>
                                </a:rPr>
                                <m:t>𝑘</m:t>
                              </m:r>
                            </m:e>
                            <m:sub>
                              <m:r>
                                <a:rPr lang="it-IT" sz="1500" i="1">
                                  <a:latin typeface="Cambria Math"/>
                                </a:rPr>
                                <m:t>2</m:t>
                              </m:r>
                            </m:sub>
                          </m:sSub>
                          <m:sSup>
                            <m:sSupPr>
                              <m:ctrlPr>
                                <a:rPr lang="it-IT" sz="1500" i="1">
                                  <a:latin typeface="Cambria Math" panose="02040503050406030204" pitchFamily="18" charset="0"/>
                                </a:rPr>
                              </m:ctrlPr>
                            </m:sSupPr>
                            <m:e>
                              <m:r>
                                <a:rPr lang="it-IT" sz="1500" i="1">
                                  <a:latin typeface="Cambria Math"/>
                                </a:rPr>
                                <m:t>𝑙𝑛</m:t>
                              </m:r>
                            </m:e>
                            <m:sup>
                              <m:r>
                                <a:rPr lang="it-IT" sz="1500" i="1">
                                  <a:latin typeface="Cambria Math"/>
                                </a:rPr>
                                <m:t>2</m:t>
                              </m:r>
                            </m:sup>
                          </m:sSup>
                          <m:r>
                            <a:rPr lang="it-IT" sz="1500" i="1">
                              <a:latin typeface="Cambria Math"/>
                            </a:rPr>
                            <m:t>𝑆</m:t>
                          </m:r>
                        </m:e>
                      </m:d>
                    </m:oMath>
                  </m:oMathPara>
                </a14:m>
                <a:endParaRPr lang="it-IT" sz="1500" dirty="0"/>
              </a:p>
            </p:txBody>
          </p:sp>
        </mc:Choice>
        <mc:Fallback xmlns="">
          <p:sp>
            <p:nvSpPr>
              <p:cNvPr id="37" name="Rettangolo 36"/>
              <p:cNvSpPr>
                <a:spLocks noRot="1" noChangeAspect="1" noMove="1" noResize="1" noEditPoints="1" noAdjustHandles="1" noChangeArrowheads="1" noChangeShapeType="1" noTextEdit="1"/>
              </p:cNvSpPr>
              <p:nvPr/>
            </p:nvSpPr>
            <p:spPr>
              <a:xfrm>
                <a:off x="5929876" y="3789040"/>
                <a:ext cx="3106620" cy="367537"/>
              </a:xfrm>
              <a:prstGeom prst="rect">
                <a:avLst/>
              </a:prstGeom>
              <a:blipFill rotWithShape="1">
                <a:blip r:embed="rId8"/>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38" name="Rettangolo 37"/>
              <p:cNvSpPr/>
              <p:nvPr/>
            </p:nvSpPr>
            <p:spPr>
              <a:xfrm>
                <a:off x="1979712" y="4219164"/>
                <a:ext cx="1202637" cy="72289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2000" i="1" smtClean="0">
                              <a:latin typeface="Cambria Math" panose="02040503050406030204" pitchFamily="18" charset="0"/>
                            </a:rPr>
                          </m:ctrlPr>
                        </m:sSubPr>
                        <m:e>
                          <m:r>
                            <a:rPr lang="it-IT" sz="2000" b="0" i="1" smtClean="0">
                              <a:latin typeface="Cambria Math"/>
                            </a:rPr>
                            <m:t>𝑇</m:t>
                          </m:r>
                        </m:e>
                        <m:sub>
                          <m:r>
                            <a:rPr lang="it-IT" sz="2000" b="0" i="1" smtClean="0">
                              <a:latin typeface="Cambria Math"/>
                            </a:rPr>
                            <m:t>𝑅</m:t>
                          </m:r>
                        </m:sub>
                      </m:sSub>
                      <m:r>
                        <a:rPr lang="it-IT" sz="2000" b="0" i="1" smtClean="0">
                          <a:latin typeface="Cambria Math"/>
                        </a:rPr>
                        <m:t>=</m:t>
                      </m:r>
                      <m:f>
                        <m:fPr>
                          <m:ctrlPr>
                            <a:rPr lang="it-IT" sz="2000" b="0" i="1" smtClean="0">
                              <a:latin typeface="Cambria Math" panose="02040503050406030204" pitchFamily="18" charset="0"/>
                            </a:rPr>
                          </m:ctrlPr>
                        </m:fPr>
                        <m:num>
                          <m:r>
                            <a:rPr lang="it-IT" sz="2000" b="0" i="1" smtClean="0">
                              <a:latin typeface="Cambria Math"/>
                            </a:rPr>
                            <m:t>1</m:t>
                          </m:r>
                        </m:num>
                        <m:den>
                          <m:sSub>
                            <m:sSubPr>
                              <m:ctrlPr>
                                <a:rPr lang="it-IT" sz="2000" i="1">
                                  <a:latin typeface="Cambria Math" panose="02040503050406030204" pitchFamily="18" charset="0"/>
                                </a:rPr>
                              </m:ctrlPr>
                            </m:sSubPr>
                            <m:e>
                              <m:r>
                                <a:rPr lang="it-IT" sz="2000" i="1">
                                  <a:latin typeface="Cambria Math"/>
                                </a:rPr>
                                <m:t>𝜆</m:t>
                              </m:r>
                            </m:e>
                            <m:sub>
                              <m:r>
                                <a:rPr lang="it-IT" sz="2000" i="1">
                                  <a:latin typeface="Cambria Math"/>
                                </a:rPr>
                                <m:t>𝑆𝐿</m:t>
                              </m:r>
                            </m:sub>
                          </m:sSub>
                        </m:den>
                      </m:f>
                    </m:oMath>
                  </m:oMathPara>
                </a14:m>
                <a:endParaRPr lang="it-IT" sz="2000" dirty="0"/>
              </a:p>
            </p:txBody>
          </p:sp>
        </mc:Choice>
        <mc:Fallback xmlns="">
          <p:sp>
            <p:nvSpPr>
              <p:cNvPr id="38" name="Rettangolo 37"/>
              <p:cNvSpPr>
                <a:spLocks noRot="1" noChangeAspect="1" noMove="1" noResize="1" noEditPoints="1" noAdjustHandles="1" noChangeArrowheads="1" noChangeShapeType="1" noTextEdit="1"/>
              </p:cNvSpPr>
              <p:nvPr/>
            </p:nvSpPr>
            <p:spPr>
              <a:xfrm>
                <a:off x="1979712" y="4219164"/>
                <a:ext cx="1202637" cy="722890"/>
              </a:xfrm>
              <a:prstGeom prst="rect">
                <a:avLst/>
              </a:prstGeom>
              <a:blipFill rotWithShape="1">
                <a:blip r:embed="rId9"/>
                <a:stretch>
                  <a:fillRect/>
                </a:stretch>
              </a:blipFill>
            </p:spPr>
            <p:txBody>
              <a:bodyPr/>
              <a:lstStyle/>
              <a:p>
                <a:r>
                  <a:rPr lang="it-IT">
                    <a:noFill/>
                  </a:rPr>
                  <a:t> </a:t>
                </a:r>
              </a:p>
            </p:txBody>
          </p:sp>
        </mc:Fallback>
      </mc:AlternateContent>
      <p:cxnSp>
        <p:nvCxnSpPr>
          <p:cNvPr id="39" name="Connettore 2 38"/>
          <p:cNvCxnSpPr/>
          <p:nvPr/>
        </p:nvCxnSpPr>
        <p:spPr>
          <a:xfrm flipH="1">
            <a:off x="3969712" y="4589218"/>
            <a:ext cx="1445732" cy="0"/>
          </a:xfrm>
          <a:prstGeom prst="straightConnector1">
            <a:avLst/>
          </a:prstGeom>
          <a:ln w="38100">
            <a:solidFill>
              <a:srgbClr val="C00000"/>
            </a:solidFill>
            <a:tailEnd type="arrow"/>
          </a:ln>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Rettangolo 39"/>
              <p:cNvSpPr>
                <a:spLocks noChangeAspect="1"/>
              </p:cNvSpPr>
              <p:nvPr/>
            </p:nvSpPr>
            <p:spPr>
              <a:xfrm>
                <a:off x="5508104" y="2543260"/>
                <a:ext cx="2499659" cy="61895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smtClean="0">
                              <a:latin typeface="Cambria Math" panose="02040503050406030204" pitchFamily="18" charset="0"/>
                            </a:rPr>
                          </m:ctrlPr>
                        </m:sSubPr>
                        <m:e>
                          <m:r>
                            <a:rPr lang="it-IT" sz="1500" i="1">
                              <a:latin typeface="Cambria Math"/>
                            </a:rPr>
                            <m:t>𝜆</m:t>
                          </m:r>
                        </m:e>
                        <m:sub>
                          <m:r>
                            <a:rPr lang="it-IT" sz="1500" i="1">
                              <a:latin typeface="Cambria Math"/>
                            </a:rPr>
                            <m:t>𝑆𝐿</m:t>
                          </m:r>
                        </m:sub>
                      </m:sSub>
                      <m:r>
                        <a:rPr lang="it-IT" sz="1500" i="1">
                          <a:latin typeface="Cambria Math"/>
                        </a:rPr>
                        <m:t>=</m:t>
                      </m:r>
                      <m:nary>
                        <m:naryPr>
                          <m:ctrlPr>
                            <a:rPr lang="it-IT" sz="1500" i="1" smtClean="0">
                              <a:latin typeface="Cambria Math" panose="02040503050406030204" pitchFamily="18" charset="0"/>
                            </a:rPr>
                          </m:ctrlPr>
                        </m:naryPr>
                        <m:sub>
                          <m:r>
                            <m:rPr>
                              <m:brk m:alnAt="23"/>
                            </m:rPr>
                            <a:rPr lang="it-IT" sz="1500" b="0" i="1" smtClean="0">
                              <a:latin typeface="Cambria Math"/>
                            </a:rPr>
                            <m:t>0</m:t>
                          </m:r>
                        </m:sub>
                        <m:sup>
                          <m:r>
                            <a:rPr lang="it-IT" sz="1500" i="1" smtClean="0">
                              <a:latin typeface="Cambria Math"/>
                              <a:ea typeface="Cambria Math"/>
                            </a:rPr>
                            <m:t>∞</m:t>
                          </m:r>
                        </m:sup>
                        <m:e>
                          <m:sSub>
                            <m:sSubPr>
                              <m:ctrlPr>
                                <a:rPr lang="it-IT" sz="1500" i="1">
                                  <a:latin typeface="Cambria Math" panose="02040503050406030204" pitchFamily="18" charset="0"/>
                                </a:rPr>
                              </m:ctrlPr>
                            </m:sSubPr>
                            <m:e>
                              <m:r>
                                <a:rPr lang="it-IT" sz="1500" i="1">
                                  <a:latin typeface="Cambria Math"/>
                                </a:rPr>
                                <m:t>𝑝</m:t>
                              </m:r>
                            </m:e>
                            <m:sub>
                              <m:r>
                                <a:rPr lang="it-IT" sz="1500" i="1">
                                  <a:latin typeface="Cambria Math"/>
                                </a:rPr>
                                <m:t>𝑆𝐿</m:t>
                              </m:r>
                            </m:sub>
                          </m:sSub>
                          <m:d>
                            <m:dPr>
                              <m:ctrlPr>
                                <a:rPr lang="it-IT" sz="1500" i="1">
                                  <a:latin typeface="Cambria Math" panose="02040503050406030204" pitchFamily="18" charset="0"/>
                                </a:rPr>
                              </m:ctrlPr>
                            </m:dPr>
                            <m:e>
                              <m:r>
                                <a:rPr lang="it-IT" sz="1500" b="0" i="1" smtClean="0">
                                  <a:latin typeface="Cambria Math"/>
                                </a:rPr>
                                <m:t>𝑠</m:t>
                              </m:r>
                            </m:e>
                          </m:d>
                          <m:r>
                            <a:rPr lang="it-IT" sz="1500" i="1" smtClean="0">
                              <a:latin typeface="Cambria Math"/>
                              <a:ea typeface="Cambria Math"/>
                            </a:rPr>
                            <m:t>∙</m:t>
                          </m:r>
                        </m:e>
                      </m:nary>
                      <m:d>
                        <m:dPr>
                          <m:begChr m:val="|"/>
                          <m:endChr m:val="|"/>
                          <m:ctrlPr>
                            <a:rPr lang="it-IT" sz="1500" i="1" smtClean="0">
                              <a:latin typeface="Cambria Math" panose="02040503050406030204" pitchFamily="18" charset="0"/>
                            </a:rPr>
                          </m:ctrlPr>
                        </m:dPr>
                        <m:e>
                          <m:f>
                            <m:fPr>
                              <m:ctrlPr>
                                <a:rPr lang="it-IT" sz="1500" i="1" smtClean="0">
                                  <a:latin typeface="Cambria Math" panose="02040503050406030204" pitchFamily="18" charset="0"/>
                                </a:rPr>
                              </m:ctrlPr>
                            </m:fPr>
                            <m:num>
                              <m:r>
                                <a:rPr lang="it-IT" sz="1500" b="0" i="1" smtClean="0">
                                  <a:latin typeface="Cambria Math"/>
                                </a:rPr>
                                <m:t>𝑑</m:t>
                              </m:r>
                              <m:acc>
                                <m:accPr>
                                  <m:chr m:val="̅"/>
                                  <m:ctrlPr>
                                    <a:rPr lang="it-IT" sz="1500" b="0" i="1" smtClean="0">
                                      <a:latin typeface="Cambria Math" panose="02040503050406030204" pitchFamily="18" charset="0"/>
                                    </a:rPr>
                                  </m:ctrlPr>
                                </m:accPr>
                                <m:e>
                                  <m:r>
                                    <a:rPr lang="it-IT" sz="1500" i="1">
                                      <a:latin typeface="Cambria Math"/>
                                      <a:ea typeface="Cambria Math"/>
                                    </a:rPr>
                                    <m:t>𝜆</m:t>
                                  </m:r>
                                </m:e>
                              </m:acc>
                              <m:d>
                                <m:dPr>
                                  <m:ctrlPr>
                                    <a:rPr lang="it-IT" sz="1500" i="1">
                                      <a:latin typeface="Cambria Math" panose="02040503050406030204" pitchFamily="18" charset="0"/>
                                    </a:rPr>
                                  </m:ctrlPr>
                                </m:dPr>
                                <m:e>
                                  <m:r>
                                    <a:rPr lang="it-IT" sz="1500" i="1">
                                      <a:latin typeface="Cambria Math"/>
                                    </a:rPr>
                                    <m:t>𝑠</m:t>
                                  </m:r>
                                </m:e>
                              </m:d>
                            </m:num>
                            <m:den>
                              <m:r>
                                <a:rPr lang="it-IT" sz="1500" b="0" i="1" smtClean="0">
                                  <a:latin typeface="Cambria Math"/>
                                </a:rPr>
                                <m:t>𝑑𝑠</m:t>
                              </m:r>
                            </m:den>
                          </m:f>
                        </m:e>
                      </m:d>
                      <m:r>
                        <a:rPr lang="it-IT" sz="1500" b="0" i="1" smtClean="0">
                          <a:latin typeface="Cambria Math"/>
                        </a:rPr>
                        <m:t>𝑑𝑠</m:t>
                      </m:r>
                    </m:oMath>
                  </m:oMathPara>
                </a14:m>
                <a:endParaRPr lang="it-IT" sz="1500" dirty="0">
                  <a:latin typeface="Calibri" panose="020F0502020204030204" pitchFamily="34" charset="0"/>
                </a:endParaRPr>
              </a:p>
            </p:txBody>
          </p:sp>
        </mc:Choice>
        <mc:Fallback xmlns="">
          <p:sp>
            <p:nvSpPr>
              <p:cNvPr id="40" name="Rettangolo 39"/>
              <p:cNvSpPr>
                <a:spLocks noRot="1" noChangeAspect="1" noMove="1" noResize="1" noEditPoints="1" noAdjustHandles="1" noChangeArrowheads="1" noChangeShapeType="1" noTextEdit="1"/>
              </p:cNvSpPr>
              <p:nvPr/>
            </p:nvSpPr>
            <p:spPr>
              <a:xfrm>
                <a:off x="5508104" y="2543260"/>
                <a:ext cx="2499659" cy="618952"/>
              </a:xfrm>
              <a:prstGeom prst="rect">
                <a:avLst/>
              </a:prstGeom>
              <a:blipFill rotWithShape="1">
                <a:blip r:embed="rId10"/>
                <a:stretch>
                  <a:fillRect/>
                </a:stretch>
              </a:blipFill>
            </p:spPr>
            <p:txBody>
              <a:bodyPr/>
              <a:lstStyle/>
              <a:p>
                <a:r>
                  <a:rPr lang="it-IT">
                    <a:noFill/>
                  </a:rPr>
                  <a:t> </a:t>
                </a:r>
              </a:p>
            </p:txBody>
          </p:sp>
        </mc:Fallback>
      </mc:AlternateContent>
      <p:sp>
        <p:nvSpPr>
          <p:cNvPr id="44" name="Freccia a destra 43"/>
          <p:cNvSpPr/>
          <p:nvPr/>
        </p:nvSpPr>
        <p:spPr>
          <a:xfrm rot="5400000">
            <a:off x="6519865" y="3308845"/>
            <a:ext cx="476136" cy="748538"/>
          </a:xfrm>
          <a:prstGeom prst="rightArrow">
            <a:avLst/>
          </a:prstGeom>
          <a:scene3d>
            <a:camera prst="orthographicFront"/>
            <a:lightRig rig="threePt" dir="t"/>
          </a:scene3d>
          <a:sp3d>
            <a:bevelT prst="angle"/>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16" name="Rettangolo 15"/>
          <p:cNvSpPr/>
          <p:nvPr/>
        </p:nvSpPr>
        <p:spPr>
          <a:xfrm>
            <a:off x="1547664" y="5229200"/>
            <a:ext cx="6191828" cy="323165"/>
          </a:xfrm>
          <a:prstGeom prst="rect">
            <a:avLst/>
          </a:prstGeom>
        </p:spPr>
        <p:txBody>
          <a:bodyPr wrap="square">
            <a:spAutoFit/>
          </a:bodyPr>
          <a:lstStyle/>
          <a:p>
            <a:pPr algn="just"/>
            <a:r>
              <a:rPr lang="it-IT" sz="1500" i="1" dirty="0" smtClean="0">
                <a:latin typeface="Calibri" panose="020F0502020204030204" pitchFamily="34" charset="0"/>
              </a:rPr>
              <a:t>Requisiti minimi di affidabilità (in termini di periodo medio di ritorno in anni).</a:t>
            </a:r>
            <a:endParaRPr lang="it-IT" sz="1500" i="1" dirty="0">
              <a:latin typeface="Calibri" panose="020F0502020204030204" pitchFamily="34" charset="0"/>
            </a:endParaRPr>
          </a:p>
        </p:txBody>
      </p:sp>
      <p:graphicFrame>
        <p:nvGraphicFramePr>
          <p:cNvPr id="17" name="Tabella 16"/>
          <p:cNvGraphicFramePr>
            <a:graphicFrameLocks noGrp="1"/>
          </p:cNvGraphicFramePr>
          <p:nvPr>
            <p:extLst>
              <p:ext uri="{D42A27DB-BD31-4B8C-83A1-F6EECF244321}">
                <p14:modId xmlns:p14="http://schemas.microsoft.com/office/powerpoint/2010/main" val="542828592"/>
              </p:ext>
            </p:extLst>
          </p:nvPr>
        </p:nvGraphicFramePr>
        <p:xfrm>
          <a:off x="1674004" y="5589813"/>
          <a:ext cx="5868000" cy="1008000"/>
        </p:xfrm>
        <a:graphic>
          <a:graphicData uri="http://schemas.openxmlformats.org/drawingml/2006/table">
            <a:tbl>
              <a:tblPr firstRow="1" firstCol="1" bandRow="1">
                <a:tableStyleId>{21E4AEA4-8DFA-4A89-87EB-49C32662AFE0}</a:tableStyleId>
              </a:tblPr>
              <a:tblGrid>
                <a:gridCol w="1980000"/>
                <a:gridCol w="972000"/>
                <a:gridCol w="972000"/>
                <a:gridCol w="972000"/>
                <a:gridCol w="972000"/>
              </a:tblGrid>
              <a:tr h="252000">
                <a:tc>
                  <a:txBody>
                    <a:bodyPr/>
                    <a:lstStyle/>
                    <a:p>
                      <a:pPr algn="ctr">
                        <a:lnSpc>
                          <a:spcPct val="115000"/>
                        </a:lnSpc>
                        <a:spcBef>
                          <a:spcPts val="600"/>
                        </a:spcBef>
                        <a:spcAft>
                          <a:spcPts val="0"/>
                        </a:spcAft>
                      </a:pPr>
                      <a:r>
                        <a:rPr lang="it-IT" sz="1300" b="1" i="1" dirty="0" smtClean="0">
                          <a:solidFill>
                            <a:sysClr val="windowText" lastClr="000000"/>
                          </a:solidFill>
                          <a:effectLst/>
                          <a:latin typeface="Calibri" panose="020F0502020204030204" pitchFamily="34" charset="0"/>
                        </a:rPr>
                        <a:t>Stato Limite</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300" b="1" i="1" dirty="0">
                          <a:solidFill>
                            <a:sysClr val="windowText" lastClr="000000"/>
                          </a:solidFill>
                          <a:effectLst/>
                          <a:latin typeface="Calibri" panose="020F0502020204030204" pitchFamily="34" charset="0"/>
                        </a:rPr>
                        <a:t>Classe I</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300" b="1" i="1" dirty="0">
                          <a:solidFill>
                            <a:sysClr val="windowText" lastClr="000000"/>
                          </a:solidFill>
                          <a:effectLst/>
                          <a:latin typeface="Calibri" panose="020F0502020204030204" pitchFamily="34" charset="0"/>
                        </a:rPr>
                        <a:t>Classe II</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300" b="1" i="1" dirty="0">
                          <a:solidFill>
                            <a:sysClr val="windowText" lastClr="000000"/>
                          </a:solidFill>
                          <a:effectLst/>
                          <a:latin typeface="Calibri" panose="020F0502020204030204" pitchFamily="34" charset="0"/>
                        </a:rPr>
                        <a:t>Classe III</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15000"/>
                        </a:lnSpc>
                        <a:spcBef>
                          <a:spcPts val="600"/>
                        </a:spcBef>
                        <a:spcAft>
                          <a:spcPts val="0"/>
                        </a:spcAft>
                      </a:pPr>
                      <a:r>
                        <a:rPr lang="it-IT" sz="1300" b="1" i="1" dirty="0">
                          <a:solidFill>
                            <a:sysClr val="windowText" lastClr="000000"/>
                          </a:solidFill>
                          <a:effectLst/>
                          <a:latin typeface="Calibri" panose="020F0502020204030204" pitchFamily="34" charset="0"/>
                        </a:rPr>
                        <a:t>Classe IV</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r>
              <a:tr h="252000">
                <a:tc>
                  <a:txBody>
                    <a:bodyPr/>
                    <a:lstStyle/>
                    <a:p>
                      <a:pPr algn="ctr">
                        <a:lnSpc>
                          <a:spcPct val="115000"/>
                        </a:lnSpc>
                        <a:spcBef>
                          <a:spcPts val="600"/>
                        </a:spcBef>
                        <a:spcAft>
                          <a:spcPts val="0"/>
                        </a:spcAft>
                      </a:pPr>
                      <a:r>
                        <a:rPr lang="it-IT" sz="1300" i="1" dirty="0" smtClean="0">
                          <a:solidFill>
                            <a:sysClr val="windowText" lastClr="000000"/>
                          </a:solidFill>
                          <a:effectLst/>
                          <a:latin typeface="Calibri" panose="020F0502020204030204" pitchFamily="34" charset="0"/>
                        </a:rPr>
                        <a:t>di Danno</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ctr">
                        <a:lnSpc>
                          <a:spcPct val="115000"/>
                        </a:lnSpc>
                        <a:spcBef>
                          <a:spcPts val="600"/>
                        </a:spcBef>
                        <a:spcAft>
                          <a:spcPts val="0"/>
                        </a:spcAft>
                      </a:pPr>
                      <a:r>
                        <a:rPr lang="it-IT" sz="1300" b="0" i="1" dirty="0" smtClean="0">
                          <a:solidFill>
                            <a:schemeClr val="dk1"/>
                          </a:solidFill>
                          <a:effectLst/>
                          <a:latin typeface="Calibri" panose="020F0502020204030204" pitchFamily="34" charset="0"/>
                          <a:ea typeface="+mn-ea"/>
                          <a:cs typeface="+mn-cs"/>
                        </a:rPr>
                        <a:t>35</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50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75</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100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noFill/>
                  </a:tcPr>
                </a:tc>
              </a:tr>
              <a:tr h="252000">
                <a:tc>
                  <a:txBody>
                    <a:bodyPr/>
                    <a:lstStyle/>
                    <a:p>
                      <a:pPr algn="ctr">
                        <a:lnSpc>
                          <a:spcPct val="115000"/>
                        </a:lnSpc>
                        <a:spcBef>
                          <a:spcPts val="600"/>
                        </a:spcBef>
                        <a:spcAft>
                          <a:spcPts val="0"/>
                        </a:spcAft>
                      </a:pPr>
                      <a:r>
                        <a:rPr lang="it-IT" sz="1300" i="1" dirty="0" smtClean="0">
                          <a:solidFill>
                            <a:sysClr val="windowText" lastClr="000000"/>
                          </a:solidFill>
                          <a:effectLst/>
                          <a:latin typeface="Calibri" panose="020F0502020204030204" pitchFamily="34" charset="0"/>
                        </a:rPr>
                        <a:t>di salvaguardia della Vita</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330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475</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710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950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noFill/>
                  </a:tcPr>
                </a:tc>
              </a:tr>
              <a:tr h="252000">
                <a:tc>
                  <a:txBody>
                    <a:bodyPr/>
                    <a:lstStyle/>
                    <a:p>
                      <a:pPr algn="ctr">
                        <a:lnSpc>
                          <a:spcPct val="115000"/>
                        </a:lnSpc>
                        <a:spcBef>
                          <a:spcPts val="600"/>
                        </a:spcBef>
                        <a:spcAft>
                          <a:spcPts val="0"/>
                        </a:spcAft>
                      </a:pPr>
                      <a:r>
                        <a:rPr lang="it-IT" sz="1300" i="1" dirty="0" smtClean="0">
                          <a:solidFill>
                            <a:sysClr val="windowText" lastClr="000000"/>
                          </a:solidFill>
                          <a:effectLst/>
                          <a:latin typeface="Calibri" panose="020F0502020204030204" pitchFamily="34" charset="0"/>
                        </a:rPr>
                        <a:t>di Collasso</a:t>
                      </a:r>
                      <a:endParaRPr lang="it-IT" sz="1300" b="1" i="1" dirty="0">
                        <a:solidFill>
                          <a:sysClr val="windowText" lastClr="000000"/>
                        </a:solidFill>
                        <a:effectLst/>
                        <a:latin typeface="Calibri" panose="020F0502020204030204" pitchFamily="34" charset="0"/>
                        <a:ea typeface="Times New Roman"/>
                        <a:cs typeface="Times New Roman"/>
                      </a:endParaRPr>
                    </a:p>
                  </a:txBody>
                  <a:tcPr marL="68580" marR="68580" marT="0" marB="0" anchor="ctr">
                    <a:lnB w="12700" cap="flat" cmpd="sng" algn="ctr">
                      <a:solidFill>
                        <a:schemeClr val="tx1"/>
                      </a:solidFill>
                      <a:prstDash val="solid"/>
                      <a:round/>
                      <a:headEnd type="none" w="med" len="med"/>
                      <a:tailEnd type="none" w="med" len="med"/>
                    </a:lnB>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680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B w="12700" cap="flat" cmpd="sng" algn="ctr">
                      <a:solidFill>
                        <a:schemeClr val="tx1"/>
                      </a:solidFill>
                      <a:prstDash val="solid"/>
                      <a:round/>
                      <a:headEnd type="none" w="med" len="med"/>
                      <a:tailEnd type="none" w="med" len="med"/>
                    </a:lnB>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975</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B w="12700" cap="flat" cmpd="sng" algn="ctr">
                      <a:solidFill>
                        <a:schemeClr val="tx1"/>
                      </a:solidFill>
                      <a:prstDash val="solid"/>
                      <a:round/>
                      <a:headEnd type="none" w="med" len="med"/>
                      <a:tailEnd type="none" w="med" len="med"/>
                    </a:lnB>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1460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B w="12700" cap="flat" cmpd="sng" algn="ctr">
                      <a:solidFill>
                        <a:schemeClr val="tx1"/>
                      </a:solidFill>
                      <a:prstDash val="solid"/>
                      <a:round/>
                      <a:headEnd type="none" w="med" len="med"/>
                      <a:tailEnd type="none" w="med" len="med"/>
                    </a:lnB>
                    <a:noFill/>
                  </a:tcPr>
                </a:tc>
                <a:tc>
                  <a:txBody>
                    <a:bodyPr/>
                    <a:lstStyle/>
                    <a:p>
                      <a:pPr algn="ctr">
                        <a:lnSpc>
                          <a:spcPct val="115000"/>
                        </a:lnSpc>
                        <a:spcBef>
                          <a:spcPts val="600"/>
                        </a:spcBef>
                        <a:spcAft>
                          <a:spcPts val="0"/>
                        </a:spcAft>
                      </a:pPr>
                      <a:r>
                        <a:rPr lang="it-IT" sz="1300" i="1" dirty="0" smtClean="0">
                          <a:effectLst/>
                          <a:latin typeface="Calibri" panose="020F0502020204030204" pitchFamily="34" charset="0"/>
                        </a:rPr>
                        <a:t>1950</a:t>
                      </a:r>
                      <a:endParaRPr lang="it-IT" sz="1300" b="1" i="1" dirty="0">
                        <a:solidFill>
                          <a:srgbClr val="000000"/>
                        </a:solidFill>
                        <a:effectLst/>
                        <a:latin typeface="Calibri" panose="020F0502020204030204" pitchFamily="34" charset="0"/>
                        <a:ea typeface="Times New Roman"/>
                        <a:cs typeface="Times New Roman"/>
                      </a:endParaRPr>
                    </a:p>
                  </a:txBody>
                  <a:tcPr marL="68580" marR="68580" marT="0" marB="0" anchor="ctr">
                    <a:lnB w="12700" cap="flat" cmpd="sng" algn="ctr">
                      <a:solidFill>
                        <a:schemeClr val="tx1"/>
                      </a:solidFill>
                      <a:prstDash val="solid"/>
                      <a:round/>
                      <a:headEnd type="none" w="med" len="med"/>
                      <a:tailEnd type="none" w="med" len="med"/>
                    </a:lnB>
                    <a:noFill/>
                  </a:tcPr>
                </a:tc>
              </a:tr>
            </a:tbl>
          </a:graphicData>
        </a:graphic>
      </p:graphicFrame>
      <p:graphicFrame>
        <p:nvGraphicFramePr>
          <p:cNvPr id="18" name="Diagramma 17"/>
          <p:cNvGraphicFramePr/>
          <p:nvPr>
            <p:extLst>
              <p:ext uri="{D42A27DB-BD31-4B8C-83A1-F6EECF244321}">
                <p14:modId xmlns:p14="http://schemas.microsoft.com/office/powerpoint/2010/main" val="3553760153"/>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057654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1000"/>
                                        <p:tgtEl>
                                          <p:spTgt spid="34"/>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 calcmode="lin" valueType="num">
                                      <p:cBhvr>
                                        <p:cTn id="10" dur="1000" fill="hold"/>
                                        <p:tgtEl>
                                          <p:spTgt spid="40"/>
                                        </p:tgtEl>
                                        <p:attrNameLst>
                                          <p:attrName>ppt_w</p:attrName>
                                        </p:attrNameLst>
                                      </p:cBhvr>
                                      <p:tavLst>
                                        <p:tav tm="0">
                                          <p:val>
                                            <p:strVal val="#ppt_w*0.70"/>
                                          </p:val>
                                        </p:tav>
                                        <p:tav tm="100000">
                                          <p:val>
                                            <p:strVal val="#ppt_w"/>
                                          </p:val>
                                        </p:tav>
                                      </p:tavLst>
                                    </p:anim>
                                    <p:anim calcmode="lin" valueType="num">
                                      <p:cBhvr>
                                        <p:cTn id="11" dur="1000" fill="hold"/>
                                        <p:tgtEl>
                                          <p:spTgt spid="40"/>
                                        </p:tgtEl>
                                        <p:attrNameLst>
                                          <p:attrName>ppt_h</p:attrName>
                                        </p:attrNameLst>
                                      </p:cBhvr>
                                      <p:tavLst>
                                        <p:tav tm="0">
                                          <p:val>
                                            <p:strVal val="#ppt_h"/>
                                          </p:val>
                                        </p:tav>
                                        <p:tav tm="100000">
                                          <p:val>
                                            <p:strVal val="#ppt_h"/>
                                          </p:val>
                                        </p:tav>
                                      </p:tavLst>
                                    </p:anim>
                                    <p:animEffect transition="in" filter="fade">
                                      <p:cBhvr>
                                        <p:cTn id="12" dur="1000"/>
                                        <p:tgtEl>
                                          <p:spTgt spid="40"/>
                                        </p:tgtEl>
                                      </p:cBhvr>
                                    </p:animEffect>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0.70"/>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1000" fill="hold"/>
                                        <p:tgtEl>
                                          <p:spTgt spid="37"/>
                                        </p:tgtEl>
                                        <p:attrNameLst>
                                          <p:attrName>ppt_w</p:attrName>
                                        </p:attrNameLst>
                                      </p:cBhvr>
                                      <p:tavLst>
                                        <p:tav tm="0">
                                          <p:val>
                                            <p:strVal val="#ppt_w*0.70"/>
                                          </p:val>
                                        </p:tav>
                                        <p:tav tm="100000">
                                          <p:val>
                                            <p:strVal val="#ppt_w"/>
                                          </p:val>
                                        </p:tav>
                                      </p:tavLst>
                                    </p:anim>
                                    <p:anim calcmode="lin" valueType="num">
                                      <p:cBhvr>
                                        <p:cTn id="22" dur="1000" fill="hold"/>
                                        <p:tgtEl>
                                          <p:spTgt spid="37"/>
                                        </p:tgtEl>
                                        <p:attrNameLst>
                                          <p:attrName>ppt_h</p:attrName>
                                        </p:attrNameLst>
                                      </p:cBhvr>
                                      <p:tavLst>
                                        <p:tav tm="0">
                                          <p:val>
                                            <p:strVal val="#ppt_h"/>
                                          </p:val>
                                        </p:tav>
                                        <p:tav tm="100000">
                                          <p:val>
                                            <p:strVal val="#ppt_h"/>
                                          </p:val>
                                        </p:tav>
                                      </p:tavLst>
                                    </p:anim>
                                    <p:animEffect transition="in" filter="fade">
                                      <p:cBhvr>
                                        <p:cTn id="23" dur="1000"/>
                                        <p:tgtEl>
                                          <p:spTgt spid="37"/>
                                        </p:tgtEl>
                                      </p:cBhvr>
                                    </p:animEffect>
                                  </p:childTnLst>
                                </p:cTn>
                              </p:par>
                              <p:par>
                                <p:cTn id="24" presetID="10" presetClass="entr" presetSubtype="0" fill="hold"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1000"/>
                                        <p:tgtEl>
                                          <p:spTgt spid="42"/>
                                        </p:tgtEl>
                                      </p:cBhvr>
                                    </p:animEffect>
                                  </p:childTnLst>
                                </p:cTn>
                              </p:par>
                              <p:par>
                                <p:cTn id="27" presetID="10"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35"/>
                                        </p:tgtEl>
                                      </p:cBhvr>
                                    </p:animEffect>
                                    <p:set>
                                      <p:cBhvr>
                                        <p:cTn id="34" dur="1" fill="hold">
                                          <p:stCondLst>
                                            <p:cond delay="499"/>
                                          </p:stCondLst>
                                        </p:cTn>
                                        <p:tgtEl>
                                          <p:spTgt spid="35"/>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37"/>
                                        </p:tgtEl>
                                      </p:cBhvr>
                                    </p:animEffect>
                                    <p:set>
                                      <p:cBhvr>
                                        <p:cTn id="37" dur="1" fill="hold">
                                          <p:stCondLst>
                                            <p:cond delay="499"/>
                                          </p:stCondLst>
                                        </p:cTn>
                                        <p:tgtEl>
                                          <p:spTgt spid="37"/>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42"/>
                                        </p:tgtEl>
                                      </p:cBhvr>
                                    </p:animEffect>
                                    <p:set>
                                      <p:cBhvr>
                                        <p:cTn id="40" dur="1" fill="hold">
                                          <p:stCondLst>
                                            <p:cond delay="499"/>
                                          </p:stCondLst>
                                        </p:cTn>
                                        <p:tgtEl>
                                          <p:spTgt spid="42"/>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43"/>
                                        </p:tgtEl>
                                      </p:cBhvr>
                                    </p:animEffect>
                                    <p:set>
                                      <p:cBhvr>
                                        <p:cTn id="43" dur="1" fill="hold">
                                          <p:stCondLst>
                                            <p:cond delay="499"/>
                                          </p:stCondLst>
                                        </p:cTn>
                                        <p:tgtEl>
                                          <p:spTgt spid="43"/>
                                        </p:tgtEl>
                                        <p:attrNameLst>
                                          <p:attrName>style.visibility</p:attrName>
                                        </p:attrNameLst>
                                      </p:cBhvr>
                                      <p:to>
                                        <p:strVal val="hidden"/>
                                      </p:to>
                                    </p:set>
                                  </p:childTnLst>
                                </p:cTn>
                              </p:par>
                              <p:par>
                                <p:cTn id="44" presetID="9" presetClass="entr" presetSubtype="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dissolve">
                                      <p:cBhvr>
                                        <p:cTn id="46" dur="1000"/>
                                        <p:tgtEl>
                                          <p:spTgt spid="44"/>
                                        </p:tgtEl>
                                      </p:cBhvr>
                                    </p:animEffect>
                                  </p:childTnLst>
                                </p:cTn>
                              </p:par>
                              <p:par>
                                <p:cTn id="47" presetID="55" presetClass="entr" presetSubtype="0" fill="hold" grpId="0" nodeType="withEffect">
                                  <p:stCondLst>
                                    <p:cond delay="500"/>
                                  </p:stCondLst>
                                  <p:childTnLst>
                                    <p:set>
                                      <p:cBhvr>
                                        <p:cTn id="48" dur="1" fill="hold">
                                          <p:stCondLst>
                                            <p:cond delay="0"/>
                                          </p:stCondLst>
                                        </p:cTn>
                                        <p:tgtEl>
                                          <p:spTgt spid="36"/>
                                        </p:tgtEl>
                                        <p:attrNameLst>
                                          <p:attrName>style.visibility</p:attrName>
                                        </p:attrNameLst>
                                      </p:cBhvr>
                                      <p:to>
                                        <p:strVal val="visible"/>
                                      </p:to>
                                    </p:set>
                                    <p:anim calcmode="lin" valueType="num">
                                      <p:cBhvr>
                                        <p:cTn id="49" dur="1000" fill="hold"/>
                                        <p:tgtEl>
                                          <p:spTgt spid="36"/>
                                        </p:tgtEl>
                                        <p:attrNameLst>
                                          <p:attrName>ppt_w</p:attrName>
                                        </p:attrNameLst>
                                      </p:cBhvr>
                                      <p:tavLst>
                                        <p:tav tm="0">
                                          <p:val>
                                            <p:strVal val="#ppt_w*0.70"/>
                                          </p:val>
                                        </p:tav>
                                        <p:tav tm="100000">
                                          <p:val>
                                            <p:strVal val="#ppt_w"/>
                                          </p:val>
                                        </p:tav>
                                      </p:tavLst>
                                    </p:anim>
                                    <p:anim calcmode="lin" valueType="num">
                                      <p:cBhvr>
                                        <p:cTn id="50" dur="1000" fill="hold"/>
                                        <p:tgtEl>
                                          <p:spTgt spid="36"/>
                                        </p:tgtEl>
                                        <p:attrNameLst>
                                          <p:attrName>ppt_h</p:attrName>
                                        </p:attrNameLst>
                                      </p:cBhvr>
                                      <p:tavLst>
                                        <p:tav tm="0">
                                          <p:val>
                                            <p:strVal val="#ppt_h"/>
                                          </p:val>
                                        </p:tav>
                                        <p:tav tm="100000">
                                          <p:val>
                                            <p:strVal val="#ppt_h"/>
                                          </p:val>
                                        </p:tav>
                                      </p:tavLst>
                                    </p:anim>
                                    <p:animEffect transition="in" filter="fade">
                                      <p:cBhvr>
                                        <p:cTn id="51" dur="1000"/>
                                        <p:tgtEl>
                                          <p:spTgt spid="36"/>
                                        </p:tgtEl>
                                      </p:cBhvr>
                                    </p:animEffect>
                                  </p:childTnLst>
                                </p:cTn>
                              </p:par>
                            </p:childTnLst>
                          </p:cTn>
                        </p:par>
                        <p:par>
                          <p:cTn id="52" fill="hold">
                            <p:stCondLst>
                              <p:cond delay="1500"/>
                            </p:stCondLst>
                            <p:childTnLst>
                              <p:par>
                                <p:cTn id="53" presetID="3" presetClass="entr" presetSubtype="5"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blinds(vertical)">
                                      <p:cBhvr>
                                        <p:cTn id="55" dur="500"/>
                                        <p:tgtEl>
                                          <p:spTgt spid="39"/>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1000" fill="hold"/>
                                        <p:tgtEl>
                                          <p:spTgt spid="38"/>
                                        </p:tgtEl>
                                        <p:attrNameLst>
                                          <p:attrName>ppt_w</p:attrName>
                                        </p:attrNameLst>
                                      </p:cBhvr>
                                      <p:tavLst>
                                        <p:tav tm="0">
                                          <p:val>
                                            <p:fltVal val="0"/>
                                          </p:val>
                                        </p:tav>
                                        <p:tav tm="100000">
                                          <p:val>
                                            <p:strVal val="#ppt_w"/>
                                          </p:val>
                                        </p:tav>
                                      </p:tavLst>
                                    </p:anim>
                                    <p:anim calcmode="lin" valueType="num">
                                      <p:cBhvr>
                                        <p:cTn id="59" dur="1000" fill="hold"/>
                                        <p:tgtEl>
                                          <p:spTgt spid="38"/>
                                        </p:tgtEl>
                                        <p:attrNameLst>
                                          <p:attrName>ppt_h</p:attrName>
                                        </p:attrNameLst>
                                      </p:cBhvr>
                                      <p:tavLst>
                                        <p:tav tm="0">
                                          <p:val>
                                            <p:fltVal val="0"/>
                                          </p:val>
                                        </p:tav>
                                        <p:tav tm="100000">
                                          <p:val>
                                            <p:strVal val="#ppt_h"/>
                                          </p:val>
                                        </p:tav>
                                      </p:tavLst>
                                    </p:anim>
                                    <p:anim calcmode="lin" valueType="num">
                                      <p:cBhvr>
                                        <p:cTn id="60" dur="1000" fill="hold"/>
                                        <p:tgtEl>
                                          <p:spTgt spid="38"/>
                                        </p:tgtEl>
                                        <p:attrNameLst>
                                          <p:attrName>style.rotation</p:attrName>
                                        </p:attrNameLst>
                                      </p:cBhvr>
                                      <p:tavLst>
                                        <p:tav tm="0">
                                          <p:val>
                                            <p:fltVal val="90"/>
                                          </p:val>
                                        </p:tav>
                                        <p:tav tm="100000">
                                          <p:val>
                                            <p:fltVal val="0"/>
                                          </p:val>
                                        </p:tav>
                                      </p:tavLst>
                                    </p:anim>
                                    <p:animEffect transition="in" filter="fade">
                                      <p:cBhvr>
                                        <p:cTn id="61" dur="1000"/>
                                        <p:tgtEl>
                                          <p:spTgt spid="38"/>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00"/>
                                        <p:tgtEl>
                                          <p:spTgt spid="16"/>
                                        </p:tgtEl>
                                      </p:cBhvr>
                                    </p:animEffect>
                                  </p:childTnLst>
                                </p:cTn>
                              </p:par>
                              <p:par>
                                <p:cTn id="65" presetID="10" presetClass="entr" presetSubtype="0" fill="hold" nodeType="withEffect">
                                  <p:stCondLst>
                                    <p:cond delay="50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P spid="35" grpId="1"/>
      <p:bldP spid="36" grpId="0"/>
      <p:bldP spid="37" grpId="0"/>
      <p:bldP spid="37" grpId="1"/>
      <p:bldP spid="38" grpId="0"/>
      <p:bldP spid="40" grpId="0"/>
      <p:bldP spid="44" grpId="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rentesi graffa aperta 19"/>
          <p:cNvSpPr/>
          <p:nvPr/>
        </p:nvSpPr>
        <p:spPr>
          <a:xfrm>
            <a:off x="3107019" y="5448814"/>
            <a:ext cx="281975" cy="911150"/>
          </a:xfrm>
          <a:prstGeom prst="leftBrace">
            <a:avLst/>
          </a:prstGeom>
          <a:ln w="34925">
            <a:solidFill>
              <a:srgbClr val="C00000"/>
            </a:solidFill>
          </a:ln>
          <a:scene3d>
            <a:camera prst="orthographicFront"/>
            <a:lightRig rig="threePt" dir="t"/>
          </a:scene3d>
          <a:sp3d>
            <a:bevelT prst="angle"/>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25" name="CasellaDiTesto 24"/>
          <p:cNvSpPr txBox="1"/>
          <p:nvPr/>
        </p:nvSpPr>
        <p:spPr>
          <a:xfrm>
            <a:off x="3532897" y="5232790"/>
            <a:ext cx="3960440" cy="432048"/>
          </a:xfrm>
          <a:prstGeom prst="rect">
            <a:avLst/>
          </a:prstGeom>
        </p:spPr>
        <p:txBody>
          <a:bodyPr vert="horz" wrap="square" lIns="45720" rIns="45720" rtlCol="0" anchor="ctr">
            <a:noAutofit/>
          </a:bodyPr>
          <a:lstStyle/>
          <a:p>
            <a:pPr algn="just" fontAlgn="base">
              <a:spcBef>
                <a:spcPct val="0"/>
              </a:spcBef>
              <a:spcAft>
                <a:spcPct val="0"/>
              </a:spcAft>
            </a:pPr>
            <a:r>
              <a:rPr lang="it-IT" b="1" i="1" dirty="0" smtClean="0">
                <a:latin typeface="Calibri" panose="020F0502020204030204" pitchFamily="34" charset="0"/>
              </a:rPr>
              <a:t>1 </a:t>
            </a:r>
            <a:r>
              <a:rPr lang="it-IT" i="1" dirty="0" smtClean="0">
                <a:latin typeface="Calibri" panose="020F0502020204030204" pitchFamily="34" charset="0"/>
              </a:rPr>
              <a:t>se il rapporto è maggiore all’unità</a:t>
            </a:r>
            <a:endParaRPr lang="it-IT" i="1" dirty="0">
              <a:latin typeface="Calibri" panose="020F0502020204030204" pitchFamily="34" charset="0"/>
            </a:endParaRPr>
          </a:p>
        </p:txBody>
      </p:sp>
      <p:sp>
        <p:nvSpPr>
          <p:cNvPr id="26" name="CasellaDiTesto 25"/>
          <p:cNvSpPr txBox="1"/>
          <p:nvPr/>
        </p:nvSpPr>
        <p:spPr>
          <a:xfrm>
            <a:off x="3553565" y="6143940"/>
            <a:ext cx="3960440" cy="432048"/>
          </a:xfrm>
          <a:prstGeom prst="rect">
            <a:avLst/>
          </a:prstGeom>
        </p:spPr>
        <p:txBody>
          <a:bodyPr vert="horz" wrap="square" lIns="45720" rIns="45720" rtlCol="0" anchor="ctr">
            <a:noAutofit/>
          </a:bodyPr>
          <a:lstStyle/>
          <a:p>
            <a:pPr algn="just" fontAlgn="base">
              <a:spcBef>
                <a:spcPct val="0"/>
              </a:spcBef>
              <a:spcAft>
                <a:spcPct val="0"/>
              </a:spcAft>
            </a:pPr>
            <a:r>
              <a:rPr lang="it-IT" b="1" i="1" dirty="0" smtClean="0">
                <a:latin typeface="Calibri" panose="020F0502020204030204" pitchFamily="34" charset="0"/>
              </a:rPr>
              <a:t>0 </a:t>
            </a:r>
            <a:r>
              <a:rPr lang="it-IT" i="1" dirty="0" smtClean="0">
                <a:latin typeface="Calibri" panose="020F0502020204030204" pitchFamily="34" charset="0"/>
              </a:rPr>
              <a:t>se il rapporto è inferiore all’unità</a:t>
            </a:r>
            <a:endParaRPr lang="it-IT" i="1"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19" name="Rettangolo 18"/>
              <p:cNvSpPr>
                <a:spLocks noChangeAspect="1"/>
              </p:cNvSpPr>
              <p:nvPr/>
            </p:nvSpPr>
            <p:spPr>
              <a:xfrm>
                <a:off x="2098907" y="5596420"/>
                <a:ext cx="742126" cy="61593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it-IT" sz="1500" i="1">
                          <a:latin typeface="Cambria Math"/>
                        </a:rPr>
                        <m:t>𝐼</m:t>
                      </m:r>
                      <m:d>
                        <m:dPr>
                          <m:ctrlPr>
                            <a:rPr lang="it-IT" sz="1500" i="1">
                              <a:latin typeface="Cambria Math" panose="02040503050406030204" pitchFamily="18" charset="0"/>
                            </a:rPr>
                          </m:ctrlPr>
                        </m:dPr>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𝐷</m:t>
                                  </m:r>
                                </m:e>
                                <m:sub>
                                  <m:r>
                                    <a:rPr lang="it-IT" sz="1500" i="1">
                                      <a:latin typeface="Cambria Math"/>
                                    </a:rPr>
                                    <m:t>𝑗</m:t>
                                  </m:r>
                                </m:sub>
                              </m:sSub>
                            </m:num>
                            <m:den>
                              <m:sSub>
                                <m:sSubPr>
                                  <m:ctrlPr>
                                    <a:rPr lang="it-IT" sz="1500" i="1">
                                      <a:latin typeface="Cambria Math" panose="02040503050406030204" pitchFamily="18" charset="0"/>
                                    </a:rPr>
                                  </m:ctrlPr>
                                </m:sSubPr>
                                <m:e>
                                  <m:r>
                                    <a:rPr lang="it-IT" sz="1500" i="1">
                                      <a:latin typeface="Cambria Math"/>
                                    </a:rPr>
                                    <m:t>𝐶</m:t>
                                  </m:r>
                                </m:e>
                                <m:sub>
                                  <m:r>
                                    <a:rPr lang="it-IT" sz="1500" i="1">
                                      <a:latin typeface="Cambria Math"/>
                                    </a:rPr>
                                    <m:t>𝑗</m:t>
                                  </m:r>
                                </m:sub>
                              </m:sSub>
                            </m:den>
                          </m:f>
                        </m:e>
                      </m:d>
                    </m:oMath>
                  </m:oMathPara>
                </a14:m>
                <a:endParaRPr lang="it-IT" sz="1500" dirty="0">
                  <a:latin typeface="Calibri" panose="020F0502020204030204" pitchFamily="34" charset="0"/>
                </a:endParaRPr>
              </a:p>
            </p:txBody>
          </p:sp>
        </mc:Choice>
        <mc:Fallback xmlns="">
          <p:sp>
            <p:nvSpPr>
              <p:cNvPr id="19" name="Rettangolo 18"/>
              <p:cNvSpPr>
                <a:spLocks noRot="1" noChangeAspect="1" noMove="1" noResize="1" noEditPoints="1" noAdjustHandles="1" noChangeArrowheads="1" noChangeShapeType="1" noTextEdit="1"/>
              </p:cNvSpPr>
              <p:nvPr/>
            </p:nvSpPr>
            <p:spPr>
              <a:xfrm>
                <a:off x="2098907" y="5596420"/>
                <a:ext cx="742126" cy="615938"/>
              </a:xfrm>
              <a:prstGeom prst="rect">
                <a:avLst/>
              </a:prstGeom>
              <a:blipFill rotWithShape="1">
                <a:blip r:embed="rId3"/>
                <a:stretch>
                  <a:fillRect/>
                </a:stretch>
              </a:blipFill>
            </p:spPr>
            <p:txBody>
              <a:bodyPr/>
              <a:lstStyle/>
              <a:p>
                <a:r>
                  <a:rPr lang="it-IT">
                    <a:noFill/>
                  </a:rPr>
                  <a:t> </a:t>
                </a:r>
              </a:p>
            </p:txBody>
          </p:sp>
        </mc:Fallback>
      </mc:AlternateContent>
      <p:sp>
        <p:nvSpPr>
          <p:cNvPr id="36" name="CasellaDiTesto 35"/>
          <p:cNvSpPr txBox="1"/>
          <p:nvPr/>
        </p:nvSpPr>
        <p:spPr>
          <a:xfrm>
            <a:off x="539552" y="2481947"/>
            <a:ext cx="8316416" cy="864096"/>
          </a:xfrm>
          <a:prstGeom prst="rect">
            <a:avLst/>
          </a:prstGeom>
        </p:spPr>
        <p:txBody>
          <a:bodyPr vert="horz" wrap="square" lIns="45720" rIns="45720" rtlCol="0" anchor="ctr">
            <a:noAutofit/>
          </a:bodyPr>
          <a:lstStyle/>
          <a:p>
            <a:pPr algn="just" fontAlgn="base">
              <a:spcBef>
                <a:spcPct val="0"/>
              </a:spcBef>
              <a:spcAft>
                <a:spcPct val="0"/>
              </a:spcAft>
            </a:pPr>
            <a:r>
              <a:rPr lang="it-IT" b="1" i="1" dirty="0" smtClean="0">
                <a:latin typeface="Calibri" panose="020F0502020204030204" pitchFamily="34" charset="0"/>
              </a:rPr>
              <a:t>Stato </a:t>
            </a:r>
            <a:r>
              <a:rPr lang="it-IT" b="1" i="1" dirty="0">
                <a:latin typeface="Calibri" panose="020F0502020204030204" pitchFamily="34" charset="0"/>
              </a:rPr>
              <a:t>Limite di Danno (SLD): </a:t>
            </a:r>
            <a:r>
              <a:rPr lang="it-IT" i="1" dirty="0" smtClean="0">
                <a:latin typeface="Calibri" panose="020F0502020204030204" pitchFamily="34" charset="0"/>
              </a:rPr>
              <a:t>la </a:t>
            </a:r>
            <a:r>
              <a:rPr lang="it-IT" i="1" dirty="0">
                <a:latin typeface="Calibri" panose="020F0502020204030204" pitchFamily="34" charset="0"/>
              </a:rPr>
              <a:t>costruzione mantiene l’integrità degli elementi strutturali, con eventuali danni trascurabili che non richiedano riparazioni, e rimane utilizzabile pur in presenza di danni leggeri agli elementi non strutturali</a:t>
            </a:r>
            <a:r>
              <a:rPr lang="it-IT" i="1" dirty="0" smtClean="0">
                <a:latin typeface="Calibri" panose="020F0502020204030204" pitchFamily="34" charset="0"/>
              </a:rPr>
              <a:t>;</a:t>
            </a:r>
            <a:endParaRPr lang="it-IT" i="1"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15" name="Rettangolo 14"/>
              <p:cNvSpPr>
                <a:spLocks noChangeAspect="1"/>
              </p:cNvSpPr>
              <p:nvPr/>
            </p:nvSpPr>
            <p:spPr>
              <a:xfrm>
                <a:off x="2401228" y="3900249"/>
                <a:ext cx="3872983" cy="8259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a:latin typeface="Cambria Math" panose="02040503050406030204" pitchFamily="18" charset="0"/>
                            </a:rPr>
                          </m:ctrlPr>
                        </m:sSubPr>
                        <m:e>
                          <m:r>
                            <a:rPr lang="it-IT" sz="1500" i="1">
                              <a:latin typeface="Cambria Math"/>
                            </a:rPr>
                            <m:t>𝑌</m:t>
                          </m:r>
                        </m:e>
                        <m:sub>
                          <m:r>
                            <a:rPr lang="it-IT" sz="1500" i="1">
                              <a:latin typeface="Cambria Math"/>
                            </a:rPr>
                            <m:t>𝑆𝐿𝐷</m:t>
                          </m:r>
                        </m:sub>
                      </m:sSub>
                      <m:r>
                        <a:rPr lang="it-IT" sz="1500" i="1">
                          <a:latin typeface="Cambria Math"/>
                        </a:rPr>
                        <m:t>=</m:t>
                      </m:r>
                      <m:r>
                        <a:rPr lang="it-IT" sz="1500" i="1">
                          <a:latin typeface="Cambria Math"/>
                        </a:rPr>
                        <m:t>𝑚𝑎𝑥</m:t>
                      </m:r>
                      <m:d>
                        <m:dPr>
                          <m:begChr m:val="["/>
                          <m:endChr m:val="]"/>
                          <m:ctrlPr>
                            <a:rPr lang="it-IT" sz="1500" i="1">
                              <a:latin typeface="Cambria Math" panose="02040503050406030204" pitchFamily="18" charset="0"/>
                            </a:rPr>
                          </m:ctrlPr>
                        </m:dPr>
                        <m:e>
                          <m:nary>
                            <m:naryPr>
                              <m:chr m:val="∑"/>
                              <m:limLoc m:val="undOvr"/>
                              <m:ctrlPr>
                                <a:rPr lang="it-IT" sz="1500" i="1">
                                  <a:latin typeface="Cambria Math" panose="02040503050406030204" pitchFamily="18" charset="0"/>
                                </a:rPr>
                              </m:ctrlPr>
                            </m:naryPr>
                            <m:sub>
                              <m:r>
                                <a:rPr lang="it-IT" sz="1500" i="1">
                                  <a:latin typeface="Cambria Math"/>
                                </a:rPr>
                                <m:t>𝑖</m:t>
                              </m:r>
                              <m:r>
                                <a:rPr lang="it-IT" sz="1500" i="1">
                                  <a:latin typeface="Cambria Math"/>
                                </a:rPr>
                                <m:t>=1</m:t>
                              </m:r>
                            </m:sub>
                            <m:sup>
                              <m:sSub>
                                <m:sSubPr>
                                  <m:ctrlPr>
                                    <a:rPr lang="it-IT" sz="1500" i="1">
                                      <a:latin typeface="Cambria Math" panose="02040503050406030204" pitchFamily="18" charset="0"/>
                                    </a:rPr>
                                  </m:ctrlPr>
                                </m:sSubPr>
                                <m:e>
                                  <m:r>
                                    <a:rPr lang="it-IT" sz="1500" i="1">
                                      <a:latin typeface="Cambria Math"/>
                                    </a:rPr>
                                    <m:t>𝑛</m:t>
                                  </m:r>
                                </m:e>
                                <m:sub>
                                  <m:r>
                                    <a:rPr lang="it-IT" sz="1500" i="1">
                                      <a:latin typeface="Cambria Math"/>
                                    </a:rPr>
                                    <m:t>𝑠</m:t>
                                  </m:r>
                                </m:sub>
                              </m:sSub>
                            </m:sup>
                            <m:e>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𝑤</m:t>
                                      </m:r>
                                    </m:e>
                                  </m:acc>
                                </m:e>
                                <m:sub>
                                  <m:r>
                                    <a:rPr lang="it-IT" sz="1500" i="1">
                                      <a:latin typeface="Cambria Math"/>
                                    </a:rPr>
                                    <m:t>𝑖</m:t>
                                  </m:r>
                                </m:sub>
                              </m:sSub>
                              <m:r>
                                <a:rPr lang="it-IT" sz="1500" i="1">
                                  <a:latin typeface="Cambria Math"/>
                                </a:rPr>
                                <m:t>∙</m:t>
                              </m:r>
                              <m:r>
                                <a:rPr lang="it-IT" sz="1500" i="1">
                                  <a:latin typeface="Cambria Math"/>
                                </a:rPr>
                                <m:t>𝐼</m:t>
                              </m:r>
                              <m:d>
                                <m:dPr>
                                  <m:ctrlPr>
                                    <a:rPr lang="it-IT" sz="1500" i="1">
                                      <a:latin typeface="Cambria Math" panose="02040503050406030204" pitchFamily="18" charset="0"/>
                                    </a:rPr>
                                  </m:ctrlPr>
                                </m:dPr>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𝐷</m:t>
                                          </m:r>
                                        </m:e>
                                        <m:sub>
                                          <m:r>
                                            <a:rPr lang="it-IT" sz="1500" i="1">
                                              <a:latin typeface="Cambria Math"/>
                                            </a:rPr>
                                            <m:t>𝑖</m:t>
                                          </m:r>
                                        </m:sub>
                                      </m:sSub>
                                    </m:num>
                                    <m:den>
                                      <m:sSub>
                                        <m:sSubPr>
                                          <m:ctrlPr>
                                            <a:rPr lang="it-IT" sz="1500" i="1">
                                              <a:latin typeface="Cambria Math" panose="02040503050406030204" pitchFamily="18" charset="0"/>
                                            </a:rPr>
                                          </m:ctrlPr>
                                        </m:sSubPr>
                                        <m:e>
                                          <m:r>
                                            <a:rPr lang="it-IT" sz="1500" i="1">
                                              <a:latin typeface="Cambria Math"/>
                                            </a:rPr>
                                            <m:t>𝐶</m:t>
                                          </m:r>
                                        </m:e>
                                        <m:sub>
                                          <m:r>
                                            <a:rPr lang="it-IT" sz="1500" i="1">
                                              <a:latin typeface="Cambria Math"/>
                                            </a:rPr>
                                            <m:t>𝑖</m:t>
                                          </m:r>
                                        </m:sub>
                                      </m:sSub>
                                    </m:den>
                                  </m:f>
                                </m:e>
                              </m:d>
                            </m:e>
                          </m:nary>
                          <m:r>
                            <a:rPr lang="it-IT" sz="1500" i="1">
                              <a:latin typeface="Cambria Math"/>
                            </a:rPr>
                            <m:t> ; </m:t>
                          </m:r>
                          <m:nary>
                            <m:naryPr>
                              <m:chr m:val="∑"/>
                              <m:limLoc m:val="undOvr"/>
                              <m:ctrlPr>
                                <a:rPr lang="it-IT" sz="1500" i="1">
                                  <a:latin typeface="Cambria Math" panose="02040503050406030204" pitchFamily="18" charset="0"/>
                                </a:rPr>
                              </m:ctrlPr>
                            </m:naryPr>
                            <m:sub>
                              <m:r>
                                <a:rPr lang="it-IT" sz="1500" i="1">
                                  <a:latin typeface="Cambria Math"/>
                                </a:rPr>
                                <m:t>𝑗</m:t>
                              </m:r>
                              <m:r>
                                <a:rPr lang="it-IT" sz="1500" i="1">
                                  <a:latin typeface="Cambria Math"/>
                                </a:rPr>
                                <m:t>=1</m:t>
                              </m:r>
                            </m:sub>
                            <m:sup>
                              <m:sSub>
                                <m:sSubPr>
                                  <m:ctrlPr>
                                    <a:rPr lang="it-IT" sz="1500" i="1">
                                      <a:latin typeface="Cambria Math" panose="02040503050406030204" pitchFamily="18" charset="0"/>
                                    </a:rPr>
                                  </m:ctrlPr>
                                </m:sSubPr>
                                <m:e>
                                  <m:r>
                                    <a:rPr lang="it-IT" sz="1500" i="1">
                                      <a:latin typeface="Cambria Math"/>
                                    </a:rPr>
                                    <m:t>𝑛</m:t>
                                  </m:r>
                                </m:e>
                                <m:sub>
                                  <m:r>
                                    <a:rPr lang="it-IT" sz="1500" i="1">
                                      <a:latin typeface="Cambria Math"/>
                                    </a:rPr>
                                    <m:t>𝑛𝑠</m:t>
                                  </m:r>
                                </m:sub>
                              </m:sSub>
                            </m:sup>
                            <m:e>
                              <m:sSub>
                                <m:sSubPr>
                                  <m:ctrlPr>
                                    <a:rPr lang="it-IT" sz="1500" i="1">
                                      <a:latin typeface="Cambria Math" panose="02040503050406030204" pitchFamily="18" charset="0"/>
                                    </a:rPr>
                                  </m:ctrlPr>
                                </m:sSubPr>
                                <m:e>
                                  <m:acc>
                                    <m:accPr>
                                      <m:chr m:val="̿"/>
                                      <m:ctrlPr>
                                        <a:rPr lang="it-IT" sz="1500" i="1">
                                          <a:latin typeface="Cambria Math" panose="02040503050406030204" pitchFamily="18" charset="0"/>
                                        </a:rPr>
                                      </m:ctrlPr>
                                    </m:accPr>
                                    <m:e>
                                      <m:r>
                                        <a:rPr lang="it-IT" sz="1500" i="1">
                                          <a:latin typeface="Cambria Math"/>
                                        </a:rPr>
                                        <m:t>𝑤</m:t>
                                      </m:r>
                                    </m:e>
                                  </m:acc>
                                </m:e>
                                <m:sub>
                                  <m:r>
                                    <a:rPr lang="it-IT" sz="1500" i="1">
                                      <a:latin typeface="Cambria Math"/>
                                    </a:rPr>
                                    <m:t>𝑗</m:t>
                                  </m:r>
                                </m:sub>
                              </m:sSub>
                              <m:r>
                                <a:rPr lang="it-IT" sz="1500" i="1">
                                  <a:latin typeface="Cambria Math"/>
                                </a:rPr>
                                <m:t>∙</m:t>
                              </m:r>
                              <m:r>
                                <a:rPr lang="it-IT" sz="1500" i="1">
                                  <a:latin typeface="Cambria Math"/>
                                </a:rPr>
                                <m:t>𝐼</m:t>
                              </m:r>
                              <m:d>
                                <m:dPr>
                                  <m:ctrlPr>
                                    <a:rPr lang="it-IT" sz="1500" i="1">
                                      <a:latin typeface="Cambria Math" panose="02040503050406030204" pitchFamily="18" charset="0"/>
                                    </a:rPr>
                                  </m:ctrlPr>
                                </m:dPr>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rPr>
                                            <m:t>𝐷</m:t>
                                          </m:r>
                                        </m:e>
                                        <m:sub>
                                          <m:r>
                                            <a:rPr lang="it-IT" sz="1500" i="1">
                                              <a:latin typeface="Cambria Math"/>
                                            </a:rPr>
                                            <m:t>𝑗</m:t>
                                          </m:r>
                                        </m:sub>
                                      </m:sSub>
                                    </m:num>
                                    <m:den>
                                      <m:sSub>
                                        <m:sSubPr>
                                          <m:ctrlPr>
                                            <a:rPr lang="it-IT" sz="1500" i="1">
                                              <a:latin typeface="Cambria Math" panose="02040503050406030204" pitchFamily="18" charset="0"/>
                                            </a:rPr>
                                          </m:ctrlPr>
                                        </m:sSubPr>
                                        <m:e>
                                          <m:r>
                                            <a:rPr lang="it-IT" sz="1500" i="1">
                                              <a:latin typeface="Cambria Math"/>
                                            </a:rPr>
                                            <m:t>𝐶</m:t>
                                          </m:r>
                                        </m:e>
                                        <m:sub>
                                          <m:r>
                                            <a:rPr lang="it-IT" sz="1500" i="1">
                                              <a:latin typeface="Cambria Math"/>
                                            </a:rPr>
                                            <m:t>𝑗</m:t>
                                          </m:r>
                                        </m:sub>
                                      </m:sSub>
                                    </m:den>
                                  </m:f>
                                </m:e>
                              </m:d>
                            </m:e>
                          </m:nary>
                        </m:e>
                      </m:d>
                    </m:oMath>
                  </m:oMathPara>
                </a14:m>
                <a:endParaRPr lang="it-IT" sz="1500" dirty="0">
                  <a:latin typeface="Calibri" panose="020F0502020204030204" pitchFamily="34" charset="0"/>
                </a:endParaRPr>
              </a:p>
            </p:txBody>
          </p:sp>
        </mc:Choice>
        <mc:Fallback xmlns="">
          <p:sp>
            <p:nvSpPr>
              <p:cNvPr id="15" name="Rettangolo 14"/>
              <p:cNvSpPr>
                <a:spLocks noRot="1" noChangeAspect="1" noMove="1" noResize="1" noEditPoints="1" noAdjustHandles="1" noChangeArrowheads="1" noChangeShapeType="1" noTextEdit="1"/>
              </p:cNvSpPr>
              <p:nvPr/>
            </p:nvSpPr>
            <p:spPr>
              <a:xfrm>
                <a:off x="2401228" y="3900249"/>
                <a:ext cx="3872983" cy="825932"/>
              </a:xfrm>
              <a:prstGeom prst="rect">
                <a:avLst/>
              </a:prstGeom>
              <a:blipFill rotWithShape="1">
                <a:blip r:embed="rId4"/>
                <a:stretch>
                  <a:fillRect/>
                </a:stretch>
              </a:blipFill>
            </p:spPr>
            <p:txBody>
              <a:bodyPr/>
              <a:lstStyle/>
              <a:p>
                <a:r>
                  <a:rPr lang="it-IT">
                    <a:noFill/>
                  </a:rPr>
                  <a:t> </a:t>
                </a:r>
              </a:p>
            </p:txBody>
          </p:sp>
        </mc:Fallback>
      </mc:AlternateContent>
      <p:sp>
        <p:nvSpPr>
          <p:cNvPr id="21" name="CasellaDiTesto 20"/>
          <p:cNvSpPr txBox="1"/>
          <p:nvPr/>
        </p:nvSpPr>
        <p:spPr>
          <a:xfrm>
            <a:off x="179512" y="1916832"/>
            <a:ext cx="8316416" cy="1006216"/>
          </a:xfrm>
          <a:prstGeom prst="rect">
            <a:avLst/>
          </a:prstGeom>
        </p:spPr>
        <p:txBody>
          <a:bodyPr vert="horz" wrap="square" lIns="45720" rIns="45720" rtlCol="0" anchor="ctr">
            <a:noAutofit/>
          </a:bodyPr>
          <a:lstStyle/>
          <a:p>
            <a:pPr algn="just" fontAlgn="base">
              <a:spcBef>
                <a:spcPct val="0"/>
              </a:spcBef>
              <a:spcAft>
                <a:spcPct val="0"/>
              </a:spcAft>
            </a:pPr>
            <a:r>
              <a:rPr lang="it-IT" sz="2300" b="1" i="1" dirty="0" smtClean="0">
                <a:latin typeface="Calibri" panose="020F0502020204030204" pitchFamily="34" charset="0"/>
              </a:rPr>
              <a:t>Stati Limite di riferimento:</a:t>
            </a:r>
            <a:endParaRPr lang="it-IT" sz="2300" i="1" dirty="0" smtClean="0">
              <a:latin typeface="Calibri" panose="020F0502020204030204" pitchFamily="34" charset="0"/>
            </a:endParaRPr>
          </a:p>
          <a:p>
            <a:pPr lvl="0" algn="just" fontAlgn="base">
              <a:spcBef>
                <a:spcPct val="0"/>
              </a:spcBef>
              <a:spcAft>
                <a:spcPct val="0"/>
              </a:spcAft>
            </a:pPr>
            <a:endParaRPr lang="it-IT" sz="2300" i="1" dirty="0" smtClean="0">
              <a:latin typeface="Calibri" panose="020F0502020204030204" pitchFamily="34" charset="0"/>
            </a:endParaRPr>
          </a:p>
          <a:p>
            <a:pPr algn="just" fontAlgn="base">
              <a:spcBef>
                <a:spcPct val="0"/>
              </a:spcBef>
              <a:spcAft>
                <a:spcPct val="0"/>
              </a:spcAft>
            </a:pPr>
            <a:endParaRPr lang="it-IT" sz="2300" i="1" dirty="0">
              <a:latin typeface="Calibri" panose="020F0502020204030204" pitchFamily="34" charset="0"/>
            </a:endParaRPr>
          </a:p>
        </p:txBody>
      </p:sp>
      <p:sp>
        <p:nvSpPr>
          <p:cNvPr id="24" name="Titolo 4"/>
          <p:cNvSpPr txBox="1">
            <a:spLocks/>
          </p:cNvSpPr>
          <p:nvPr/>
        </p:nvSpPr>
        <p:spPr>
          <a:xfrm>
            <a:off x="5004048" y="1124744"/>
            <a:ext cx="3816424" cy="1080120"/>
          </a:xfrm>
          <a:prstGeom prst="rect">
            <a:avLst/>
          </a:prstGeom>
        </p:spPr>
        <p:txBody>
          <a:bodyPr vert="horz" lIns="45720" rIns="45720" anchor="ctr">
            <a:noAutofit/>
          </a:bodyPr>
          <a:lstStyle>
            <a:lvl1pPr algn="l" rtl="0" eaLnBrk="1" latinLnBrk="0" hangingPunct="1">
              <a:spcBef>
                <a:spcPct val="0"/>
              </a:spcBef>
              <a:buNone/>
              <a:defRPr kumimoji="0" sz="4600" kern="1200">
                <a:solidFill>
                  <a:schemeClr val="tx1"/>
                </a:solidFill>
                <a:latin typeface="+mj-lt"/>
                <a:ea typeface="+mj-ea"/>
                <a:cs typeface="+mj-cs"/>
              </a:defRPr>
            </a:lvl1pPr>
          </a:lstStyle>
          <a:p>
            <a:pPr algn="r"/>
            <a:r>
              <a:rPr lang="it-IT" sz="3000" b="1" i="1" dirty="0" smtClean="0">
                <a:effectLst>
                  <a:outerShdw blurRad="38100" dist="38100" dir="2700000" algn="tl">
                    <a:srgbClr val="000000">
                      <a:alpha val="43137"/>
                    </a:srgbClr>
                  </a:outerShdw>
                </a:effectLst>
                <a:cs typeface="Times New Roman" pitchFamily="18" charset="0"/>
              </a:rPr>
              <a:t>Le Istruzioni del CNR</a:t>
            </a:r>
            <a:br>
              <a:rPr lang="it-IT" sz="3000" b="1" i="1" dirty="0" smtClean="0">
                <a:effectLst>
                  <a:outerShdw blurRad="38100" dist="38100" dir="2700000" algn="tl">
                    <a:srgbClr val="000000">
                      <a:alpha val="43137"/>
                    </a:srgbClr>
                  </a:outerShdw>
                </a:effectLst>
                <a:cs typeface="Times New Roman" pitchFamily="18" charset="0"/>
              </a:rPr>
            </a:br>
            <a:r>
              <a:rPr lang="it-IT" sz="2000" b="1" i="1" dirty="0" smtClean="0">
                <a:effectLst>
                  <a:outerShdw blurRad="38100" dist="38100" dir="2700000" algn="tl">
                    <a:srgbClr val="000000">
                      <a:alpha val="43137"/>
                    </a:srgbClr>
                  </a:outerShdw>
                </a:effectLst>
                <a:cs typeface="Times New Roman" pitchFamily="18" charset="0"/>
              </a:rPr>
              <a:t>(CNR-DT 212/2013)</a:t>
            </a:r>
            <a:endParaRPr lang="it-IT" sz="3000" dirty="0">
              <a:effectLst>
                <a:outerShdw blurRad="38100" dist="38100" dir="2700000" algn="tl">
                  <a:srgbClr val="000000">
                    <a:alpha val="43137"/>
                  </a:srgbClr>
                </a:outerShdw>
              </a:effectLst>
            </a:endParaRPr>
          </a:p>
        </p:txBody>
      </p:sp>
      <mc:AlternateContent xmlns:mc="http://schemas.openxmlformats.org/markup-compatibility/2006" xmlns:a14="http://schemas.microsoft.com/office/drawing/2010/main">
        <mc:Choice Requires="a14">
          <p:sp>
            <p:nvSpPr>
              <p:cNvPr id="10" name="Rettangolo 9"/>
              <p:cNvSpPr/>
              <p:nvPr/>
            </p:nvSpPr>
            <p:spPr>
              <a:xfrm>
                <a:off x="2014438" y="5156011"/>
                <a:ext cx="2341538" cy="72244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it-IT" sz="1500" i="1" smtClean="0">
                              <a:latin typeface="Cambria Math" panose="02040503050406030204" pitchFamily="18" charset="0"/>
                            </a:rPr>
                          </m:ctrlPr>
                        </m:sSubPr>
                        <m:e>
                          <m:r>
                            <a:rPr lang="it-IT" sz="1500" i="1">
                              <a:latin typeface="Cambria Math"/>
                            </a:rPr>
                            <m:t>𝑌</m:t>
                          </m:r>
                        </m:e>
                        <m:sub>
                          <m:r>
                            <a:rPr lang="it-IT" sz="1500" i="1">
                              <a:latin typeface="Cambria Math"/>
                            </a:rPr>
                            <m:t>𝑆𝐿𝐷</m:t>
                          </m:r>
                        </m:sub>
                      </m:sSub>
                      <m:r>
                        <a:rPr lang="it-IT" sz="1500" i="1">
                          <a:latin typeface="Cambria Math"/>
                        </a:rPr>
                        <m:t>=</m:t>
                      </m:r>
                      <m:r>
                        <a:rPr lang="it-IT" sz="1500" i="1">
                          <a:latin typeface="Cambria Math"/>
                        </a:rPr>
                        <m:t>𝑚𝑎𝑥</m:t>
                      </m:r>
                      <m:d>
                        <m:dPr>
                          <m:begChr m:val="["/>
                          <m:endChr m:val="]"/>
                          <m:ctrlPr>
                            <a:rPr lang="it-IT" sz="1500" i="1">
                              <a:latin typeface="Cambria Math" panose="02040503050406030204" pitchFamily="18" charset="0"/>
                            </a:rPr>
                          </m:ctrlPr>
                        </m:dPr>
                        <m:e>
                          <m:nary>
                            <m:naryPr>
                              <m:chr m:val="∑"/>
                              <m:limLoc m:val="undOvr"/>
                              <m:ctrlPr>
                                <a:rPr lang="it-IT" sz="1500" i="1">
                                  <a:latin typeface="Cambria Math" panose="02040503050406030204" pitchFamily="18" charset="0"/>
                                </a:rPr>
                              </m:ctrlPr>
                            </m:naryPr>
                            <m:sub>
                              <m:r>
                                <a:rPr lang="it-IT" sz="1500" i="1">
                                  <a:latin typeface="Cambria Math"/>
                                </a:rPr>
                                <m:t>𝑖</m:t>
                              </m:r>
                              <m:r>
                                <a:rPr lang="it-IT" sz="1500" i="1">
                                  <a:latin typeface="Cambria Math"/>
                                </a:rPr>
                                <m:t>=1</m:t>
                              </m:r>
                            </m:sub>
                            <m:sup>
                              <m:sSub>
                                <m:sSubPr>
                                  <m:ctrlPr>
                                    <a:rPr lang="it-IT" sz="1500" i="1">
                                      <a:latin typeface="Cambria Math" panose="02040503050406030204" pitchFamily="18" charset="0"/>
                                    </a:rPr>
                                  </m:ctrlPr>
                                </m:sSubPr>
                                <m:e>
                                  <m:r>
                                    <a:rPr lang="it-IT" sz="1500" i="1">
                                      <a:latin typeface="Cambria Math"/>
                                    </a:rPr>
                                    <m:t>𝑛</m:t>
                                  </m:r>
                                </m:e>
                                <m:sub>
                                  <m:r>
                                    <a:rPr lang="it-IT" sz="1500" i="1">
                                      <a:latin typeface="Cambria Math"/>
                                    </a:rPr>
                                    <m:t>𝑠</m:t>
                                  </m:r>
                                </m:sub>
                              </m:sSub>
                            </m:sup>
                            <m:e>
                              <m:r>
                                <a:rPr lang="it-IT" sz="1500" i="1">
                                  <a:latin typeface="Cambria Math"/>
                                </a:rPr>
                                <m:t>𝐼</m:t>
                              </m:r>
                              <m:d>
                                <m:dPr>
                                  <m:ctrlPr>
                                    <a:rPr lang="it-IT" sz="1500" i="1">
                                      <a:latin typeface="Cambria Math" panose="02040503050406030204" pitchFamily="18" charset="0"/>
                                    </a:rPr>
                                  </m:ctrlPr>
                                </m:dPr>
                                <m:e>
                                  <m:f>
                                    <m:fPr>
                                      <m:ctrlPr>
                                        <a:rPr lang="it-IT" sz="1500" i="1">
                                          <a:latin typeface="Cambria Math" panose="02040503050406030204" pitchFamily="18" charset="0"/>
                                        </a:rPr>
                                      </m:ctrlPr>
                                    </m:fPr>
                                    <m:num>
                                      <m:sSub>
                                        <m:sSubPr>
                                          <m:ctrlPr>
                                            <a:rPr lang="it-IT" sz="1500" i="1">
                                              <a:latin typeface="Cambria Math" panose="02040503050406030204" pitchFamily="18" charset="0"/>
                                            </a:rPr>
                                          </m:ctrlPr>
                                        </m:sSubPr>
                                        <m:e>
                                          <m:r>
                                            <a:rPr lang="it-IT" sz="1500" i="1">
                                              <a:latin typeface="Cambria Math"/>
                                              <a:ea typeface="Cambria Math"/>
                                            </a:rPr>
                                            <m:t>𝜃</m:t>
                                          </m:r>
                                        </m:e>
                                        <m:sub>
                                          <m:r>
                                            <a:rPr lang="it-IT" sz="1500" i="1">
                                              <a:latin typeface="Cambria Math"/>
                                            </a:rPr>
                                            <m:t>𝑖</m:t>
                                          </m:r>
                                        </m:sub>
                                      </m:sSub>
                                    </m:num>
                                    <m:den>
                                      <m:sSub>
                                        <m:sSubPr>
                                          <m:ctrlPr>
                                            <a:rPr lang="it-IT" sz="1500" i="1">
                                              <a:latin typeface="Cambria Math" panose="02040503050406030204" pitchFamily="18" charset="0"/>
                                            </a:rPr>
                                          </m:ctrlPr>
                                        </m:sSubPr>
                                        <m:e>
                                          <m:r>
                                            <a:rPr lang="it-IT" sz="1500" i="1">
                                              <a:latin typeface="Cambria Math"/>
                                              <a:ea typeface="Cambria Math"/>
                                            </a:rPr>
                                            <m:t>𝜃</m:t>
                                          </m:r>
                                        </m:e>
                                        <m:sub>
                                          <m:r>
                                            <a:rPr lang="it-IT" sz="1500" i="1">
                                              <a:latin typeface="Cambria Math"/>
                                            </a:rPr>
                                            <m:t>𝑖</m:t>
                                          </m:r>
                                          <m:r>
                                            <a:rPr lang="it-IT" sz="1500" i="1">
                                              <a:latin typeface="Cambria Math"/>
                                            </a:rPr>
                                            <m:t>,</m:t>
                                          </m:r>
                                          <m:r>
                                            <a:rPr lang="it-IT" sz="1500" b="0" i="1" smtClean="0">
                                              <a:latin typeface="Cambria Math"/>
                                            </a:rPr>
                                            <m:t>𝑦</m:t>
                                          </m:r>
                                        </m:sub>
                                      </m:sSub>
                                    </m:den>
                                  </m:f>
                                </m:e>
                              </m:d>
                            </m:e>
                          </m:nary>
                          <m:r>
                            <a:rPr lang="it-IT" sz="1500" i="1">
                              <a:latin typeface="Cambria Math"/>
                            </a:rPr>
                            <m:t> </m:t>
                          </m:r>
                        </m:e>
                      </m:d>
                    </m:oMath>
                  </m:oMathPara>
                </a14:m>
                <a:endParaRPr lang="it-IT" sz="1500" dirty="0"/>
              </a:p>
            </p:txBody>
          </p:sp>
        </mc:Choice>
        <mc:Fallback xmlns="">
          <p:sp>
            <p:nvSpPr>
              <p:cNvPr id="10" name="Rettangolo 9"/>
              <p:cNvSpPr>
                <a:spLocks noRot="1" noChangeAspect="1" noMove="1" noResize="1" noEditPoints="1" noAdjustHandles="1" noChangeArrowheads="1" noChangeShapeType="1" noTextEdit="1"/>
              </p:cNvSpPr>
              <p:nvPr/>
            </p:nvSpPr>
            <p:spPr>
              <a:xfrm>
                <a:off x="2014438" y="5156011"/>
                <a:ext cx="2341538" cy="722442"/>
              </a:xfrm>
              <a:prstGeom prst="rect">
                <a:avLst/>
              </a:prstGeom>
              <a:blipFill rotWithShape="1">
                <a:blip r:embed="rId5"/>
                <a:stretch>
                  <a:fillRect/>
                </a:stretch>
              </a:blipFill>
            </p:spPr>
            <p:txBody>
              <a:bodyPr/>
              <a:lstStyle/>
              <a:p>
                <a:r>
                  <a:rPr lang="it-IT">
                    <a:noFill/>
                  </a:rPr>
                  <a:t> </a:t>
                </a:r>
              </a:p>
            </p:txBody>
          </p:sp>
        </mc:Fallback>
      </mc:AlternateContent>
      <p:sp>
        <p:nvSpPr>
          <p:cNvPr id="11" name="Freccia circolare a destra 10"/>
          <p:cNvSpPr/>
          <p:nvPr/>
        </p:nvSpPr>
        <p:spPr>
          <a:xfrm>
            <a:off x="899592" y="4313215"/>
            <a:ext cx="792088" cy="1420041"/>
          </a:xfrm>
          <a:prstGeom prst="curved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solidFill>
                <a:schemeClr val="tx1"/>
              </a:solidFill>
            </a:endParaRPr>
          </a:p>
        </p:txBody>
      </p:sp>
      <p:graphicFrame>
        <p:nvGraphicFramePr>
          <p:cNvPr id="16" name="Diagramma 15"/>
          <p:cNvGraphicFramePr/>
          <p:nvPr>
            <p:extLst>
              <p:ext uri="{D42A27DB-BD31-4B8C-83A1-F6EECF244321}">
                <p14:modId xmlns:p14="http://schemas.microsoft.com/office/powerpoint/2010/main" val="2127997797"/>
              </p:ext>
            </p:extLst>
          </p:nvPr>
        </p:nvGraphicFramePr>
        <p:xfrm>
          <a:off x="107505" y="116632"/>
          <a:ext cx="8928991" cy="72008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7" name="CasellaDiTesto 16"/>
          <p:cNvSpPr txBox="1"/>
          <p:nvPr/>
        </p:nvSpPr>
        <p:spPr>
          <a:xfrm>
            <a:off x="4644008" y="4941168"/>
            <a:ext cx="4104456" cy="1152128"/>
          </a:xfrm>
          <a:prstGeom prst="rect">
            <a:avLst/>
          </a:prstGeom>
        </p:spPr>
        <p:txBody>
          <a:bodyPr vert="horz" wrap="square" lIns="45720" rIns="45720" rtlCol="0" anchor="ctr">
            <a:noAutofit/>
          </a:bodyPr>
          <a:lstStyle/>
          <a:p>
            <a:pPr algn="just" fontAlgn="base">
              <a:lnSpc>
                <a:spcPct val="150000"/>
              </a:lnSpc>
              <a:spcBef>
                <a:spcPct val="0"/>
              </a:spcBef>
              <a:spcAft>
                <a:spcPct val="0"/>
              </a:spcAft>
            </a:pPr>
            <a:r>
              <a:rPr lang="it-IT" sz="1500" b="1" i="1" dirty="0" smtClean="0">
                <a:latin typeface="Calibri" panose="020F0502020204030204" pitchFamily="34" charset="0"/>
              </a:rPr>
              <a:t>hp.1:</a:t>
            </a:r>
            <a:r>
              <a:rPr lang="it-IT" sz="1500" dirty="0" smtClean="0">
                <a:latin typeface="Calibri" panose="020F0502020204030204" pitchFamily="34" charset="0"/>
              </a:rPr>
              <a:t> </a:t>
            </a:r>
            <a:r>
              <a:rPr lang="it-IT" sz="1500" i="1" dirty="0" smtClean="0">
                <a:latin typeface="Calibri" panose="020F0502020204030204" pitchFamily="34" charset="0"/>
              </a:rPr>
              <a:t>trascurabilità degli elementi non strutturali </a:t>
            </a:r>
          </a:p>
          <a:p>
            <a:pPr algn="just" fontAlgn="base">
              <a:lnSpc>
                <a:spcPct val="150000"/>
              </a:lnSpc>
              <a:spcBef>
                <a:spcPct val="0"/>
              </a:spcBef>
              <a:spcAft>
                <a:spcPct val="0"/>
              </a:spcAft>
            </a:pPr>
            <a:r>
              <a:rPr lang="it-IT" sz="1500" b="1" i="1" dirty="0" smtClean="0">
                <a:latin typeface="Calibri" panose="020F0502020204030204" pitchFamily="34" charset="0"/>
              </a:rPr>
              <a:t>hp.2:</a:t>
            </a:r>
            <a:r>
              <a:rPr lang="it-IT" sz="1500" i="1" dirty="0" smtClean="0">
                <a:latin typeface="Calibri" panose="020F0502020204030204" pitchFamily="34" charset="0"/>
              </a:rPr>
              <a:t> elementi di uguale importanza</a:t>
            </a:r>
          </a:p>
          <a:p>
            <a:pPr algn="just" fontAlgn="base">
              <a:lnSpc>
                <a:spcPct val="150000"/>
              </a:lnSpc>
              <a:spcBef>
                <a:spcPct val="0"/>
              </a:spcBef>
              <a:spcAft>
                <a:spcPct val="0"/>
              </a:spcAft>
            </a:pPr>
            <a:r>
              <a:rPr lang="it-IT" sz="1500" b="1" i="1" dirty="0" smtClean="0">
                <a:latin typeface="Calibri" panose="020F0502020204030204" pitchFamily="34" charset="0"/>
              </a:rPr>
              <a:t>hp.3:</a:t>
            </a:r>
            <a:r>
              <a:rPr lang="it-IT" sz="1500" i="1" dirty="0" smtClean="0">
                <a:latin typeface="Calibri" panose="020F0502020204030204" pitchFamily="34" charset="0"/>
              </a:rPr>
              <a:t> D/C esprimibile come </a:t>
            </a:r>
            <a:r>
              <a:rPr lang="it-IT" sz="1500" i="1" dirty="0" smtClean="0">
                <a:latin typeface="Symbol" panose="05050102010706020507" pitchFamily="18" charset="2"/>
              </a:rPr>
              <a:t>q</a:t>
            </a:r>
            <a:r>
              <a:rPr lang="it-IT" sz="1500" i="1" dirty="0" smtClean="0">
                <a:latin typeface="Calibri" panose="020F0502020204030204" pitchFamily="34" charset="0"/>
              </a:rPr>
              <a:t>/</a:t>
            </a:r>
            <a:r>
              <a:rPr lang="it-IT" sz="1500" i="1" dirty="0" err="1" smtClean="0">
                <a:latin typeface="Symbol" panose="05050102010706020507" pitchFamily="18" charset="2"/>
              </a:rPr>
              <a:t>q</a:t>
            </a:r>
            <a:r>
              <a:rPr lang="it-IT" sz="1500" i="1" baseline="-25000" dirty="0" err="1" smtClean="0">
                <a:latin typeface="Calibri" panose="020F0502020204030204" pitchFamily="34" charset="0"/>
              </a:rPr>
              <a:t>y</a:t>
            </a:r>
            <a:endParaRPr lang="it-IT" sz="1500" i="1" baseline="-25000" dirty="0">
              <a:latin typeface="Calibri" panose="020F0502020204030204" pitchFamily="34" charset="0"/>
            </a:endParaRPr>
          </a:p>
        </p:txBody>
      </p:sp>
    </p:spTree>
    <p:extLst>
      <p:ext uri="{BB962C8B-B14F-4D97-AF65-F5344CB8AC3E}">
        <p14:creationId xmlns:p14="http://schemas.microsoft.com/office/powerpoint/2010/main" val="2725484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1000" fill="hold"/>
                                        <p:tgtEl>
                                          <p:spTgt spid="36"/>
                                        </p:tgtEl>
                                        <p:attrNameLst>
                                          <p:attrName>ppt_w</p:attrName>
                                        </p:attrNameLst>
                                      </p:cBhvr>
                                      <p:tavLst>
                                        <p:tav tm="0">
                                          <p:val>
                                            <p:fltVal val="0"/>
                                          </p:val>
                                        </p:tav>
                                        <p:tav tm="100000">
                                          <p:val>
                                            <p:strVal val="#ppt_w"/>
                                          </p:val>
                                        </p:tav>
                                      </p:tavLst>
                                    </p:anim>
                                    <p:anim calcmode="lin" valueType="num">
                                      <p:cBhvr>
                                        <p:cTn id="12" dur="1000" fill="hold"/>
                                        <p:tgtEl>
                                          <p:spTgt spid="36"/>
                                        </p:tgtEl>
                                        <p:attrNameLst>
                                          <p:attrName>ppt_h</p:attrName>
                                        </p:attrNameLst>
                                      </p:cBhvr>
                                      <p:tavLst>
                                        <p:tav tm="0">
                                          <p:val>
                                            <p:fltVal val="0"/>
                                          </p:val>
                                        </p:tav>
                                        <p:tav tm="100000">
                                          <p:val>
                                            <p:strVal val="#ppt_h"/>
                                          </p:val>
                                        </p:tav>
                                      </p:tavLst>
                                    </p:anim>
                                    <p:anim calcmode="lin" valueType="num">
                                      <p:cBhvr>
                                        <p:cTn id="13" dur="1000" fill="hold"/>
                                        <p:tgtEl>
                                          <p:spTgt spid="36"/>
                                        </p:tgtEl>
                                        <p:attrNameLst>
                                          <p:attrName>style.rotation</p:attrName>
                                        </p:attrNameLst>
                                      </p:cBhvr>
                                      <p:tavLst>
                                        <p:tav tm="0">
                                          <p:val>
                                            <p:fltVal val="90"/>
                                          </p:val>
                                        </p:tav>
                                        <p:tav tm="100000">
                                          <p:val>
                                            <p:fltVal val="0"/>
                                          </p:val>
                                        </p:tav>
                                      </p:tavLst>
                                    </p:anim>
                                    <p:animEffect transition="in" filter="fade">
                                      <p:cBhvr>
                                        <p:cTn id="14" dur="1000"/>
                                        <p:tgtEl>
                                          <p:spTgt spid="36"/>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0.70"/>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19"/>
                                        </p:tgtEl>
                                      </p:cBhvr>
                                    </p:animEffect>
                                    <p:set>
                                      <p:cBhvr>
                                        <p:cTn id="38" dur="1" fill="hold">
                                          <p:stCondLst>
                                            <p:cond delay="499"/>
                                          </p:stCondLst>
                                        </p:cTn>
                                        <p:tgtEl>
                                          <p:spTgt spid="1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5"/>
                                        </p:tgtEl>
                                      </p:cBhvr>
                                    </p:animEffect>
                                    <p:set>
                                      <p:cBhvr>
                                        <p:cTn id="41" dur="1" fill="hold">
                                          <p:stCondLst>
                                            <p:cond delay="499"/>
                                          </p:stCondLst>
                                        </p:cTn>
                                        <p:tgtEl>
                                          <p:spTgt spid="2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6"/>
                                        </p:tgtEl>
                                      </p:cBhvr>
                                    </p:animEffect>
                                    <p:set>
                                      <p:cBhvr>
                                        <p:cTn id="44" dur="1" fill="hold">
                                          <p:stCondLst>
                                            <p:cond delay="499"/>
                                          </p:stCondLst>
                                        </p:cTn>
                                        <p:tgtEl>
                                          <p:spTgt spid="26"/>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childTnLst>
                          </p:cTn>
                        </p:par>
                        <p:par>
                          <p:cTn id="48" fill="hold">
                            <p:stCondLst>
                              <p:cond delay="500"/>
                            </p:stCondLst>
                            <p:childTnLst>
                              <p:par>
                                <p:cTn id="49" presetID="3" presetClass="entr" presetSubtype="1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blinds(horizontal)">
                                      <p:cBhvr>
                                        <p:cTn id="51" dur="500"/>
                                        <p:tgtEl>
                                          <p:spTgt spid="11"/>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5" grpId="0"/>
      <p:bldP spid="25" grpId="1"/>
      <p:bldP spid="26" grpId="0"/>
      <p:bldP spid="26" grpId="1"/>
      <p:bldP spid="19" grpId="0"/>
      <p:bldP spid="19" grpId="1"/>
      <p:bldP spid="36" grpId="0"/>
      <p:bldP spid="15" grpId="0"/>
      <p:bldP spid="21" grpId="0"/>
      <p:bldP spid="10" grpId="0"/>
      <p:bldP spid="11" grpId="0" animBg="1"/>
      <p:bldP spid="17" grpId="0"/>
    </p:bldLst>
  </p:timing>
</p:sld>
</file>

<file path=ppt/theme/theme1.xml><?xml version="1.0" encoding="utf-8"?>
<a:theme xmlns:a="http://schemas.openxmlformats.org/drawingml/2006/main" name="Tecnologia">
  <a:themeElements>
    <a:clrScheme name="Personalizzato 6">
      <a:dk1>
        <a:sysClr val="windowText" lastClr="000000"/>
      </a:dk1>
      <a:lt1>
        <a:srgbClr val="F8F8F8"/>
      </a:lt1>
      <a:dk2>
        <a:srgbClr val="000000"/>
      </a:dk2>
      <a:lt2>
        <a:srgbClr val="F8F8F8"/>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cnologia">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nologia">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txDef>
      <a:spPr/>
      <a:bodyPr vert="horz" lIns="45720" rIns="45720" anchor="ctr">
        <a:normAutofit/>
      </a:bodyPr>
      <a:lstStyle>
        <a:defPPr fontAlgn="base">
          <a:spcBef>
            <a:spcPct val="0"/>
          </a:spcBef>
          <a:spcAft>
            <a:spcPct val="0"/>
          </a:spcAft>
          <a:defRPr sz="2000" b="1" i="1" dirty="0">
            <a:solidFill>
              <a:schemeClr val="bg1"/>
            </a:solidFill>
            <a:latin typeface="+mj-lt"/>
            <a:cs typeface="Times New Roman" pitchFamily="18" charset="0"/>
          </a:defRPr>
        </a:defPPr>
      </a:lstStyle>
    </a:tx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6509</TotalTime>
  <Words>2219</Words>
  <Application>Microsoft Office PowerPoint</Application>
  <PresentationFormat>Presentazione su schermo (4:3)</PresentationFormat>
  <Paragraphs>871</Paragraphs>
  <Slides>30</Slides>
  <Notes>27</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30</vt:i4>
      </vt:variant>
    </vt:vector>
  </HeadingPairs>
  <TitlesOfParts>
    <vt:vector size="39" baseType="lpstr">
      <vt:lpstr>Arial</vt:lpstr>
      <vt:lpstr>Calibri</vt:lpstr>
      <vt:lpstr>Cambria Math</vt:lpstr>
      <vt:lpstr>Comic Sans MS</vt:lpstr>
      <vt:lpstr>Franklin Gothic Book</vt:lpstr>
      <vt:lpstr>Symbol</vt:lpstr>
      <vt:lpstr>Times New Roman</vt:lpstr>
      <vt:lpstr>Wingdings 2</vt:lpstr>
      <vt:lpstr>Tecnologia</vt:lpstr>
      <vt:lpstr>Presentazione standard di PowerPoint</vt:lpstr>
      <vt:lpstr>Moduli</vt:lpstr>
      <vt:lpstr>Presentazione standard di PowerPoint</vt:lpstr>
      <vt:lpstr>Presentazione standard di PowerPoint</vt:lpstr>
      <vt:lpstr>Affidabilità sismica</vt:lpstr>
      <vt:lpstr>Presentazione standard di PowerPoint</vt:lpstr>
      <vt:lpstr>Presentazione standard di PowerPoint</vt:lpstr>
      <vt:lpstr>Affidabilità sismica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Confronto tra le metodologie esaminate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Giovanni</dc:creator>
  <cp:lastModifiedBy>Reviewer</cp:lastModifiedBy>
  <cp:revision>438</cp:revision>
  <dcterms:created xsi:type="dcterms:W3CDTF">2012-09-05T09:23:49Z</dcterms:created>
  <dcterms:modified xsi:type="dcterms:W3CDTF">2016-09-07T22:16:08Z</dcterms:modified>
</cp:coreProperties>
</file>