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0"/>
  </p:notesMasterIdLst>
  <p:sldIdLst>
    <p:sldId id="348" r:id="rId2"/>
    <p:sldId id="349" r:id="rId3"/>
    <p:sldId id="257" r:id="rId4"/>
    <p:sldId id="258" r:id="rId5"/>
    <p:sldId id="303" r:id="rId6"/>
    <p:sldId id="259" r:id="rId7"/>
    <p:sldId id="260" r:id="rId8"/>
    <p:sldId id="261" r:id="rId9"/>
    <p:sldId id="340" r:id="rId10"/>
    <p:sldId id="338" r:id="rId11"/>
    <p:sldId id="341" r:id="rId12"/>
    <p:sldId id="339" r:id="rId13"/>
    <p:sldId id="343" r:id="rId14"/>
    <p:sldId id="342" r:id="rId15"/>
    <p:sldId id="344" r:id="rId16"/>
    <p:sldId id="345" r:id="rId17"/>
    <p:sldId id="346" r:id="rId18"/>
    <p:sldId id="262" r:id="rId19"/>
    <p:sldId id="263" r:id="rId20"/>
    <p:sldId id="268" r:id="rId21"/>
    <p:sldId id="269" r:id="rId22"/>
    <p:sldId id="270" r:id="rId23"/>
    <p:sldId id="271" r:id="rId24"/>
    <p:sldId id="304" r:id="rId25"/>
    <p:sldId id="291" r:id="rId26"/>
    <p:sldId id="292" r:id="rId27"/>
    <p:sldId id="274" r:id="rId28"/>
    <p:sldId id="275" r:id="rId29"/>
    <p:sldId id="278" r:id="rId30"/>
    <p:sldId id="289" r:id="rId31"/>
    <p:sldId id="279" r:id="rId32"/>
    <p:sldId id="280" r:id="rId33"/>
    <p:sldId id="282" r:id="rId34"/>
    <p:sldId id="293" r:id="rId35"/>
    <p:sldId id="281" r:id="rId36"/>
    <p:sldId id="283" r:id="rId37"/>
    <p:sldId id="294" r:id="rId38"/>
    <p:sldId id="285" r:id="rId39"/>
    <p:sldId id="295" r:id="rId40"/>
    <p:sldId id="286" r:id="rId41"/>
    <p:sldId id="288" r:id="rId42"/>
    <p:sldId id="290" r:id="rId43"/>
    <p:sldId id="305" r:id="rId44"/>
    <p:sldId id="296" r:id="rId45"/>
    <p:sldId id="298" r:id="rId46"/>
    <p:sldId id="297" r:id="rId47"/>
    <p:sldId id="299" r:id="rId48"/>
    <p:sldId id="300" r:id="rId49"/>
    <p:sldId id="301" r:id="rId50"/>
    <p:sldId id="302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5" r:id="rId70"/>
    <p:sldId id="326" r:id="rId71"/>
    <p:sldId id="324" r:id="rId72"/>
    <p:sldId id="327" r:id="rId73"/>
    <p:sldId id="328" r:id="rId74"/>
    <p:sldId id="329" r:id="rId75"/>
    <p:sldId id="330" r:id="rId76"/>
    <p:sldId id="331" r:id="rId77"/>
    <p:sldId id="332" r:id="rId78"/>
    <p:sldId id="350" r:id="rId7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3" Type="http://schemas.openxmlformats.org/officeDocument/2006/relationships/image" Target="../media/image84.wmf"/><Relationship Id="rId7" Type="http://schemas.openxmlformats.org/officeDocument/2006/relationships/image" Target="../media/image88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Relationship Id="rId6" Type="http://schemas.openxmlformats.org/officeDocument/2006/relationships/image" Target="../media/image87.wmf"/><Relationship Id="rId5" Type="http://schemas.openxmlformats.org/officeDocument/2006/relationships/image" Target="../media/image86.wmf"/><Relationship Id="rId4" Type="http://schemas.openxmlformats.org/officeDocument/2006/relationships/image" Target="../media/image85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2.wmf"/><Relationship Id="rId2" Type="http://schemas.openxmlformats.org/officeDocument/2006/relationships/image" Target="../media/image91.wmf"/><Relationship Id="rId1" Type="http://schemas.openxmlformats.org/officeDocument/2006/relationships/image" Target="../media/image90.wmf"/><Relationship Id="rId5" Type="http://schemas.openxmlformats.org/officeDocument/2006/relationships/image" Target="../media/image94.wmf"/><Relationship Id="rId4" Type="http://schemas.openxmlformats.org/officeDocument/2006/relationships/image" Target="../media/image9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4.wmf"/><Relationship Id="rId2" Type="http://schemas.openxmlformats.org/officeDocument/2006/relationships/image" Target="../media/image96.wmf"/><Relationship Id="rId1" Type="http://schemas.openxmlformats.org/officeDocument/2006/relationships/image" Target="../media/image95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wmf"/><Relationship Id="rId2" Type="http://schemas.openxmlformats.org/officeDocument/2006/relationships/image" Target="../media/image100.wmf"/><Relationship Id="rId1" Type="http://schemas.openxmlformats.org/officeDocument/2006/relationships/image" Target="../media/image99.wmf"/><Relationship Id="rId4" Type="http://schemas.openxmlformats.org/officeDocument/2006/relationships/image" Target="../media/image102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wmf"/><Relationship Id="rId2" Type="http://schemas.openxmlformats.org/officeDocument/2006/relationships/image" Target="../media/image108.wmf"/><Relationship Id="rId1" Type="http://schemas.openxmlformats.org/officeDocument/2006/relationships/image" Target="../media/image107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wmf"/><Relationship Id="rId7" Type="http://schemas.openxmlformats.org/officeDocument/2006/relationships/image" Target="../media/image116.wmf"/><Relationship Id="rId2" Type="http://schemas.openxmlformats.org/officeDocument/2006/relationships/image" Target="../media/image111.wmf"/><Relationship Id="rId1" Type="http://schemas.openxmlformats.org/officeDocument/2006/relationships/image" Target="../media/image110.wmf"/><Relationship Id="rId6" Type="http://schemas.openxmlformats.org/officeDocument/2006/relationships/image" Target="../media/image115.wmf"/><Relationship Id="rId5" Type="http://schemas.openxmlformats.org/officeDocument/2006/relationships/image" Target="../media/image114.wmf"/><Relationship Id="rId4" Type="http://schemas.openxmlformats.org/officeDocument/2006/relationships/image" Target="../media/image113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wmf"/><Relationship Id="rId2" Type="http://schemas.openxmlformats.org/officeDocument/2006/relationships/image" Target="../media/image120.wmf"/><Relationship Id="rId1" Type="http://schemas.openxmlformats.org/officeDocument/2006/relationships/image" Target="../media/image119.wmf"/><Relationship Id="rId5" Type="http://schemas.openxmlformats.org/officeDocument/2006/relationships/image" Target="../media/image123.wmf"/><Relationship Id="rId4" Type="http://schemas.openxmlformats.org/officeDocument/2006/relationships/image" Target="../media/image122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wmf"/><Relationship Id="rId2" Type="http://schemas.openxmlformats.org/officeDocument/2006/relationships/image" Target="../media/image42.wmf"/><Relationship Id="rId1" Type="http://schemas.openxmlformats.org/officeDocument/2006/relationships/image" Target="../media/image124.wmf"/><Relationship Id="rId4" Type="http://schemas.openxmlformats.org/officeDocument/2006/relationships/image" Target="../media/image126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wmf"/><Relationship Id="rId2" Type="http://schemas.openxmlformats.org/officeDocument/2006/relationships/image" Target="../media/image128.wmf"/><Relationship Id="rId1" Type="http://schemas.openxmlformats.org/officeDocument/2006/relationships/image" Target="../media/image127.wmf"/><Relationship Id="rId5" Type="http://schemas.openxmlformats.org/officeDocument/2006/relationships/image" Target="../media/image131.wmf"/><Relationship Id="rId4" Type="http://schemas.openxmlformats.org/officeDocument/2006/relationships/image" Target="../media/image130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wmf"/><Relationship Id="rId2" Type="http://schemas.openxmlformats.org/officeDocument/2006/relationships/image" Target="../media/image133.wmf"/><Relationship Id="rId1" Type="http://schemas.openxmlformats.org/officeDocument/2006/relationships/image" Target="../media/image13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wmf"/><Relationship Id="rId2" Type="http://schemas.openxmlformats.org/officeDocument/2006/relationships/image" Target="../media/image136.wmf"/><Relationship Id="rId1" Type="http://schemas.openxmlformats.org/officeDocument/2006/relationships/image" Target="../media/image135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wmf"/><Relationship Id="rId2" Type="http://schemas.openxmlformats.org/officeDocument/2006/relationships/image" Target="../media/image136.wmf"/><Relationship Id="rId1" Type="http://schemas.openxmlformats.org/officeDocument/2006/relationships/image" Target="../media/image135.wmf"/><Relationship Id="rId4" Type="http://schemas.openxmlformats.org/officeDocument/2006/relationships/image" Target="../media/image140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wmf"/><Relationship Id="rId2" Type="http://schemas.openxmlformats.org/officeDocument/2006/relationships/image" Target="../media/image141.wmf"/><Relationship Id="rId1" Type="http://schemas.openxmlformats.org/officeDocument/2006/relationships/image" Target="../media/image135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wmf"/><Relationship Id="rId2" Type="http://schemas.openxmlformats.org/officeDocument/2006/relationships/image" Target="../media/image143.wmf"/><Relationship Id="rId1" Type="http://schemas.openxmlformats.org/officeDocument/2006/relationships/image" Target="../media/image135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wmf"/><Relationship Id="rId1" Type="http://schemas.openxmlformats.org/officeDocument/2006/relationships/image" Target="../media/image135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wmf"/><Relationship Id="rId1" Type="http://schemas.openxmlformats.org/officeDocument/2006/relationships/image" Target="../media/image135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w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wmf"/><Relationship Id="rId1" Type="http://schemas.openxmlformats.org/officeDocument/2006/relationships/image" Target="../media/image147.w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wmf"/><Relationship Id="rId1" Type="http://schemas.openxmlformats.org/officeDocument/2006/relationships/image" Target="../media/image159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wmf"/><Relationship Id="rId2" Type="http://schemas.openxmlformats.org/officeDocument/2006/relationships/image" Target="../media/image177.wmf"/><Relationship Id="rId1" Type="http://schemas.openxmlformats.org/officeDocument/2006/relationships/image" Target="../media/image17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0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4" Type="http://schemas.openxmlformats.org/officeDocument/2006/relationships/image" Target="../media/image5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58.wmf"/><Relationship Id="rId5" Type="http://schemas.openxmlformats.org/officeDocument/2006/relationships/image" Target="../media/image66.wmf"/><Relationship Id="rId4" Type="http://schemas.openxmlformats.org/officeDocument/2006/relationships/image" Target="../media/image6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80.wmf"/><Relationship Id="rId1" Type="http://schemas.openxmlformats.org/officeDocument/2006/relationships/image" Target="../media/image7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D8953E-1E61-4F59-8732-8640E111BEA9}" type="datetimeFigureOut">
              <a:rPr lang="it-IT" smtClean="0"/>
              <a:pPr/>
              <a:t>08/09/2016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05368-3E55-4FD8-B977-77CE8D7C95A5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4889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8738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34156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38247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59563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3170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27858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42676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0439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37857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91331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3702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704371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28297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637251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58315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26546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43591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88149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46224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75595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390314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15172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14301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897337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81966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20048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936738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608406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026445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494126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6056236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26972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3753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769771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42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68685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43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79167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44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743672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45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110108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46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30448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47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737846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48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150479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49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717271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50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83131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51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31565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221992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52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546215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53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186597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54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421100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55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662009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56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879250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57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907950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58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4102445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59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4113371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60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4819191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61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94312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21883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62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924628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63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432191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64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4426085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65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768669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66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027132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67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285583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68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85361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69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546338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70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263603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71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15730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13832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72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562875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73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32784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74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3985962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75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461757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76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6713320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77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5386632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78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68426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4022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05368-3E55-4FD8-B977-77CE8D7C95A5}" type="slidenum">
              <a:rPr lang="it-IT" smtClean="0"/>
              <a:pPr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4727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0A3ED-D791-4229-9F49-BBBC196A660F}" type="datetime1">
              <a:rPr lang="it-IT" smtClean="0"/>
              <a:pPr/>
              <a:t>08/09/2016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919F-1847-4ECA-9FB3-245C0A4F1A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CA583-F96E-4C9C-BE41-E541899CA4EA}" type="datetime1">
              <a:rPr lang="it-IT" smtClean="0"/>
              <a:pPr/>
              <a:t>08/09/2016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919F-1847-4ECA-9FB3-245C0A4F1A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ED9A2-058D-414D-8070-105F540E6A6F}" type="datetime1">
              <a:rPr lang="it-IT" smtClean="0"/>
              <a:pPr/>
              <a:t>08/09/2016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919F-1847-4ECA-9FB3-245C0A4F1A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E03A9-7764-4452-ADCC-583168FBFCC1}" type="datetime1">
              <a:rPr lang="it-IT" smtClean="0"/>
              <a:pPr/>
              <a:t>08/09/2016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919F-1847-4ECA-9FB3-245C0A4F1A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8B817-CD71-4540-8ACD-BC2E28CADC26}" type="datetime1">
              <a:rPr lang="it-IT" smtClean="0"/>
              <a:pPr/>
              <a:t>08/09/2016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919F-1847-4ECA-9FB3-245C0A4F1A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E7B09-EFDA-4EFF-8C4D-265FEE8108CC}" type="datetime1">
              <a:rPr lang="it-IT" smtClean="0"/>
              <a:pPr/>
              <a:t>08/09/2016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919F-1847-4ECA-9FB3-245C0A4F1A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B354B-DF12-44D6-8078-0CFCEF04C53E}" type="datetime1">
              <a:rPr lang="it-IT" smtClean="0"/>
              <a:pPr/>
              <a:t>08/09/2016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919F-1847-4ECA-9FB3-245C0A4F1A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2C546-22CA-4839-AF83-C0B34CF185F6}" type="datetime1">
              <a:rPr lang="it-IT" smtClean="0"/>
              <a:pPr/>
              <a:t>08/09/2016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919F-1847-4ECA-9FB3-245C0A4F1A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91481-C381-42CB-8EB2-0CF31BFC0245}" type="datetime1">
              <a:rPr lang="it-IT" smtClean="0"/>
              <a:pPr/>
              <a:t>08/09/2016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919F-1847-4ECA-9FB3-245C0A4F1A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8AF49-CFFD-4364-BCC0-D3BF56B8CC2B}" type="datetime1">
              <a:rPr lang="it-IT" smtClean="0"/>
              <a:pPr/>
              <a:t>08/09/2016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919F-1847-4ECA-9FB3-245C0A4F1A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47441-9893-4D0B-8D50-DF40E1A2B473}" type="datetime1">
              <a:rPr lang="it-IT" smtClean="0"/>
              <a:pPr/>
              <a:t>08/09/2016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7919F-1847-4ECA-9FB3-245C0A4F1AF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CA34A-EDB3-49B3-9D88-1D71B0DE4148}" type="datetime1">
              <a:rPr lang="it-IT" smtClean="0"/>
              <a:pPr/>
              <a:t>08/09/2016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7919F-1847-4ECA-9FB3-245C0A4F1AFE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emf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3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1.emf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3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8.emf"/><Relationship Id="rId4" Type="http://schemas.openxmlformats.org/officeDocument/2006/relationships/image" Target="../media/image3.jpeg"/><Relationship Id="rId9" Type="http://schemas.openxmlformats.org/officeDocument/2006/relationships/image" Target="../media/image37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image" Target="../media/image41.wmf"/><Relationship Id="rId18" Type="http://schemas.openxmlformats.org/officeDocument/2006/relationships/oleObject" Target="../embeddings/oleObject9.bin"/><Relationship Id="rId3" Type="http://schemas.openxmlformats.org/officeDocument/2006/relationships/notesSlide" Target="../notesSlides/notesSlide23.xml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43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8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39.wmf"/><Relationship Id="rId11" Type="http://schemas.openxmlformats.org/officeDocument/2006/relationships/image" Target="../media/image47.emf"/><Relationship Id="rId5" Type="http://schemas.openxmlformats.org/officeDocument/2006/relationships/oleObject" Target="../embeddings/oleObject4.bin"/><Relationship Id="rId15" Type="http://schemas.openxmlformats.org/officeDocument/2006/relationships/image" Target="../media/image42.wmf"/><Relationship Id="rId10" Type="http://schemas.openxmlformats.org/officeDocument/2006/relationships/image" Target="../media/image46.emf"/><Relationship Id="rId19" Type="http://schemas.openxmlformats.org/officeDocument/2006/relationships/image" Target="../media/image44.wmf"/><Relationship Id="rId4" Type="http://schemas.openxmlformats.org/officeDocument/2006/relationships/image" Target="../media/image3.jpeg"/><Relationship Id="rId9" Type="http://schemas.openxmlformats.org/officeDocument/2006/relationships/image" Target="../media/image45.emf"/><Relationship Id="rId14" Type="http://schemas.openxmlformats.org/officeDocument/2006/relationships/oleObject" Target="../embeddings/oleObject7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13" Type="http://schemas.openxmlformats.org/officeDocument/2006/relationships/oleObject" Target="../embeddings/oleObject13.bin"/><Relationship Id="rId3" Type="http://schemas.openxmlformats.org/officeDocument/2006/relationships/notesSlide" Target="../notesSlides/notesSlide24.xml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5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3.emf"/><Relationship Id="rId11" Type="http://schemas.openxmlformats.org/officeDocument/2006/relationships/oleObject" Target="../embeddings/oleObject12.bin"/><Relationship Id="rId5" Type="http://schemas.openxmlformats.org/officeDocument/2006/relationships/image" Target="../media/image3.jpeg"/><Relationship Id="rId15" Type="http://schemas.openxmlformats.org/officeDocument/2006/relationships/image" Target="../media/image54.emf"/><Relationship Id="rId10" Type="http://schemas.openxmlformats.org/officeDocument/2006/relationships/image" Target="../media/image49.wmf"/><Relationship Id="rId4" Type="http://schemas.openxmlformats.org/officeDocument/2006/relationships/image" Target="../media/image52.e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51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13" Type="http://schemas.openxmlformats.org/officeDocument/2006/relationships/oleObject" Target="../embeddings/oleObject18.bin"/><Relationship Id="rId3" Type="http://schemas.openxmlformats.org/officeDocument/2006/relationships/notesSlide" Target="../notesSlides/notesSlide29.xml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6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8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60.wmf"/><Relationship Id="rId4" Type="http://schemas.openxmlformats.org/officeDocument/2006/relationships/image" Target="../media/image3.jpeg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62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13" Type="http://schemas.openxmlformats.org/officeDocument/2006/relationships/image" Target="../media/image65.wmf"/><Relationship Id="rId18" Type="http://schemas.openxmlformats.org/officeDocument/2006/relationships/image" Target="../media/image70.emf"/><Relationship Id="rId3" Type="http://schemas.openxmlformats.org/officeDocument/2006/relationships/notesSlide" Target="../notesSlides/notesSlide30.xml"/><Relationship Id="rId7" Type="http://schemas.openxmlformats.org/officeDocument/2006/relationships/oleObject" Target="../embeddings/oleObject20.bin"/><Relationship Id="rId12" Type="http://schemas.openxmlformats.org/officeDocument/2006/relationships/oleObject" Target="../embeddings/oleObject22.bin"/><Relationship Id="rId17" Type="http://schemas.openxmlformats.org/officeDocument/2006/relationships/image" Target="../media/image69.e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68.e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58.wmf"/><Relationship Id="rId11" Type="http://schemas.openxmlformats.org/officeDocument/2006/relationships/image" Target="../media/image67.emf"/><Relationship Id="rId5" Type="http://schemas.openxmlformats.org/officeDocument/2006/relationships/oleObject" Target="../embeddings/oleObject19.bin"/><Relationship Id="rId15" Type="http://schemas.openxmlformats.org/officeDocument/2006/relationships/image" Target="../media/image66.wmf"/><Relationship Id="rId10" Type="http://schemas.openxmlformats.org/officeDocument/2006/relationships/image" Target="../media/image64.wmf"/><Relationship Id="rId19" Type="http://schemas.openxmlformats.org/officeDocument/2006/relationships/image" Target="../media/image71.emf"/><Relationship Id="rId4" Type="http://schemas.openxmlformats.org/officeDocument/2006/relationships/image" Target="../media/image3.jpeg"/><Relationship Id="rId9" Type="http://schemas.openxmlformats.org/officeDocument/2006/relationships/oleObject" Target="../embeddings/oleObject21.bin"/><Relationship Id="rId14" Type="http://schemas.openxmlformats.org/officeDocument/2006/relationships/oleObject" Target="../embeddings/oleObject23.bin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emf"/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7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2.wmf"/><Relationship Id="rId5" Type="http://schemas.openxmlformats.org/officeDocument/2006/relationships/oleObject" Target="../embeddings/oleObject24.bin"/><Relationship Id="rId10" Type="http://schemas.openxmlformats.org/officeDocument/2006/relationships/image" Target="../media/image73.wmf"/><Relationship Id="rId4" Type="http://schemas.openxmlformats.org/officeDocument/2006/relationships/image" Target="../media/image3.jpeg"/><Relationship Id="rId9" Type="http://schemas.openxmlformats.org/officeDocument/2006/relationships/oleObject" Target="../embeddings/oleObject25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emf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77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76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7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81.emf"/><Relationship Id="rId4" Type="http://schemas.openxmlformats.org/officeDocument/2006/relationships/image" Target="../media/image3.jpeg"/><Relationship Id="rId9" Type="http://schemas.openxmlformats.org/officeDocument/2006/relationships/image" Target="../media/image80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13" Type="http://schemas.openxmlformats.org/officeDocument/2006/relationships/oleObject" Target="../embeddings/oleObject33.bin"/><Relationship Id="rId18" Type="http://schemas.openxmlformats.org/officeDocument/2006/relationships/image" Target="../media/image88.wmf"/><Relationship Id="rId3" Type="http://schemas.openxmlformats.org/officeDocument/2006/relationships/notesSlide" Target="../notesSlides/notesSlide34.xml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85.wmf"/><Relationship Id="rId17" Type="http://schemas.openxmlformats.org/officeDocument/2006/relationships/oleObject" Target="../embeddings/oleObject35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87.wmf"/><Relationship Id="rId20" Type="http://schemas.openxmlformats.org/officeDocument/2006/relationships/image" Target="../media/image89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82.wmf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9.bin"/><Relationship Id="rId15" Type="http://schemas.openxmlformats.org/officeDocument/2006/relationships/oleObject" Target="../embeddings/oleObject34.bin"/><Relationship Id="rId10" Type="http://schemas.openxmlformats.org/officeDocument/2006/relationships/image" Target="../media/image84.wmf"/><Relationship Id="rId19" Type="http://schemas.openxmlformats.org/officeDocument/2006/relationships/oleObject" Target="../embeddings/oleObject36.bin"/><Relationship Id="rId4" Type="http://schemas.openxmlformats.org/officeDocument/2006/relationships/image" Target="../media/image3.jpeg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86.w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wmf"/><Relationship Id="rId13" Type="http://schemas.openxmlformats.org/officeDocument/2006/relationships/oleObject" Target="../embeddings/oleObject41.bin"/><Relationship Id="rId3" Type="http://schemas.openxmlformats.org/officeDocument/2006/relationships/notesSlide" Target="../notesSlides/notesSlide35.xml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9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90.wmf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7.bin"/><Relationship Id="rId10" Type="http://schemas.openxmlformats.org/officeDocument/2006/relationships/image" Target="../media/image92.wmf"/><Relationship Id="rId4" Type="http://schemas.openxmlformats.org/officeDocument/2006/relationships/image" Target="../media/image3.jpeg"/><Relationship Id="rId9" Type="http://schemas.openxmlformats.org/officeDocument/2006/relationships/oleObject" Target="../embeddings/oleObject39.bin"/><Relationship Id="rId14" Type="http://schemas.openxmlformats.org/officeDocument/2006/relationships/image" Target="../media/image94.w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9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2.bin"/><Relationship Id="rId11" Type="http://schemas.openxmlformats.org/officeDocument/2006/relationships/image" Target="../media/image94.wmf"/><Relationship Id="rId5" Type="http://schemas.openxmlformats.org/officeDocument/2006/relationships/image" Target="../media/image3.jpeg"/><Relationship Id="rId10" Type="http://schemas.openxmlformats.org/officeDocument/2006/relationships/oleObject" Target="../embeddings/oleObject44.bin"/><Relationship Id="rId4" Type="http://schemas.openxmlformats.org/officeDocument/2006/relationships/image" Target="../media/image97.emf"/><Relationship Id="rId9" Type="http://schemas.openxmlformats.org/officeDocument/2006/relationships/image" Target="../media/image96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13" Type="http://schemas.openxmlformats.org/officeDocument/2006/relationships/image" Target="../media/image103.emf"/><Relationship Id="rId3" Type="http://schemas.openxmlformats.org/officeDocument/2006/relationships/notesSlide" Target="../notesSlides/notesSlide38.xml"/><Relationship Id="rId7" Type="http://schemas.openxmlformats.org/officeDocument/2006/relationships/oleObject" Target="../embeddings/oleObject46.bin"/><Relationship Id="rId12" Type="http://schemas.openxmlformats.org/officeDocument/2006/relationships/image" Target="../media/image10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99.wmf"/><Relationship Id="rId11" Type="http://schemas.openxmlformats.org/officeDocument/2006/relationships/oleObject" Target="../embeddings/oleObject48.bin"/><Relationship Id="rId5" Type="http://schemas.openxmlformats.org/officeDocument/2006/relationships/oleObject" Target="../embeddings/oleObject45.bin"/><Relationship Id="rId10" Type="http://schemas.openxmlformats.org/officeDocument/2006/relationships/image" Target="../media/image101.wmf"/><Relationship Id="rId4" Type="http://schemas.openxmlformats.org/officeDocument/2006/relationships/image" Target="../media/image3.jpeg"/><Relationship Id="rId9" Type="http://schemas.openxmlformats.org/officeDocument/2006/relationships/oleObject" Target="../embeddings/oleObject47.bin"/><Relationship Id="rId14" Type="http://schemas.openxmlformats.org/officeDocument/2006/relationships/image" Target="../media/image104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6.emf"/><Relationship Id="rId4" Type="http://schemas.openxmlformats.org/officeDocument/2006/relationships/image" Target="../media/image105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wmf"/><Relationship Id="rId3" Type="http://schemas.openxmlformats.org/officeDocument/2006/relationships/notesSlide" Target="../notesSlides/notesSlide42.xml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07.wmf"/><Relationship Id="rId5" Type="http://schemas.openxmlformats.org/officeDocument/2006/relationships/oleObject" Target="../embeddings/oleObject49.bin"/><Relationship Id="rId10" Type="http://schemas.openxmlformats.org/officeDocument/2006/relationships/image" Target="../media/image109.wmf"/><Relationship Id="rId4" Type="http://schemas.openxmlformats.org/officeDocument/2006/relationships/image" Target="../media/image3.jpeg"/><Relationship Id="rId9" Type="http://schemas.openxmlformats.org/officeDocument/2006/relationships/oleObject" Target="../embeddings/oleObject51.bin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wmf"/><Relationship Id="rId13" Type="http://schemas.openxmlformats.org/officeDocument/2006/relationships/oleObject" Target="../embeddings/oleObject56.bin"/><Relationship Id="rId18" Type="http://schemas.openxmlformats.org/officeDocument/2006/relationships/image" Target="../media/image116.wmf"/><Relationship Id="rId3" Type="http://schemas.openxmlformats.org/officeDocument/2006/relationships/notesSlide" Target="../notesSlides/notesSlide43.xml"/><Relationship Id="rId7" Type="http://schemas.openxmlformats.org/officeDocument/2006/relationships/oleObject" Target="../embeddings/oleObject53.bin"/><Relationship Id="rId12" Type="http://schemas.openxmlformats.org/officeDocument/2006/relationships/image" Target="../media/image113.wmf"/><Relationship Id="rId17" Type="http://schemas.openxmlformats.org/officeDocument/2006/relationships/oleObject" Target="../embeddings/oleObject58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15.wmf"/><Relationship Id="rId20" Type="http://schemas.openxmlformats.org/officeDocument/2006/relationships/image" Target="../media/image118.emf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10.wmf"/><Relationship Id="rId11" Type="http://schemas.openxmlformats.org/officeDocument/2006/relationships/oleObject" Target="../embeddings/oleObject55.bin"/><Relationship Id="rId5" Type="http://schemas.openxmlformats.org/officeDocument/2006/relationships/oleObject" Target="../embeddings/oleObject52.bin"/><Relationship Id="rId15" Type="http://schemas.openxmlformats.org/officeDocument/2006/relationships/oleObject" Target="../embeddings/oleObject57.bin"/><Relationship Id="rId10" Type="http://schemas.openxmlformats.org/officeDocument/2006/relationships/image" Target="../media/image112.wmf"/><Relationship Id="rId19" Type="http://schemas.openxmlformats.org/officeDocument/2006/relationships/image" Target="../media/image117.emf"/><Relationship Id="rId4" Type="http://schemas.openxmlformats.org/officeDocument/2006/relationships/image" Target="../media/image3.jpeg"/><Relationship Id="rId9" Type="http://schemas.openxmlformats.org/officeDocument/2006/relationships/oleObject" Target="../embeddings/oleObject54.bin"/><Relationship Id="rId14" Type="http://schemas.openxmlformats.org/officeDocument/2006/relationships/image" Target="../media/image114.w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wmf"/><Relationship Id="rId13" Type="http://schemas.openxmlformats.org/officeDocument/2006/relationships/oleObject" Target="../embeddings/oleObject63.bin"/><Relationship Id="rId3" Type="http://schemas.openxmlformats.org/officeDocument/2006/relationships/notesSlide" Target="../notesSlides/notesSlide44.xml"/><Relationship Id="rId7" Type="http://schemas.openxmlformats.org/officeDocument/2006/relationships/oleObject" Target="../embeddings/oleObject60.bin"/><Relationship Id="rId12" Type="http://schemas.openxmlformats.org/officeDocument/2006/relationships/image" Target="../media/image12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19.wmf"/><Relationship Id="rId11" Type="http://schemas.openxmlformats.org/officeDocument/2006/relationships/oleObject" Target="../embeddings/oleObject62.bin"/><Relationship Id="rId5" Type="http://schemas.openxmlformats.org/officeDocument/2006/relationships/oleObject" Target="../embeddings/oleObject59.bin"/><Relationship Id="rId15" Type="http://schemas.openxmlformats.org/officeDocument/2006/relationships/image" Target="../media/image118.emf"/><Relationship Id="rId10" Type="http://schemas.openxmlformats.org/officeDocument/2006/relationships/image" Target="../media/image121.wmf"/><Relationship Id="rId4" Type="http://schemas.openxmlformats.org/officeDocument/2006/relationships/image" Target="../media/image3.jpeg"/><Relationship Id="rId9" Type="http://schemas.openxmlformats.org/officeDocument/2006/relationships/oleObject" Target="../embeddings/oleObject61.bin"/><Relationship Id="rId14" Type="http://schemas.openxmlformats.org/officeDocument/2006/relationships/image" Target="../media/image123.w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image" Target="../media/image126.wmf"/><Relationship Id="rId3" Type="http://schemas.openxmlformats.org/officeDocument/2006/relationships/notesSlide" Target="../notesSlides/notesSlide45.xml"/><Relationship Id="rId7" Type="http://schemas.openxmlformats.org/officeDocument/2006/relationships/oleObject" Target="../embeddings/oleObject65.bin"/><Relationship Id="rId12" Type="http://schemas.openxmlformats.org/officeDocument/2006/relationships/oleObject" Target="../embeddings/oleObject6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24.wmf"/><Relationship Id="rId11" Type="http://schemas.openxmlformats.org/officeDocument/2006/relationships/image" Target="../media/image53.emf"/><Relationship Id="rId5" Type="http://schemas.openxmlformats.org/officeDocument/2006/relationships/oleObject" Target="../embeddings/oleObject64.bin"/><Relationship Id="rId10" Type="http://schemas.openxmlformats.org/officeDocument/2006/relationships/image" Target="../media/image125.wmf"/><Relationship Id="rId4" Type="http://schemas.openxmlformats.org/officeDocument/2006/relationships/image" Target="../media/image3.jpeg"/><Relationship Id="rId9" Type="http://schemas.openxmlformats.org/officeDocument/2006/relationships/oleObject" Target="../embeddings/oleObject66.bin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wmf"/><Relationship Id="rId13" Type="http://schemas.openxmlformats.org/officeDocument/2006/relationships/oleObject" Target="../embeddings/oleObject72.bin"/><Relationship Id="rId3" Type="http://schemas.openxmlformats.org/officeDocument/2006/relationships/notesSlide" Target="../notesSlides/notesSlide46.xml"/><Relationship Id="rId7" Type="http://schemas.openxmlformats.org/officeDocument/2006/relationships/oleObject" Target="../embeddings/oleObject69.bin"/><Relationship Id="rId12" Type="http://schemas.openxmlformats.org/officeDocument/2006/relationships/image" Target="../media/image13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27.wmf"/><Relationship Id="rId11" Type="http://schemas.openxmlformats.org/officeDocument/2006/relationships/oleObject" Target="../embeddings/oleObject71.bin"/><Relationship Id="rId5" Type="http://schemas.openxmlformats.org/officeDocument/2006/relationships/oleObject" Target="../embeddings/oleObject68.bin"/><Relationship Id="rId10" Type="http://schemas.openxmlformats.org/officeDocument/2006/relationships/image" Target="../media/image129.wmf"/><Relationship Id="rId4" Type="http://schemas.openxmlformats.org/officeDocument/2006/relationships/image" Target="../media/image3.jpeg"/><Relationship Id="rId9" Type="http://schemas.openxmlformats.org/officeDocument/2006/relationships/oleObject" Target="../embeddings/oleObject70.bin"/><Relationship Id="rId14" Type="http://schemas.openxmlformats.org/officeDocument/2006/relationships/image" Target="../media/image131.w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wmf"/><Relationship Id="rId3" Type="http://schemas.openxmlformats.org/officeDocument/2006/relationships/notesSlide" Target="../notesSlides/notesSlide47.xml"/><Relationship Id="rId7" Type="http://schemas.openxmlformats.org/officeDocument/2006/relationships/oleObject" Target="../embeddings/oleObject7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32.wmf"/><Relationship Id="rId5" Type="http://schemas.openxmlformats.org/officeDocument/2006/relationships/oleObject" Target="../embeddings/oleObject73.bin"/><Relationship Id="rId10" Type="http://schemas.openxmlformats.org/officeDocument/2006/relationships/image" Target="../media/image134.wmf"/><Relationship Id="rId4" Type="http://schemas.openxmlformats.org/officeDocument/2006/relationships/image" Target="../media/image3.jpeg"/><Relationship Id="rId9" Type="http://schemas.openxmlformats.org/officeDocument/2006/relationships/oleObject" Target="../embeddings/oleObject7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wmf"/><Relationship Id="rId3" Type="http://schemas.openxmlformats.org/officeDocument/2006/relationships/notesSlide" Target="../notesSlides/notesSlide48.xml"/><Relationship Id="rId7" Type="http://schemas.openxmlformats.org/officeDocument/2006/relationships/oleObject" Target="../embeddings/oleObject7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35.wmf"/><Relationship Id="rId11" Type="http://schemas.openxmlformats.org/officeDocument/2006/relationships/image" Target="../media/image137.wmf"/><Relationship Id="rId5" Type="http://schemas.openxmlformats.org/officeDocument/2006/relationships/oleObject" Target="../embeddings/oleObject76.bin"/><Relationship Id="rId10" Type="http://schemas.openxmlformats.org/officeDocument/2006/relationships/oleObject" Target="../embeddings/oleObject78.bin"/><Relationship Id="rId4" Type="http://schemas.openxmlformats.org/officeDocument/2006/relationships/image" Target="../media/image3.jpeg"/><Relationship Id="rId9" Type="http://schemas.openxmlformats.org/officeDocument/2006/relationships/image" Target="../media/image138.e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wmf"/><Relationship Id="rId3" Type="http://schemas.openxmlformats.org/officeDocument/2006/relationships/notesSlide" Target="../notesSlides/notesSlide49.xml"/><Relationship Id="rId7" Type="http://schemas.openxmlformats.org/officeDocument/2006/relationships/oleObject" Target="../embeddings/oleObject80.bin"/><Relationship Id="rId12" Type="http://schemas.openxmlformats.org/officeDocument/2006/relationships/image" Target="../media/image14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35.wmf"/><Relationship Id="rId11" Type="http://schemas.openxmlformats.org/officeDocument/2006/relationships/oleObject" Target="../embeddings/oleObject82.bin"/><Relationship Id="rId5" Type="http://schemas.openxmlformats.org/officeDocument/2006/relationships/oleObject" Target="../embeddings/oleObject79.bin"/><Relationship Id="rId10" Type="http://schemas.openxmlformats.org/officeDocument/2006/relationships/image" Target="../media/image139.wmf"/><Relationship Id="rId4" Type="http://schemas.openxmlformats.org/officeDocument/2006/relationships/image" Target="../media/image3.jpeg"/><Relationship Id="rId9" Type="http://schemas.openxmlformats.org/officeDocument/2006/relationships/oleObject" Target="../embeddings/oleObject81.bin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wmf"/><Relationship Id="rId3" Type="http://schemas.openxmlformats.org/officeDocument/2006/relationships/notesSlide" Target="../notesSlides/notesSlide50.xml"/><Relationship Id="rId7" Type="http://schemas.openxmlformats.org/officeDocument/2006/relationships/oleObject" Target="../embeddings/oleObject8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35.wmf"/><Relationship Id="rId5" Type="http://schemas.openxmlformats.org/officeDocument/2006/relationships/oleObject" Target="../embeddings/oleObject83.bin"/><Relationship Id="rId10" Type="http://schemas.openxmlformats.org/officeDocument/2006/relationships/image" Target="../media/image142.wmf"/><Relationship Id="rId4" Type="http://schemas.openxmlformats.org/officeDocument/2006/relationships/image" Target="../media/image3.jpeg"/><Relationship Id="rId9" Type="http://schemas.openxmlformats.org/officeDocument/2006/relationships/oleObject" Target="../embeddings/oleObject85.bin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wmf"/><Relationship Id="rId3" Type="http://schemas.openxmlformats.org/officeDocument/2006/relationships/notesSlide" Target="../notesSlides/notesSlide51.xml"/><Relationship Id="rId7" Type="http://schemas.openxmlformats.org/officeDocument/2006/relationships/oleObject" Target="../embeddings/oleObject8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35.wmf"/><Relationship Id="rId5" Type="http://schemas.openxmlformats.org/officeDocument/2006/relationships/oleObject" Target="../embeddings/oleObject86.bin"/><Relationship Id="rId10" Type="http://schemas.openxmlformats.org/officeDocument/2006/relationships/image" Target="../media/image144.wmf"/><Relationship Id="rId4" Type="http://schemas.openxmlformats.org/officeDocument/2006/relationships/image" Target="../media/image3.jpeg"/><Relationship Id="rId9" Type="http://schemas.openxmlformats.org/officeDocument/2006/relationships/oleObject" Target="../embeddings/oleObject88.bin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wmf"/><Relationship Id="rId3" Type="http://schemas.openxmlformats.org/officeDocument/2006/relationships/notesSlide" Target="../notesSlides/notesSlide52.xml"/><Relationship Id="rId7" Type="http://schemas.openxmlformats.org/officeDocument/2006/relationships/oleObject" Target="../embeddings/oleObject9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35.wmf"/><Relationship Id="rId5" Type="http://schemas.openxmlformats.org/officeDocument/2006/relationships/oleObject" Target="../embeddings/oleObject89.bin"/><Relationship Id="rId4" Type="http://schemas.openxmlformats.org/officeDocument/2006/relationships/image" Target="../media/image3.jpe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wmf"/><Relationship Id="rId3" Type="http://schemas.openxmlformats.org/officeDocument/2006/relationships/notesSlide" Target="../notesSlides/notesSlide53.xml"/><Relationship Id="rId7" Type="http://schemas.openxmlformats.org/officeDocument/2006/relationships/oleObject" Target="../embeddings/oleObject9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35.wmf"/><Relationship Id="rId5" Type="http://schemas.openxmlformats.org/officeDocument/2006/relationships/oleObject" Target="../embeddings/oleObject91.bin"/><Relationship Id="rId4" Type="http://schemas.openxmlformats.org/officeDocument/2006/relationships/image" Target="../media/image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45.wmf"/><Relationship Id="rId5" Type="http://schemas.openxmlformats.org/officeDocument/2006/relationships/oleObject" Target="../embeddings/oleObject93.bin"/><Relationship Id="rId4" Type="http://schemas.openxmlformats.org/officeDocument/2006/relationships/image" Target="../media/image146.emf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emf"/><Relationship Id="rId3" Type="http://schemas.openxmlformats.org/officeDocument/2006/relationships/notesSlide" Target="../notesSlides/notesSlide55.xml"/><Relationship Id="rId7" Type="http://schemas.openxmlformats.org/officeDocument/2006/relationships/image" Target="../media/image148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95.bin"/><Relationship Id="rId5" Type="http://schemas.openxmlformats.org/officeDocument/2006/relationships/image" Target="../media/image147.wmf"/><Relationship Id="rId4" Type="http://schemas.openxmlformats.org/officeDocument/2006/relationships/oleObject" Target="../embeddings/oleObject94.bin"/><Relationship Id="rId9" Type="http://schemas.openxmlformats.org/officeDocument/2006/relationships/image" Target="../media/image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em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151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wmf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em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154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emf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15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emf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158.wmf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wmf"/><Relationship Id="rId3" Type="http://schemas.openxmlformats.org/officeDocument/2006/relationships/notesSlide" Target="../notesSlides/notesSlide62.xml"/><Relationship Id="rId7" Type="http://schemas.openxmlformats.org/officeDocument/2006/relationships/oleObject" Target="../embeddings/oleObject9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59.wmf"/><Relationship Id="rId5" Type="http://schemas.openxmlformats.org/officeDocument/2006/relationships/oleObject" Target="../embeddings/oleObject96.bin"/><Relationship Id="rId10" Type="http://schemas.openxmlformats.org/officeDocument/2006/relationships/image" Target="../media/image3.jpeg"/><Relationship Id="rId4" Type="http://schemas.openxmlformats.org/officeDocument/2006/relationships/image" Target="../media/image155.emf"/><Relationship Id="rId9" Type="http://schemas.openxmlformats.org/officeDocument/2006/relationships/image" Target="../media/image16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163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163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163.emf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wmf"/><Relationship Id="rId13" Type="http://schemas.openxmlformats.org/officeDocument/2006/relationships/image" Target="../media/image3.jpeg"/><Relationship Id="rId3" Type="http://schemas.openxmlformats.org/officeDocument/2006/relationships/image" Target="../media/image166.emf"/><Relationship Id="rId7" Type="http://schemas.openxmlformats.org/officeDocument/2006/relationships/image" Target="../media/image170.png"/><Relationship Id="rId12" Type="http://schemas.openxmlformats.org/officeDocument/2006/relationships/image" Target="../media/image174.emf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9.png"/><Relationship Id="rId11" Type="http://schemas.openxmlformats.org/officeDocument/2006/relationships/image" Target="../media/image173.emf"/><Relationship Id="rId5" Type="http://schemas.openxmlformats.org/officeDocument/2006/relationships/image" Target="../media/image168.wmf"/><Relationship Id="rId10" Type="http://schemas.openxmlformats.org/officeDocument/2006/relationships/image" Target="../media/image172.emf"/><Relationship Id="rId4" Type="http://schemas.openxmlformats.org/officeDocument/2006/relationships/image" Target="../media/image167.wmf"/><Relationship Id="rId9" Type="http://schemas.openxmlformats.org/officeDocument/2006/relationships/image" Target="../media/image163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emf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0.bin"/><Relationship Id="rId3" Type="http://schemas.openxmlformats.org/officeDocument/2006/relationships/notesSlide" Target="../notesSlides/notesSlide68.xml"/><Relationship Id="rId7" Type="http://schemas.openxmlformats.org/officeDocument/2006/relationships/image" Target="../media/image17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99.bin"/><Relationship Id="rId11" Type="http://schemas.openxmlformats.org/officeDocument/2006/relationships/image" Target="../media/image3.jpeg"/><Relationship Id="rId5" Type="http://schemas.openxmlformats.org/officeDocument/2006/relationships/image" Target="../media/image176.wmf"/><Relationship Id="rId10" Type="http://schemas.openxmlformats.org/officeDocument/2006/relationships/image" Target="../media/image179.emf"/><Relationship Id="rId4" Type="http://schemas.openxmlformats.org/officeDocument/2006/relationships/oleObject" Target="../embeddings/oleObject98.bin"/><Relationship Id="rId9" Type="http://schemas.openxmlformats.org/officeDocument/2006/relationships/image" Target="../media/image178.w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181.emf"/><Relationship Id="rId5" Type="http://schemas.openxmlformats.org/officeDocument/2006/relationships/image" Target="../media/image180.wmf"/><Relationship Id="rId4" Type="http://schemas.openxmlformats.org/officeDocument/2006/relationships/oleObject" Target="../embeddings/oleObject101.bin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7" Type="http://schemas.openxmlformats.org/officeDocument/2006/relationships/image" Target="../media/image18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182.wmf"/><Relationship Id="rId5" Type="http://schemas.openxmlformats.org/officeDocument/2006/relationships/oleObject" Target="../embeddings/oleObject102.bin"/><Relationship Id="rId4" Type="http://schemas.openxmlformats.org/officeDocument/2006/relationships/image" Target="../media/image3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5.emf"/><Relationship Id="rId5" Type="http://schemas.openxmlformats.org/officeDocument/2006/relationships/image" Target="../media/image185.emf"/><Relationship Id="rId4" Type="http://schemas.openxmlformats.org/officeDocument/2006/relationships/image" Target="../media/image184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7.emf"/><Relationship Id="rId4" Type="http://schemas.openxmlformats.org/officeDocument/2006/relationships/image" Target="../media/image186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emf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9.emf"/><Relationship Id="rId4" Type="http://schemas.openxmlformats.org/officeDocument/2006/relationships/image" Target="../media/image3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emf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106.emf"/><Relationship Id="rId4" Type="http://schemas.openxmlformats.org/officeDocument/2006/relationships/image" Target="../media/image150.e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emf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106.emf"/><Relationship Id="rId4" Type="http://schemas.openxmlformats.org/officeDocument/2006/relationships/image" Target="../media/image15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781050" y="4997494"/>
            <a:ext cx="7391400" cy="1815882"/>
          </a:xfrm>
          <a:prstGeom prst="rect">
            <a:avLst/>
          </a:prstGeom>
          <a:extLst/>
        </p:spPr>
        <p:txBody>
          <a:bodyPr wrap="square" lIns="0" rIns="0">
            <a:spAutoFit/>
          </a:bodyPr>
          <a:lstStyle>
            <a:defPPr>
              <a:defRPr lang="it-IT"/>
            </a:defPPr>
            <a:lvl1pPr algn="ctr">
              <a:defRPr sz="2400">
                <a:solidFill>
                  <a:srgbClr val="0070C0"/>
                </a:solidFill>
                <a:latin typeface="+mj-lt"/>
              </a:defRPr>
            </a:lvl1pPr>
          </a:lstStyle>
          <a:p>
            <a:r>
              <a:rPr lang="it-IT" sz="3200" b="1" dirty="0"/>
              <a:t>Enzo Martinelli</a:t>
            </a:r>
          </a:p>
          <a:p>
            <a:r>
              <a:rPr lang="it-IT" sz="3200" dirty="0" err="1" smtClean="0"/>
              <a:t>DICiv</a:t>
            </a:r>
            <a:r>
              <a:rPr lang="it-IT" sz="3200" dirty="0" smtClean="0"/>
              <a:t>, </a:t>
            </a:r>
            <a:r>
              <a:rPr lang="it-IT" sz="3200" dirty="0"/>
              <a:t>Università di </a:t>
            </a:r>
            <a:r>
              <a:rPr lang="it-IT" sz="3200" dirty="0" smtClean="0"/>
              <a:t>Salerno</a:t>
            </a:r>
          </a:p>
          <a:p>
            <a:endParaRPr lang="it-IT" dirty="0" smtClean="0"/>
          </a:p>
          <a:p>
            <a:r>
              <a:rPr lang="it-IT" dirty="0" smtClean="0"/>
              <a:t>www.enzomartinelli.eu</a:t>
            </a:r>
            <a:endParaRPr lang="it-IT" dirty="0"/>
          </a:p>
        </p:txBody>
      </p:sp>
      <p:pic>
        <p:nvPicPr>
          <p:cNvPr id="8" name="Picture 8" descr="logo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12" y="5013176"/>
            <a:ext cx="1079500" cy="109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tangolo 8"/>
          <p:cNvSpPr/>
          <p:nvPr/>
        </p:nvSpPr>
        <p:spPr>
          <a:xfrm>
            <a:off x="35496" y="1916832"/>
            <a:ext cx="9064480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it-IT" sz="3600" dirty="0">
                <a:solidFill>
                  <a:srgbClr val="0070C0"/>
                </a:solidFill>
                <a:latin typeface="+mj-lt"/>
              </a:rPr>
              <a:t>Tecniche innovative di intervento per l'adeguamento sismico di strutture esistenti</a:t>
            </a:r>
          </a:p>
        </p:txBody>
      </p:sp>
      <p:sp>
        <p:nvSpPr>
          <p:cNvPr id="10" name="Rettangolo 9"/>
          <p:cNvSpPr/>
          <p:nvPr/>
        </p:nvSpPr>
        <p:spPr>
          <a:xfrm>
            <a:off x="35496" y="3212976"/>
            <a:ext cx="9064480" cy="120032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it-IT" sz="3600" b="1" dirty="0" smtClean="0">
                <a:solidFill>
                  <a:srgbClr val="0070C0"/>
                </a:solidFill>
                <a:latin typeface="+mj-lt"/>
              </a:rPr>
              <a:t>Analisi </a:t>
            </a:r>
            <a:r>
              <a:rPr lang="it-IT" sz="3600" b="1" dirty="0">
                <a:solidFill>
                  <a:srgbClr val="0070C0"/>
                </a:solidFill>
                <a:latin typeface="+mj-lt"/>
              </a:rPr>
              <a:t>sismica e valutazione della </a:t>
            </a:r>
            <a:r>
              <a:rPr lang="it-IT" sz="3600" b="1" dirty="0" smtClean="0">
                <a:solidFill>
                  <a:srgbClr val="0070C0"/>
                </a:solidFill>
                <a:latin typeface="+mj-lt"/>
              </a:rPr>
              <a:t/>
            </a:r>
            <a:br>
              <a:rPr lang="it-IT" sz="3600" b="1" dirty="0" smtClean="0">
                <a:solidFill>
                  <a:srgbClr val="0070C0"/>
                </a:solidFill>
                <a:latin typeface="+mj-lt"/>
              </a:rPr>
            </a:br>
            <a:r>
              <a:rPr lang="it-IT" sz="3600" b="1" dirty="0" smtClean="0">
                <a:solidFill>
                  <a:srgbClr val="0070C0"/>
                </a:solidFill>
                <a:latin typeface="+mj-lt"/>
              </a:rPr>
              <a:t>vulnerabilità </a:t>
            </a:r>
            <a:r>
              <a:rPr lang="it-IT" sz="3600" b="1" dirty="0">
                <a:solidFill>
                  <a:srgbClr val="0070C0"/>
                </a:solidFill>
                <a:latin typeface="+mj-lt"/>
              </a:rPr>
              <a:t>di edifici esistenti in c.a.</a:t>
            </a: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08" y="26253"/>
            <a:ext cx="9099976" cy="131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67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Prove ed Indagini sperimentali su materiali e strutture</a:t>
            </a:r>
            <a:endPara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14282" y="1142984"/>
            <a:ext cx="8715436" cy="857256"/>
          </a:xfrm>
        </p:spPr>
        <p:txBody>
          <a:bodyPr>
            <a:noAutofit/>
          </a:bodyPr>
          <a:lstStyle/>
          <a:p>
            <a:pPr marL="355600" indent="-355600" algn="just">
              <a:buFont typeface="Wingdings" pitchFamily="2" charset="2"/>
              <a:buChar char="ü"/>
            </a:pPr>
            <a:r>
              <a:rPr lang="it-IT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prove ultrasoniche </a:t>
            </a: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sul calcestruzzo, effettuate nei siti dei carotaggi ed in altri siti  al fine di verificare la omogeneità delle caratteristiche meccaniche del calcestruzzo negli edifici;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10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10" name="Picture 7" descr="Immagine 02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541" y="2133600"/>
            <a:ext cx="4033838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 descr="ultr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2143116"/>
            <a:ext cx="3641725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asellaDiTesto 12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675" y="2000270"/>
            <a:ext cx="74866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Prove ed Indagini sperimentali su materiali e strutture</a:t>
            </a:r>
            <a:endPara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14282" y="1142984"/>
            <a:ext cx="8715436" cy="857256"/>
          </a:xfrm>
        </p:spPr>
        <p:txBody>
          <a:bodyPr>
            <a:noAutofit/>
          </a:bodyPr>
          <a:lstStyle/>
          <a:p>
            <a:pPr marL="355600" indent="-355600" algn="just">
              <a:buFont typeface="Wingdings" pitchFamily="2" charset="2"/>
              <a:buChar char="ü"/>
            </a:pPr>
            <a:r>
              <a:rPr lang="it-IT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prove ultrasoniche </a:t>
            </a: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sul calcestruzzo, effettuate nei siti dei carotaggi ed in altri siti  al fine di verificare la omogeneità delle caratteristiche meccaniche del calcestruzzo negli edifici;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11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1904097"/>
            <a:ext cx="4143404" cy="4453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ttangolo 15"/>
          <p:cNvSpPr/>
          <p:nvPr/>
        </p:nvSpPr>
        <p:spPr>
          <a:xfrm>
            <a:off x="5383030" y="6044795"/>
            <a:ext cx="3046621" cy="234931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4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224258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942E-6 L -0.14965 -0.05157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-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Prove ed Indagini sperimentali su materiali e strutture</a:t>
            </a:r>
            <a:endPara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14282" y="1142984"/>
            <a:ext cx="8715436" cy="1071570"/>
          </a:xfrm>
        </p:spPr>
        <p:txBody>
          <a:bodyPr>
            <a:noAutofit/>
          </a:bodyPr>
          <a:lstStyle/>
          <a:p>
            <a:pPr marL="355600" indent="-355600" algn="just">
              <a:buFont typeface="Wingdings" pitchFamily="2" charset="2"/>
              <a:buChar char="ü"/>
            </a:pPr>
            <a:r>
              <a:rPr lang="it-IT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prelievo di campioni di armatura </a:t>
            </a: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da travi e pilastri e relative </a:t>
            </a:r>
            <a:r>
              <a:rPr lang="it-IT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prove di trazione;</a:t>
            </a:r>
          </a:p>
          <a:p>
            <a:pPr marL="355600" indent="-355600" algn="just">
              <a:buFont typeface="Wingdings" pitchFamily="2" charset="2"/>
              <a:buChar char="ü"/>
            </a:pPr>
            <a:endParaRPr lang="it-IT" sz="800" dirty="0" smtClean="0">
              <a:solidFill>
                <a:schemeClr val="tx1"/>
              </a:solidFill>
              <a:latin typeface="Lucida Sans" pitchFamily="34" charset="0"/>
            </a:endParaRPr>
          </a:p>
          <a:p>
            <a:pPr marL="355600" indent="-355600" algn="just">
              <a:buFont typeface="Wingdings" pitchFamily="2" charset="2"/>
              <a:buChar char="ü"/>
            </a:pPr>
            <a:r>
              <a:rPr lang="it-IT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saggi diretti </a:t>
            </a: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su alcuni elementi strutturali significativi (travi e pilastri) per accertare il </a:t>
            </a:r>
            <a:r>
              <a:rPr lang="it-IT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numero ed il diametro delle barre di armatura;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12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22528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2285991"/>
            <a:ext cx="4643470" cy="4009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Immagine 12" descr="prova traz acciaio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868" y="2285992"/>
            <a:ext cx="2703059" cy="4000528"/>
          </a:xfrm>
          <a:prstGeom prst="rect">
            <a:avLst/>
          </a:prstGeom>
        </p:spPr>
      </p:pic>
      <p:pic>
        <p:nvPicPr>
          <p:cNvPr id="14" name="Immagine 13" descr="6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008" y="2285992"/>
            <a:ext cx="2703060" cy="4000528"/>
          </a:xfrm>
          <a:prstGeom prst="rect">
            <a:avLst/>
          </a:prstGeom>
        </p:spPr>
      </p:pic>
      <p:sp>
        <p:nvSpPr>
          <p:cNvPr id="15" name="CasellaDiTesto 14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225282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36633E-6 L -0.06823 -0.06268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" y="-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83164E-6 L -0.07778 -0.01989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-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Prove ed Indagini sperimentali su materiali e strutture</a:t>
            </a:r>
            <a:endPara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14282" y="1142984"/>
            <a:ext cx="8715436" cy="1071570"/>
          </a:xfrm>
        </p:spPr>
        <p:txBody>
          <a:bodyPr>
            <a:noAutofit/>
          </a:bodyPr>
          <a:lstStyle/>
          <a:p>
            <a:pPr marL="355600" indent="-355600" algn="just">
              <a:buFont typeface="Wingdings" pitchFamily="2" charset="2"/>
              <a:buChar char="ü"/>
            </a:pPr>
            <a:r>
              <a:rPr lang="it-IT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prelievo di campioni di armatura </a:t>
            </a: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da travi e pilastri e relative </a:t>
            </a:r>
            <a:r>
              <a:rPr lang="it-IT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prove di trazione;</a:t>
            </a:r>
          </a:p>
          <a:p>
            <a:pPr marL="355600" indent="-355600" algn="just">
              <a:buFont typeface="Wingdings" pitchFamily="2" charset="2"/>
              <a:buChar char="ü"/>
            </a:pPr>
            <a:endParaRPr lang="it-IT" sz="800" dirty="0" smtClean="0">
              <a:solidFill>
                <a:schemeClr val="tx1"/>
              </a:solidFill>
              <a:latin typeface="Lucida Sans" pitchFamily="34" charset="0"/>
            </a:endParaRPr>
          </a:p>
          <a:p>
            <a:pPr marL="355600" indent="-355600" algn="just">
              <a:buFont typeface="Wingdings" pitchFamily="2" charset="2"/>
              <a:buChar char="ü"/>
            </a:pPr>
            <a:r>
              <a:rPr lang="it-IT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saggi diretti </a:t>
            </a: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su alcuni elementi strutturali significativi (travi e pilastri) per accertare il </a:t>
            </a:r>
            <a:r>
              <a:rPr lang="it-IT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numero ed il diametro delle barre di armatura;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13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643182"/>
            <a:ext cx="8001056" cy="2467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ttangolo 15"/>
          <p:cNvSpPr/>
          <p:nvPr/>
        </p:nvSpPr>
        <p:spPr>
          <a:xfrm>
            <a:off x="3286116" y="4786322"/>
            <a:ext cx="4143404" cy="285752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Prove ed Indagini sperimentali su materiali e strutture</a:t>
            </a:r>
            <a:endPara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14282" y="1142984"/>
            <a:ext cx="8715436" cy="642942"/>
          </a:xfrm>
        </p:spPr>
        <p:txBody>
          <a:bodyPr>
            <a:noAutofit/>
          </a:bodyPr>
          <a:lstStyle/>
          <a:p>
            <a:pPr marL="355600" indent="-355600" algn="just">
              <a:buFont typeface="Wingdings" pitchFamily="2" charset="2"/>
              <a:buChar char="ü"/>
            </a:pP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estese </a:t>
            </a:r>
            <a:r>
              <a:rPr lang="it-IT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misure </a:t>
            </a:r>
            <a:r>
              <a:rPr lang="it-IT" sz="1600" b="1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pacometriche</a:t>
            </a:r>
            <a:r>
              <a:rPr lang="it-IT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 </a:t>
            </a: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per la individuazione dei ferri di armatura in travi e pilastri;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14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22630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941409"/>
            <a:ext cx="4998804" cy="3773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 descr="Foto 04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15112" y="1939945"/>
            <a:ext cx="1728788" cy="434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CasellaDiTesto 13"/>
          <p:cNvSpPr txBox="1"/>
          <p:nvPr/>
        </p:nvSpPr>
        <p:spPr>
          <a:xfrm>
            <a:off x="571472" y="-4992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4572000" y="-4992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Prove ed Indagini sperimentali su materiali e strutture</a:t>
            </a:r>
            <a:endPara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14282" y="1142984"/>
            <a:ext cx="8715436" cy="500066"/>
          </a:xfrm>
        </p:spPr>
        <p:txBody>
          <a:bodyPr>
            <a:noAutofit/>
          </a:bodyPr>
          <a:lstStyle/>
          <a:p>
            <a:pPr marL="355600" indent="-355600" algn="just">
              <a:buFont typeface="Wingdings" pitchFamily="2" charset="2"/>
              <a:buChar char="ü"/>
            </a:pP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n. 2 </a:t>
            </a:r>
            <a:r>
              <a:rPr lang="it-IT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prove di carico su solai;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15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22733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643050"/>
            <a:ext cx="3643338" cy="4240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733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1214422"/>
            <a:ext cx="257609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ettangolo 12"/>
          <p:cNvSpPr/>
          <p:nvPr/>
        </p:nvSpPr>
        <p:spPr>
          <a:xfrm>
            <a:off x="4286248" y="3786190"/>
            <a:ext cx="46434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carico distribuito di 4.00 kN/m</a:t>
            </a:r>
            <a:r>
              <a:rPr lang="it-IT" sz="14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2</a:t>
            </a:r>
            <a:r>
              <a:rPr lang="it-IT" sz="1400" dirty="0" smtClean="0">
                <a:latin typeface="Lucida Sans" pitchFamily="34" charset="0"/>
              </a:rPr>
              <a:t>, maggiore di circa il 30% rispetto al sovraccarico utile previsto per gli ospedali.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4286248" y="4470638"/>
            <a:ext cx="47149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spostamento massimo in mezzeria </a:t>
            </a:r>
            <a:r>
              <a:rPr lang="it-IT" sz="1400" dirty="0" smtClean="0">
                <a:latin typeface="Lucida Sans" pitchFamily="34" charset="0"/>
              </a:rPr>
              <a:t>dovuto al carico applicato pari a </a:t>
            </a:r>
            <a:r>
              <a:rPr lang="it-IT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0.18 mm</a:t>
            </a:r>
            <a:r>
              <a:rPr lang="it-IT" sz="1400" dirty="0" smtClean="0">
                <a:latin typeface="Lucida Sans" pitchFamily="34" charset="0"/>
              </a:rPr>
              <a:t>, corrispondente a circa </a:t>
            </a:r>
            <a:r>
              <a:rPr lang="it-IT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1/28000</a:t>
            </a:r>
            <a:r>
              <a:rPr lang="it-IT" sz="1400" dirty="0" smtClean="0">
                <a:latin typeface="Lucida Sans" pitchFamily="34" charset="0"/>
              </a:rPr>
              <a:t> della luce massima complessiva del solaio. Tali valori sono senz’altro accettabili per gli abbassamenti indotti dai sovraccarichi accidentali. Inoltre, le </a:t>
            </a:r>
            <a:r>
              <a:rPr lang="it-IT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frecce residue </a:t>
            </a:r>
            <a:r>
              <a:rPr lang="it-IT" sz="1400" dirty="0" smtClean="0">
                <a:latin typeface="Lucida Sans" pitchFamily="34" charset="0"/>
              </a:rPr>
              <a:t>allo scarico sono contenute nel </a:t>
            </a:r>
            <a:r>
              <a:rPr lang="it-IT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5÷6 % </a:t>
            </a:r>
            <a:r>
              <a:rPr lang="it-IT" sz="1400" dirty="0" smtClean="0">
                <a:latin typeface="Lucida Sans" pitchFamily="34" charset="0"/>
              </a:rPr>
              <a:t>della freccia massima, il che testimonia un </a:t>
            </a:r>
            <a:r>
              <a:rPr lang="it-IT" sz="1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comportamento sufficientemente elastico.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Prove ed Indagini sperimentali su materiali e strutture</a:t>
            </a:r>
            <a:endPara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14282" y="1142984"/>
            <a:ext cx="8715436" cy="571504"/>
          </a:xfrm>
        </p:spPr>
        <p:txBody>
          <a:bodyPr>
            <a:noAutofit/>
          </a:bodyPr>
          <a:lstStyle/>
          <a:p>
            <a:pPr marL="355600" indent="-355600" algn="just">
              <a:buFont typeface="Wingdings" pitchFamily="2" charset="2"/>
              <a:buChar char="ü"/>
            </a:pP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saggio in fondazione per l’accertamento del tipo di fondazione e della profondità del piano di posa;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16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22835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1928802"/>
            <a:ext cx="2571768" cy="3370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835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1928802"/>
            <a:ext cx="4500594" cy="3365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CasellaDiTesto 12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Prove ed Indagini sperimentali su materiali e strutture</a:t>
            </a:r>
            <a:endPara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14282" y="1142984"/>
            <a:ext cx="8715436" cy="642942"/>
          </a:xfrm>
        </p:spPr>
        <p:txBody>
          <a:bodyPr>
            <a:noAutofit/>
          </a:bodyPr>
          <a:lstStyle/>
          <a:p>
            <a:pPr marL="355600" indent="-355600" algn="just">
              <a:buFont typeface="Wingdings" pitchFamily="2" charset="2"/>
              <a:buChar char="ü"/>
            </a:pP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sondaggio </a:t>
            </a:r>
            <a:r>
              <a:rPr lang="it-IT" sz="1600" dirty="0" err="1" smtClean="0">
                <a:solidFill>
                  <a:schemeClr val="tx1"/>
                </a:solidFill>
                <a:latin typeface="Lucida Sans" pitchFamily="34" charset="0"/>
              </a:rPr>
              <a:t>geognostico</a:t>
            </a: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 per la ricostruzione della stratigrafia e la caratterizzazione del terreno ai fini del rischio sismico.</a:t>
            </a:r>
            <a:endParaRPr lang="it-IT" sz="1600" dirty="0">
              <a:solidFill>
                <a:schemeClr val="tx1"/>
              </a:solidFill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17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22937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1869177"/>
            <a:ext cx="6000792" cy="4488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937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2285992"/>
            <a:ext cx="4895875" cy="3803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CasellaDiTesto 12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229378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69103E-6 L -0.18108 -0.07863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00" y="-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Prove ed Indagini sperimentali su materiali e strutture</a:t>
            </a:r>
            <a:endPara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57290" y="4714884"/>
            <a:ext cx="6429420" cy="1643074"/>
          </a:xfrm>
        </p:spPr>
        <p:txBody>
          <a:bodyPr>
            <a:noAutofit/>
          </a:bodyPr>
          <a:lstStyle/>
          <a:p>
            <a:pPr lvl="0" algn="just"/>
            <a:r>
              <a:rPr lang="it-IT" sz="1600" b="1" i="1" dirty="0" smtClean="0">
                <a:solidFill>
                  <a:schemeClr val="tx1"/>
                </a:solidFill>
              </a:rPr>
              <a:t>Calcestruzzo	</a:t>
            </a:r>
            <a:r>
              <a:rPr lang="it-IT" sz="1600" dirty="0" err="1" smtClean="0">
                <a:solidFill>
                  <a:schemeClr val="tx1"/>
                </a:solidFill>
              </a:rPr>
              <a:t>R</a:t>
            </a:r>
            <a:r>
              <a:rPr lang="it-IT" sz="1600" baseline="-25000" dirty="0" err="1" smtClean="0">
                <a:solidFill>
                  <a:schemeClr val="tx1"/>
                </a:solidFill>
              </a:rPr>
              <a:t>cm</a:t>
            </a:r>
            <a:r>
              <a:rPr lang="it-IT" sz="1600" dirty="0" smtClean="0">
                <a:solidFill>
                  <a:schemeClr val="tx1"/>
                </a:solidFill>
              </a:rPr>
              <a:t> = 38,0 N/mm</a:t>
            </a:r>
            <a:r>
              <a:rPr lang="it-IT" sz="1600" baseline="30000" dirty="0" smtClean="0">
                <a:solidFill>
                  <a:schemeClr val="tx1"/>
                </a:solidFill>
              </a:rPr>
              <a:t>2</a:t>
            </a:r>
            <a:r>
              <a:rPr lang="it-IT" sz="1600" dirty="0" smtClean="0">
                <a:solidFill>
                  <a:schemeClr val="tx1"/>
                </a:solidFill>
              </a:rPr>
              <a:t>   =&gt; </a:t>
            </a:r>
            <a:r>
              <a:rPr lang="it-IT" sz="1600" dirty="0" err="1" smtClean="0">
                <a:solidFill>
                  <a:schemeClr val="tx1"/>
                </a:solidFill>
              </a:rPr>
              <a:t>f</a:t>
            </a:r>
            <a:r>
              <a:rPr lang="it-IT" sz="1600" baseline="-25000" dirty="0" err="1" smtClean="0">
                <a:solidFill>
                  <a:schemeClr val="tx1"/>
                </a:solidFill>
              </a:rPr>
              <a:t>c</a:t>
            </a:r>
            <a:r>
              <a:rPr lang="it-IT" sz="1600" dirty="0" smtClean="0">
                <a:solidFill>
                  <a:schemeClr val="tx1"/>
                </a:solidFill>
              </a:rPr>
              <a:t> =</a:t>
            </a:r>
          </a:p>
          <a:p>
            <a:pPr lvl="0" algn="just"/>
            <a:r>
              <a:rPr lang="it-IT" sz="1600" b="1" i="1" dirty="0" smtClean="0">
                <a:solidFill>
                  <a:schemeClr val="tx1"/>
                </a:solidFill>
              </a:rPr>
              <a:t>Acciaio		</a:t>
            </a:r>
            <a:r>
              <a:rPr lang="it-IT" sz="1600" dirty="0" smtClean="0">
                <a:solidFill>
                  <a:schemeClr val="tx1"/>
                </a:solidFill>
              </a:rPr>
              <a:t>FeB38K  </a:t>
            </a:r>
          </a:p>
          <a:p>
            <a:pPr lvl="0" algn="just"/>
            <a:r>
              <a:rPr lang="it-IT" sz="1600" b="1" i="1" dirty="0" smtClean="0">
                <a:solidFill>
                  <a:schemeClr val="tx1"/>
                </a:solidFill>
              </a:rPr>
              <a:t>Terreno		</a:t>
            </a:r>
            <a:r>
              <a:rPr lang="it-IT" sz="1600" dirty="0" smtClean="0">
                <a:solidFill>
                  <a:schemeClr val="tx1"/>
                </a:solidFill>
              </a:rPr>
              <a:t>da 0 a 6 m  </a:t>
            </a:r>
            <a:r>
              <a:rPr lang="it-IT" sz="1600" i="1" dirty="0" smtClean="0">
                <a:solidFill>
                  <a:schemeClr val="tx1"/>
                </a:solidFill>
              </a:rPr>
              <a:t>Argille sabbiose (N</a:t>
            </a:r>
            <a:r>
              <a:rPr lang="it-IT" sz="1600" i="1" baseline="-25000" dirty="0" smtClean="0">
                <a:solidFill>
                  <a:schemeClr val="tx1"/>
                </a:solidFill>
              </a:rPr>
              <a:t>SPT</a:t>
            </a:r>
            <a:r>
              <a:rPr lang="it-IT" sz="1600" i="1" dirty="0" smtClean="0">
                <a:solidFill>
                  <a:schemeClr val="tx1"/>
                </a:solidFill>
              </a:rPr>
              <a:t> = 13)</a:t>
            </a:r>
            <a:endParaRPr lang="it-IT" sz="1600" dirty="0" smtClean="0">
              <a:solidFill>
                <a:schemeClr val="tx1"/>
              </a:solidFill>
            </a:endParaRPr>
          </a:p>
          <a:p>
            <a:pPr algn="just"/>
            <a:r>
              <a:rPr lang="it-IT" sz="1600" dirty="0" smtClean="0">
                <a:solidFill>
                  <a:schemeClr val="tx1"/>
                </a:solidFill>
              </a:rPr>
              <a:t>		oltre 6 m    </a:t>
            </a:r>
            <a:r>
              <a:rPr lang="it-IT" sz="1600" i="1" dirty="0" smtClean="0">
                <a:solidFill>
                  <a:schemeClr val="tx1"/>
                </a:solidFill>
              </a:rPr>
              <a:t>Marne e </a:t>
            </a:r>
            <a:r>
              <a:rPr lang="it-IT" sz="1600" i="1" dirty="0" err="1" smtClean="0">
                <a:solidFill>
                  <a:schemeClr val="tx1"/>
                </a:solidFill>
              </a:rPr>
              <a:t>calcareniti</a:t>
            </a:r>
            <a:r>
              <a:rPr lang="it-IT" sz="1600" i="1" dirty="0" smtClean="0">
                <a:solidFill>
                  <a:schemeClr val="tx1"/>
                </a:solidFill>
              </a:rPr>
              <a:t> (N</a:t>
            </a:r>
            <a:r>
              <a:rPr lang="it-IT" sz="1600" i="1" baseline="-25000" dirty="0" smtClean="0">
                <a:solidFill>
                  <a:schemeClr val="tx1"/>
                </a:solidFill>
              </a:rPr>
              <a:t>SPT</a:t>
            </a:r>
            <a:r>
              <a:rPr lang="it-IT" sz="1600" i="1" dirty="0" smtClean="0">
                <a:solidFill>
                  <a:schemeClr val="tx1"/>
                </a:solidFill>
              </a:rPr>
              <a:t> = “a rifiuto”)</a:t>
            </a:r>
            <a:endParaRPr lang="it-IT" sz="1600" dirty="0" smtClean="0">
              <a:solidFill>
                <a:schemeClr val="tx1"/>
              </a:solidFill>
            </a:endParaRPr>
          </a:p>
          <a:p>
            <a:pPr algn="just"/>
            <a:r>
              <a:rPr lang="it-IT" sz="1600" i="1" dirty="0" smtClean="0">
                <a:solidFill>
                  <a:schemeClr val="tx1"/>
                </a:solidFill>
              </a:rPr>
              <a:t>		V</a:t>
            </a:r>
            <a:r>
              <a:rPr lang="it-IT" sz="1600" i="1" baseline="-25000" dirty="0" smtClean="0">
                <a:solidFill>
                  <a:schemeClr val="tx1"/>
                </a:solidFill>
              </a:rPr>
              <a:t>S30</a:t>
            </a:r>
            <a:r>
              <a:rPr lang="it-IT" sz="1600" i="1" dirty="0" smtClean="0">
                <a:solidFill>
                  <a:schemeClr val="tx1"/>
                </a:solidFill>
              </a:rPr>
              <a:t> = 726 m/s  - Tipo B</a:t>
            </a:r>
            <a:endParaRPr lang="it-IT" sz="1600" dirty="0">
              <a:solidFill>
                <a:schemeClr val="tx1"/>
              </a:solidFill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18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1142984"/>
            <a:ext cx="6481779" cy="3503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ttangolo 10"/>
          <p:cNvSpPr/>
          <p:nvPr/>
        </p:nvSpPr>
        <p:spPr>
          <a:xfrm>
            <a:off x="1357290" y="2285992"/>
            <a:ext cx="6444000" cy="1188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13" name="Oggetto 12"/>
          <p:cNvGraphicFramePr>
            <a:graphicFrameLocks noChangeAspect="1"/>
          </p:cNvGraphicFramePr>
          <p:nvPr/>
        </p:nvGraphicFramePr>
        <p:xfrm>
          <a:off x="5429256" y="4714884"/>
          <a:ext cx="1714511" cy="4187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0" name="Equation" r:id="rId6" imgW="1612800" imgH="393480" progId="Equation.DSMT4">
                  <p:embed/>
                </p:oleObj>
              </mc:Choice>
              <mc:Fallback>
                <p:oleObj name="Equation" r:id="rId6" imgW="1612800" imgH="393480" progId="Equation.DSMT4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6" y="4714884"/>
                        <a:ext cx="1714511" cy="41878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CasellaDiTesto 13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Ricostruzione dello schema strutturale</a:t>
            </a:r>
            <a:endPara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19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4" name="Sottotitolo 2"/>
          <p:cNvSpPr>
            <a:spLocks noGrp="1"/>
          </p:cNvSpPr>
          <p:nvPr>
            <p:ph type="subTitle" idx="1"/>
          </p:nvPr>
        </p:nvSpPr>
        <p:spPr>
          <a:xfrm>
            <a:off x="214282" y="1142984"/>
            <a:ext cx="8715436" cy="3071834"/>
          </a:xfrm>
        </p:spPr>
        <p:txBody>
          <a:bodyPr>
            <a:noAutofit/>
          </a:bodyPr>
          <a:lstStyle/>
          <a:p>
            <a:pPr algn="just" eaLnBrk="0" hangingPunct="0"/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Le informazioni sull’armatura desunte da prove </a:t>
            </a:r>
            <a:r>
              <a:rPr lang="it-IT" sz="1600" dirty="0" err="1" smtClean="0">
                <a:solidFill>
                  <a:schemeClr val="tx1"/>
                </a:solidFill>
                <a:latin typeface="Lucida Sans" pitchFamily="34" charset="0"/>
              </a:rPr>
              <a:t>pacometriche</a:t>
            </a: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 e/o da saggi localizzati, si possono estendere alle parti non accessibili tramite una operazione di progetto simulato basata sui seguenti passi procedurali:</a:t>
            </a:r>
          </a:p>
          <a:p>
            <a:pPr marL="723900" indent="-368300" algn="just" eaLnBrk="0" hangingPunct="0">
              <a:buFont typeface="Wingdings" pitchFamily="2" charset="2"/>
              <a:buChar char="ü"/>
            </a:pP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Individuazione delle normative e tecniche dell’epoca;</a:t>
            </a:r>
          </a:p>
          <a:p>
            <a:pPr marL="723900" indent="-368300" algn="just" eaLnBrk="0" hangingPunct="0">
              <a:buFont typeface="Wingdings" pitchFamily="2" charset="2"/>
              <a:buChar char="ü"/>
            </a:pP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Individuazione dello schema di calcolo originario;</a:t>
            </a:r>
          </a:p>
          <a:p>
            <a:pPr marL="723900" indent="-368300" algn="just" eaLnBrk="0" hangingPunct="0">
              <a:buFont typeface="Wingdings" pitchFamily="2" charset="2"/>
              <a:buChar char="ü"/>
            </a:pP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Analisi dei carichi per la valutazione delle azioni previste dal progettista;</a:t>
            </a:r>
          </a:p>
          <a:p>
            <a:pPr marL="723900" indent="-368300" algn="just" eaLnBrk="0" hangingPunct="0">
              <a:buFont typeface="Wingdings" pitchFamily="2" charset="2"/>
              <a:buChar char="ü"/>
            </a:pP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Analisi delle sollecitazioni;</a:t>
            </a:r>
          </a:p>
          <a:p>
            <a:pPr marL="723900" indent="-368300" algn="just" eaLnBrk="0" hangingPunct="0">
              <a:buFont typeface="Wingdings" pitchFamily="2" charset="2"/>
              <a:buChar char="ü"/>
            </a:pP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Determinazione delle azioni sollecitazioni nelle parti indagate e valutazione degli eventuali fattori di sicurezza applicati dal progettista;</a:t>
            </a:r>
          </a:p>
          <a:p>
            <a:pPr marL="723900" indent="-368300" algn="just" eaLnBrk="0" hangingPunct="0">
              <a:buFont typeface="Wingdings" pitchFamily="2" charset="2"/>
              <a:buChar char="ü"/>
            </a:pP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Determinazione delle sollecitazioni nelle parti non indagate direttamente (perché non accessibili) e “progettazione simulata” delle armature presenti;</a:t>
            </a:r>
          </a:p>
          <a:p>
            <a:pPr algn="just"/>
            <a:endParaRPr lang="it-IT" sz="1600" dirty="0">
              <a:solidFill>
                <a:schemeClr val="tx1"/>
              </a:solidFill>
              <a:latin typeface="Lucida Sans" pitchFamily="34" charset="0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1357290" y="5072074"/>
            <a:ext cx="6264275" cy="288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25" name="AutoShape 10"/>
          <p:cNvSpPr>
            <a:spLocks noChangeArrowheads="1"/>
          </p:cNvSpPr>
          <p:nvPr/>
        </p:nvSpPr>
        <p:spPr bwMode="auto">
          <a:xfrm>
            <a:off x="1055665" y="5360999"/>
            <a:ext cx="576263" cy="215900"/>
          </a:xfrm>
          <a:prstGeom prst="triangle">
            <a:avLst>
              <a:gd name="adj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auto">
          <a:xfrm>
            <a:off x="4021115" y="5360999"/>
            <a:ext cx="576263" cy="215900"/>
          </a:xfrm>
          <a:prstGeom prst="triangle">
            <a:avLst>
              <a:gd name="adj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27" name="AutoShape 12"/>
          <p:cNvSpPr>
            <a:spLocks noChangeArrowheads="1"/>
          </p:cNvSpPr>
          <p:nvPr/>
        </p:nvSpPr>
        <p:spPr bwMode="auto">
          <a:xfrm>
            <a:off x="7334228" y="5360999"/>
            <a:ext cx="576262" cy="215900"/>
          </a:xfrm>
          <a:prstGeom prst="triangle">
            <a:avLst>
              <a:gd name="adj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28" name="Rectangle 13" descr="Diagonali chiare verso il basso"/>
          <p:cNvSpPr>
            <a:spLocks noChangeArrowheads="1"/>
          </p:cNvSpPr>
          <p:nvPr/>
        </p:nvSpPr>
        <p:spPr bwMode="auto">
          <a:xfrm>
            <a:off x="2438378" y="5145099"/>
            <a:ext cx="574675" cy="287337"/>
          </a:xfrm>
          <a:prstGeom prst="rect">
            <a:avLst/>
          </a:prstGeom>
          <a:pattFill prst="ltDnDiag">
            <a:fgClr>
              <a:srgbClr val="0000FF"/>
            </a:fgClr>
            <a:bgClr>
              <a:schemeClr val="bg1"/>
            </a:bgClr>
          </a:patt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29" name="Rectangle 14" descr="Diagonali chiare verso l'alto"/>
          <p:cNvSpPr>
            <a:spLocks noChangeArrowheads="1"/>
          </p:cNvSpPr>
          <p:nvPr/>
        </p:nvSpPr>
        <p:spPr bwMode="auto">
          <a:xfrm>
            <a:off x="4022703" y="4929199"/>
            <a:ext cx="574675" cy="287337"/>
          </a:xfrm>
          <a:prstGeom prst="rect">
            <a:avLst/>
          </a:prstGeom>
          <a:pattFill prst="ltUpDiag">
            <a:fgClr>
              <a:srgbClr val="FF0000"/>
            </a:fgClr>
            <a:bgClr>
              <a:schemeClr val="bg1"/>
            </a:bgClr>
          </a:patt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t-IT"/>
          </a:p>
        </p:txBody>
      </p:sp>
      <p:sp>
        <p:nvSpPr>
          <p:cNvPr id="30" name="Line 15"/>
          <p:cNvSpPr>
            <a:spLocks noChangeShapeType="1"/>
          </p:cNvSpPr>
          <p:nvPr/>
        </p:nvSpPr>
        <p:spPr bwMode="auto">
          <a:xfrm>
            <a:off x="2725715" y="5432436"/>
            <a:ext cx="0" cy="288925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1357290" y="5768986"/>
            <a:ext cx="26209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it-IT" sz="1600" dirty="0">
                <a:solidFill>
                  <a:schemeClr val="hlink"/>
                </a:solidFill>
                <a:latin typeface="Comic Sans MS" pitchFamily="66" charset="0"/>
              </a:rPr>
              <a:t>Prova </a:t>
            </a:r>
            <a:r>
              <a:rPr lang="it-IT" sz="1600" dirty="0" err="1">
                <a:solidFill>
                  <a:schemeClr val="hlink"/>
                </a:solidFill>
                <a:latin typeface="Comic Sans MS" pitchFamily="66" charset="0"/>
              </a:rPr>
              <a:t>pacometrica-Saggio</a:t>
            </a:r>
            <a:endParaRPr lang="it-IT" sz="1600" dirty="0">
              <a:solidFill>
                <a:schemeClr val="hlink"/>
              </a:solidFill>
              <a:latin typeface="Comic Sans MS" pitchFamily="66" charset="0"/>
            </a:endParaRPr>
          </a:p>
          <a:p>
            <a:pPr algn="ctr"/>
            <a:r>
              <a:rPr lang="it-IT" sz="1600" dirty="0">
                <a:solidFill>
                  <a:schemeClr val="hlink"/>
                </a:solidFill>
                <a:latin typeface="Comic Sans MS" pitchFamily="66" charset="0"/>
              </a:rPr>
              <a:t>As, </a:t>
            </a:r>
            <a:r>
              <a:rPr lang="it-IT" sz="1600" dirty="0" err="1">
                <a:solidFill>
                  <a:schemeClr val="hlink"/>
                </a:solidFill>
                <a:latin typeface="Comic Sans MS" pitchFamily="66" charset="0"/>
              </a:rPr>
              <a:t>p</a:t>
            </a:r>
            <a:r>
              <a:rPr lang="it-IT" sz="1600" baseline="-25000" dirty="0" err="1">
                <a:solidFill>
                  <a:schemeClr val="hlink"/>
                </a:solidFill>
                <a:latin typeface="Comic Sans MS" pitchFamily="66" charset="0"/>
              </a:rPr>
              <a:t>st</a:t>
            </a:r>
            <a:endParaRPr lang="it-IT" sz="1600" baseline="-25000" dirty="0">
              <a:solidFill>
                <a:schemeClr val="hlink"/>
              </a:solidFill>
              <a:latin typeface="Comic Sans MS" pitchFamily="66" charset="0"/>
            </a:endParaRPr>
          </a:p>
        </p:txBody>
      </p:sp>
      <p:sp>
        <p:nvSpPr>
          <p:cNvPr id="32" name="Text Box 17"/>
          <p:cNvSpPr txBox="1">
            <a:spLocks noChangeArrowheads="1"/>
          </p:cNvSpPr>
          <p:nvPr/>
        </p:nvSpPr>
        <p:spPr bwMode="auto">
          <a:xfrm>
            <a:off x="4051278" y="4208474"/>
            <a:ext cx="1852612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it-IT" sz="1600" dirty="0" err="1">
                <a:solidFill>
                  <a:srgbClr val="FF0000"/>
                </a:solidFill>
                <a:latin typeface="Comic Sans MS" pitchFamily="66" charset="0"/>
              </a:rPr>
              <a:t>A</a:t>
            </a:r>
            <a:r>
              <a:rPr lang="it-IT" sz="1600" baseline="-25000" dirty="0" err="1">
                <a:solidFill>
                  <a:srgbClr val="FF0000"/>
                </a:solidFill>
                <a:latin typeface="Comic Sans MS" pitchFamily="66" charset="0"/>
              </a:rPr>
              <a:t>s</a:t>
            </a:r>
            <a:r>
              <a:rPr lang="it-IT" sz="1600" dirty="0" err="1">
                <a:solidFill>
                  <a:srgbClr val="FF0000"/>
                </a:solidFill>
                <a:latin typeface="Comic Sans MS" pitchFamily="66" charset="0"/>
              </a:rPr>
              <a:t>=</a:t>
            </a:r>
            <a:r>
              <a:rPr lang="it-IT" sz="1600" dirty="0">
                <a:solidFill>
                  <a:srgbClr val="FF0000"/>
                </a:solidFill>
                <a:latin typeface="Comic Sans MS" pitchFamily="66" charset="0"/>
              </a:rPr>
              <a:t>?, </a:t>
            </a:r>
            <a:r>
              <a:rPr lang="it-IT" sz="1600" dirty="0" err="1">
                <a:solidFill>
                  <a:srgbClr val="FF0000"/>
                </a:solidFill>
                <a:latin typeface="Comic Sans MS" pitchFamily="66" charset="0"/>
              </a:rPr>
              <a:t>p</a:t>
            </a:r>
            <a:r>
              <a:rPr lang="it-IT" sz="1600" baseline="-25000" dirty="0" err="1">
                <a:solidFill>
                  <a:srgbClr val="FF0000"/>
                </a:solidFill>
                <a:latin typeface="Comic Sans MS" pitchFamily="66" charset="0"/>
              </a:rPr>
              <a:t>st</a:t>
            </a:r>
            <a:r>
              <a:rPr lang="it-IT" sz="1600" dirty="0" err="1">
                <a:solidFill>
                  <a:srgbClr val="FF0000"/>
                </a:solidFill>
                <a:latin typeface="Comic Sans MS" pitchFamily="66" charset="0"/>
              </a:rPr>
              <a:t>=</a:t>
            </a:r>
            <a:r>
              <a:rPr lang="it-IT" sz="1600" dirty="0">
                <a:solidFill>
                  <a:srgbClr val="FF0000"/>
                </a:solidFill>
                <a:latin typeface="Comic Sans MS" pitchFamily="66" charset="0"/>
              </a:rPr>
              <a:t>?</a:t>
            </a:r>
          </a:p>
          <a:p>
            <a:pPr algn="ctr"/>
            <a:r>
              <a:rPr lang="it-IT" sz="1600" dirty="0">
                <a:solidFill>
                  <a:srgbClr val="FF0000"/>
                </a:solidFill>
                <a:latin typeface="Comic Sans MS" pitchFamily="66" charset="0"/>
              </a:rPr>
              <a:t>Progetto simulato</a:t>
            </a:r>
          </a:p>
          <a:p>
            <a:pPr algn="ctr"/>
            <a:endParaRPr lang="it-IT" sz="1600" baseline="-25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415925"/>
            <a:ext cx="7772400" cy="7270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b="1" dirty="0" smtClean="0">
                <a:solidFill>
                  <a:srgbClr val="0070C0"/>
                </a:solidFill>
                <a:latin typeface="Comic Sans MS" pitchFamily="66" charset="0"/>
              </a:rPr>
              <a:t>Moduli</a:t>
            </a:r>
          </a:p>
        </p:txBody>
      </p:sp>
      <p:sp>
        <p:nvSpPr>
          <p:cNvPr id="2051" name="Sottotitolo 2"/>
          <p:cNvSpPr>
            <a:spLocks noGrp="1"/>
          </p:cNvSpPr>
          <p:nvPr>
            <p:ph type="subTitle" idx="1"/>
          </p:nvPr>
        </p:nvSpPr>
        <p:spPr>
          <a:xfrm>
            <a:off x="0" y="1341438"/>
            <a:ext cx="9144000" cy="4038600"/>
          </a:xfrm>
        </p:spPr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it-IT" dirty="0" smtClean="0">
                <a:solidFill>
                  <a:srgbClr val="0070C0"/>
                </a:solidFill>
                <a:latin typeface="Comic Sans MS" pitchFamily="66" charset="0"/>
              </a:rPr>
              <a:t>1. Definizioni e indagini sull’esistente</a:t>
            </a:r>
          </a:p>
          <a:p>
            <a:pPr eaLnBrk="1" hangingPunct="1">
              <a:lnSpc>
                <a:spcPct val="140000"/>
              </a:lnSpc>
            </a:pPr>
            <a:r>
              <a:rPr lang="it-IT" dirty="0" smtClean="0">
                <a:solidFill>
                  <a:srgbClr val="0070C0"/>
                </a:solidFill>
                <a:latin typeface="Comic Sans MS" pitchFamily="66" charset="0"/>
              </a:rPr>
              <a:t>2. Modelli di capacità </a:t>
            </a:r>
            <a:r>
              <a:rPr lang="it-IT" smtClean="0">
                <a:solidFill>
                  <a:srgbClr val="0070C0"/>
                </a:solidFill>
                <a:latin typeface="Comic Sans MS" pitchFamily="66" charset="0"/>
              </a:rPr>
              <a:t>per elementi in </a:t>
            </a:r>
            <a:r>
              <a:rPr lang="it-IT" dirty="0" smtClean="0">
                <a:solidFill>
                  <a:srgbClr val="0070C0"/>
                </a:solidFill>
                <a:latin typeface="Comic Sans MS" pitchFamily="66" charset="0"/>
              </a:rPr>
              <a:t>c.a.</a:t>
            </a:r>
          </a:p>
          <a:p>
            <a:pPr eaLnBrk="1" hangingPunct="1">
              <a:lnSpc>
                <a:spcPct val="140000"/>
              </a:lnSpc>
            </a:pPr>
            <a:r>
              <a:rPr lang="it-IT" dirty="0" smtClean="0">
                <a:solidFill>
                  <a:srgbClr val="0070C0"/>
                </a:solidFill>
                <a:latin typeface="Comic Sans MS" pitchFamily="66" charset="0"/>
              </a:rPr>
              <a:t>3. Metodologie di analisi sismica di strutture</a:t>
            </a:r>
          </a:p>
          <a:p>
            <a:pPr eaLnBrk="1" hangingPunct="1">
              <a:lnSpc>
                <a:spcPct val="140000"/>
              </a:lnSpc>
            </a:pPr>
            <a:r>
              <a:rPr lang="it-IT" b="1" dirty="0" smtClean="0">
                <a:solidFill>
                  <a:srgbClr val="0070C0"/>
                </a:solidFill>
                <a:latin typeface="Comic Sans MS" pitchFamily="66" charset="0"/>
              </a:rPr>
              <a:t>4. Caso studio: una struttura ospedaliera</a:t>
            </a:r>
          </a:p>
          <a:p>
            <a:pPr eaLnBrk="1" hangingPunct="1">
              <a:lnSpc>
                <a:spcPct val="140000"/>
              </a:lnSpc>
            </a:pPr>
            <a:r>
              <a:rPr lang="it-IT" dirty="0" smtClean="0">
                <a:solidFill>
                  <a:srgbClr val="0070C0"/>
                </a:solidFill>
                <a:latin typeface="Comic Sans MS" pitchFamily="66" charset="0"/>
              </a:rPr>
              <a:t>5. </a:t>
            </a:r>
            <a:r>
              <a:rPr lang="it-IT" dirty="0">
                <a:solidFill>
                  <a:srgbClr val="0070C0"/>
                </a:solidFill>
                <a:latin typeface="Comic Sans MS" pitchFamily="66" charset="0"/>
              </a:rPr>
              <a:t>Caso studio: </a:t>
            </a:r>
            <a:r>
              <a:rPr lang="it-IT" dirty="0" smtClean="0">
                <a:solidFill>
                  <a:srgbClr val="0070C0"/>
                </a:solidFill>
                <a:latin typeface="Comic Sans MS" pitchFamily="66" charset="0"/>
              </a:rPr>
              <a:t>un edificio scolastico</a:t>
            </a:r>
          </a:p>
          <a:p>
            <a:pPr eaLnBrk="1" hangingPunct="1">
              <a:lnSpc>
                <a:spcPct val="140000"/>
              </a:lnSpc>
            </a:pPr>
            <a:endParaRPr lang="it-IT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eaLnBrk="1" hangingPunct="1">
              <a:lnSpc>
                <a:spcPct val="140000"/>
              </a:lnSpc>
            </a:pPr>
            <a:endParaRPr lang="it-IT" dirty="0" smtClean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64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Carpenteria</a:t>
            </a:r>
            <a:endPara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20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 t="13936" b="21027"/>
          <a:stretch>
            <a:fillRect/>
          </a:stretch>
        </p:blipFill>
        <p:spPr bwMode="auto">
          <a:xfrm>
            <a:off x="1928794" y="5000636"/>
            <a:ext cx="6277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 l="20683" t="16115" r="25752" b="17956"/>
          <a:stretch>
            <a:fillRect/>
          </a:stretch>
        </p:blipFill>
        <p:spPr bwMode="auto">
          <a:xfrm>
            <a:off x="0" y="1071546"/>
            <a:ext cx="9144000" cy="3938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ttangolo 10"/>
          <p:cNvSpPr/>
          <p:nvPr/>
        </p:nvSpPr>
        <p:spPr>
          <a:xfrm>
            <a:off x="40944" y="3214686"/>
            <a:ext cx="9001156" cy="42862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Tabella Pilastri</a:t>
            </a:r>
            <a:endPara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21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 l="23965" t="11044" r="49240" b="54670"/>
          <a:stretch>
            <a:fillRect/>
          </a:stretch>
        </p:blipFill>
        <p:spPr bwMode="auto">
          <a:xfrm>
            <a:off x="285720" y="1714488"/>
            <a:ext cx="8572561" cy="383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asellaDiTesto 9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Tabella armatura Travi</a:t>
            </a:r>
            <a:endPara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22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 l="12133" t="4282" r="55621" b="58635"/>
          <a:stretch>
            <a:fillRect/>
          </a:stretch>
        </p:blipFill>
        <p:spPr bwMode="auto">
          <a:xfrm>
            <a:off x="142844" y="1500174"/>
            <a:ext cx="8735449" cy="4108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asellaDiTesto 9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2643182"/>
            <a:ext cx="8572560" cy="1428760"/>
          </a:xfrm>
        </p:spPr>
        <p:txBody>
          <a:bodyPr>
            <a:noAutofit/>
          </a:bodyPr>
          <a:lstStyle/>
          <a:p>
            <a:r>
              <a:rPr lang="it-IT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Analisi Statica Lineare con spettro elastico</a:t>
            </a:r>
            <a:endParaRPr lang="it-IT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23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0" name="Sottotitolo 2"/>
          <p:cNvSpPr txBox="1">
            <a:spLocks/>
          </p:cNvSpPr>
          <p:nvPr/>
        </p:nvSpPr>
        <p:spPr>
          <a:xfrm>
            <a:off x="285720" y="3857628"/>
            <a:ext cx="2286016" cy="642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Analisi Statica Lineare con spettro elastico</a:t>
            </a:r>
            <a:endPara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24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0" name="Sottotitolo 2"/>
          <p:cNvSpPr>
            <a:spLocks noGrp="1"/>
          </p:cNvSpPr>
          <p:nvPr>
            <p:ph type="subTitle" idx="1"/>
          </p:nvPr>
        </p:nvSpPr>
        <p:spPr>
          <a:xfrm>
            <a:off x="214282" y="1142984"/>
            <a:ext cx="8715436" cy="642942"/>
          </a:xfrm>
        </p:spPr>
        <p:txBody>
          <a:bodyPr>
            <a:noAutofit/>
          </a:bodyPr>
          <a:lstStyle/>
          <a:p>
            <a:pPr algn="just" eaLnBrk="0" hangingPunct="0"/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Le forze orizzontali che simulano l’azione sismica vengono determinate a partire dallo spettro di risposta elastico (q=1).</a:t>
            </a:r>
          </a:p>
          <a:p>
            <a:pPr algn="just"/>
            <a:endParaRPr lang="it-IT" sz="1600" dirty="0">
              <a:solidFill>
                <a:schemeClr val="tx1"/>
              </a:solidFill>
              <a:latin typeface="Lucida Sans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0" name="Sottotitolo 2"/>
          <p:cNvSpPr txBox="1">
            <a:spLocks/>
          </p:cNvSpPr>
          <p:nvPr/>
        </p:nvSpPr>
        <p:spPr>
          <a:xfrm>
            <a:off x="285720" y="3857628"/>
            <a:ext cx="2286016" cy="642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214282" y="1714488"/>
            <a:ext cx="8713788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600" i="1" dirty="0">
                <a:latin typeface="Comic Sans MS" pitchFamily="66" charset="0"/>
              </a:rPr>
              <a:t>“L’</a:t>
            </a:r>
            <a:r>
              <a:rPr lang="it-IT" sz="1600" i="1" dirty="0">
                <a:solidFill>
                  <a:srgbClr val="FF0000"/>
                </a:solidFill>
                <a:latin typeface="Comic Sans MS" pitchFamily="66" charset="0"/>
              </a:rPr>
              <a:t>analisi statica lineare</a:t>
            </a:r>
            <a:r>
              <a:rPr lang="it-IT" sz="1600" i="1" dirty="0">
                <a:latin typeface="Comic Sans MS" pitchFamily="66" charset="0"/>
              </a:rPr>
              <a:t>, salvo quando altrimenti specificato, può essere effettuata per costruzioni regolari in altezza ai sensi del punto 4.3 (con esclusione del punto g), a condizione che il primo periodo di vibrazione, nella direzione in esame, della struttura T</a:t>
            </a:r>
            <a:r>
              <a:rPr lang="it-IT" sz="1600" i="1" baseline="-25000" dirty="0">
                <a:latin typeface="Comic Sans MS" pitchFamily="66" charset="0"/>
              </a:rPr>
              <a:t>1</a:t>
            </a:r>
            <a:r>
              <a:rPr lang="it-IT" sz="1600" i="1" dirty="0">
                <a:latin typeface="Comic Sans MS" pitchFamily="66" charset="0"/>
              </a:rPr>
              <a:t> non superi 2,5 T</a:t>
            </a:r>
            <a:r>
              <a:rPr lang="it-IT" sz="1600" i="1" baseline="-25000" dirty="0">
                <a:latin typeface="Comic Sans MS" pitchFamily="66" charset="0"/>
              </a:rPr>
              <a:t>C</a:t>
            </a:r>
            <a:r>
              <a:rPr lang="it-IT" sz="1600" i="1" dirty="0">
                <a:latin typeface="Comic Sans MS" pitchFamily="66" charset="0"/>
              </a:rPr>
              <a:t>.”</a:t>
            </a:r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2928934"/>
            <a:ext cx="5293071" cy="3294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6" name="Object 13"/>
          <p:cNvGraphicFramePr>
            <a:graphicFrameLocks noChangeAspect="1"/>
          </p:cNvGraphicFramePr>
          <p:nvPr/>
        </p:nvGraphicFramePr>
        <p:xfrm>
          <a:off x="6472749" y="3454410"/>
          <a:ext cx="1411288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36" name="Equation" r:id="rId6" imgW="711000" imgH="266400" progId="Equation.DSMT4">
                  <p:embed/>
                </p:oleObj>
              </mc:Choice>
              <mc:Fallback>
                <p:oleObj name="Equation" r:id="rId6" imgW="711000" imgH="2664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2749" y="3454410"/>
                        <a:ext cx="1411288" cy="522288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14"/>
          <p:cNvSpPr>
            <a:spLocks noChangeArrowheads="1"/>
          </p:cNvSpPr>
          <p:nvPr/>
        </p:nvSpPr>
        <p:spPr bwMode="auto">
          <a:xfrm>
            <a:off x="6039362" y="4103698"/>
            <a:ext cx="270033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it-IT" sz="1600" i="1" dirty="0">
                <a:latin typeface="Comic Sans MS" pitchFamily="66" charset="0"/>
              </a:rPr>
              <a:t> Acciaio C=0.085;</a:t>
            </a:r>
          </a:p>
          <a:p>
            <a:pPr>
              <a:buFontTx/>
              <a:buChar char="-"/>
            </a:pPr>
            <a:r>
              <a:rPr lang="it-IT" sz="1600" i="1" dirty="0">
                <a:latin typeface="Comic Sans MS" pitchFamily="66" charset="0"/>
              </a:rPr>
              <a:t> C. A. C=0.075</a:t>
            </a:r>
          </a:p>
          <a:p>
            <a:pPr>
              <a:buFontTx/>
              <a:buChar char="-"/>
            </a:pPr>
            <a:r>
              <a:rPr lang="it-IT" sz="1600" i="1" dirty="0">
                <a:latin typeface="Comic Sans MS" pitchFamily="66" charset="0"/>
              </a:rPr>
              <a:t> Altro C=0.050</a:t>
            </a:r>
          </a:p>
        </p:txBody>
      </p:sp>
      <p:graphicFrame>
        <p:nvGraphicFramePr>
          <p:cNvPr id="51" name="Oggetto 50"/>
          <p:cNvGraphicFramePr>
            <a:graphicFrameLocks noChangeAspect="1"/>
          </p:cNvGraphicFramePr>
          <p:nvPr/>
        </p:nvGraphicFramePr>
        <p:xfrm>
          <a:off x="5715008" y="5214950"/>
          <a:ext cx="2903538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37" name="Equation" r:id="rId8" imgW="1650960" imgH="203040" progId="Equation.DSMT4">
                  <p:embed/>
                </p:oleObj>
              </mc:Choice>
              <mc:Fallback>
                <p:oleObj name="Equation" r:id="rId8" imgW="1650960" imgH="20304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8" y="5214950"/>
                        <a:ext cx="2903538" cy="357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CasellaDiTesto 20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Calcolo delle azioni sismiche</a:t>
            </a:r>
            <a:endPara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25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0" name="Sottotitolo 2"/>
          <p:cNvSpPr>
            <a:spLocks noGrp="1"/>
          </p:cNvSpPr>
          <p:nvPr>
            <p:ph type="subTitle" idx="1"/>
          </p:nvPr>
        </p:nvSpPr>
        <p:spPr>
          <a:xfrm>
            <a:off x="214282" y="1142984"/>
            <a:ext cx="8715436" cy="642942"/>
          </a:xfrm>
        </p:spPr>
        <p:txBody>
          <a:bodyPr>
            <a:noAutofit/>
          </a:bodyPr>
          <a:lstStyle/>
          <a:p>
            <a:pPr algn="just" eaLnBrk="0" hangingPunct="0"/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Le forze orizzontali che simulano l’azione sismica si determinano in funzione del peso sismico della struttura e dell’accelerazione cui è sottoposta.</a:t>
            </a:r>
          </a:p>
          <a:p>
            <a:pPr algn="just"/>
            <a:endParaRPr lang="it-IT" sz="1600" dirty="0">
              <a:solidFill>
                <a:schemeClr val="tx1"/>
              </a:solidFill>
              <a:latin typeface="Lucida Sans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571472" y="1785926"/>
          <a:ext cx="1951037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46" name="Equation" r:id="rId5" imgW="1168200" imgH="419040" progId="Equation.DSMT4">
                  <p:embed/>
                </p:oleObj>
              </mc:Choice>
              <mc:Fallback>
                <p:oleObj name="Equation" r:id="rId5" imgW="1168200" imgH="4190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1785926"/>
                        <a:ext cx="1951037" cy="693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Sottotitolo 2"/>
          <p:cNvSpPr txBox="1">
            <a:spLocks/>
          </p:cNvSpPr>
          <p:nvPr/>
        </p:nvSpPr>
        <p:spPr>
          <a:xfrm>
            <a:off x="285720" y="3857628"/>
            <a:ext cx="2286016" cy="642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150536" name="Object 8"/>
          <p:cNvGraphicFramePr>
            <a:graphicFrameLocks noChangeAspect="1"/>
          </p:cNvGraphicFramePr>
          <p:nvPr/>
        </p:nvGraphicFramePr>
        <p:xfrm>
          <a:off x="468313" y="2565400"/>
          <a:ext cx="2571750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47" name="Equation" r:id="rId7" imgW="1295280" imgH="342720" progId="Equation.DSMT4">
                  <p:embed/>
                </p:oleObj>
              </mc:Choice>
              <mc:Fallback>
                <p:oleObj name="Equation" r:id="rId7" imgW="1295280" imgH="34272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2565400"/>
                        <a:ext cx="2571750" cy="671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5400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3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78363" y="2543176"/>
            <a:ext cx="4214812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360738" y="2790826"/>
            <a:ext cx="4306887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1"/>
          <p:cNvPicPr>
            <a:picLocks noChangeAspect="1" noChangeArrowheads="1"/>
          </p:cNvPicPr>
          <p:nvPr/>
        </p:nvPicPr>
        <p:blipFill>
          <a:blip r:embed="rId11"/>
          <a:srcRect l="3519" t="16388" r="6482"/>
          <a:stretch>
            <a:fillRect/>
          </a:stretch>
        </p:blipFill>
        <p:spPr bwMode="auto">
          <a:xfrm>
            <a:off x="214282" y="3500438"/>
            <a:ext cx="4572032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7" name="Connettore 1 46"/>
          <p:cNvCxnSpPr/>
          <p:nvPr/>
        </p:nvCxnSpPr>
        <p:spPr>
          <a:xfrm rot="5400000" flipH="1" flipV="1">
            <a:off x="259218" y="4856966"/>
            <a:ext cx="20002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1 50"/>
          <p:cNvCxnSpPr/>
          <p:nvPr/>
        </p:nvCxnSpPr>
        <p:spPr>
          <a:xfrm rot="10800000">
            <a:off x="714348" y="3857628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13"/>
          <p:cNvSpPr>
            <a:spLocks noChangeArrowheads="1"/>
          </p:cNvSpPr>
          <p:nvPr/>
        </p:nvSpPr>
        <p:spPr bwMode="auto">
          <a:xfrm>
            <a:off x="5000628" y="3714752"/>
            <a:ext cx="35004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Lucida Sans" pitchFamily="34" charset="0"/>
                <a:ea typeface="Times New Roman" pitchFamily="18" charset="0"/>
              </a:rPr>
              <a:t>Amplificando il valore ottenuto per il coefficiente di importanza γ</a:t>
            </a:r>
            <a:r>
              <a:rPr kumimoji="0" lang="it-IT" sz="16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Lucida Sans" pitchFamily="34" charset="0"/>
                <a:ea typeface="Times New Roman" pitchFamily="18" charset="0"/>
              </a:rPr>
              <a:t>I</a:t>
            </a: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Lucida Sans" pitchFamily="34" charset="0"/>
                <a:ea typeface="Times New Roman" pitchFamily="18" charset="0"/>
              </a:rPr>
              <a:t> = 1,4 risulta:</a:t>
            </a:r>
            <a:endParaRPr kumimoji="0" lang="it-IT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Lucida Sans" pitchFamily="34" charset="0"/>
            </a:endParaRPr>
          </a:p>
        </p:txBody>
      </p:sp>
      <p:graphicFrame>
        <p:nvGraphicFramePr>
          <p:cNvPr id="53" name="Object 12"/>
          <p:cNvGraphicFramePr>
            <a:graphicFrameLocks noChangeAspect="1"/>
          </p:cNvGraphicFramePr>
          <p:nvPr/>
        </p:nvGraphicFramePr>
        <p:xfrm>
          <a:off x="5126038" y="4556125"/>
          <a:ext cx="310515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48" name="Equation" r:id="rId12" imgW="2120760" imgH="241200" progId="Equation.DSMT4">
                  <p:embed/>
                </p:oleObj>
              </mc:Choice>
              <mc:Fallback>
                <p:oleObj name="Equation" r:id="rId12" imgW="2120760" imgH="2412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6038" y="4556125"/>
                        <a:ext cx="3105150" cy="349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289" name="Object 1"/>
          <p:cNvGraphicFramePr>
            <a:graphicFrameLocks noChangeAspect="1"/>
          </p:cNvGraphicFramePr>
          <p:nvPr/>
        </p:nvGraphicFramePr>
        <p:xfrm>
          <a:off x="5929322" y="5072074"/>
          <a:ext cx="1606550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49" name="Equation" r:id="rId14" imgW="1143000" imgH="457200" progId="Equation.DSMT4">
                  <p:embed/>
                </p:oleObj>
              </mc:Choice>
              <mc:Fallback>
                <p:oleObj name="Equation" r:id="rId14" imgW="1143000" imgH="4572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9322" y="5072074"/>
                        <a:ext cx="1606550" cy="642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0543" name="Object 15"/>
          <p:cNvGraphicFramePr>
            <a:graphicFrameLocks noChangeAspect="1"/>
          </p:cNvGraphicFramePr>
          <p:nvPr/>
        </p:nvGraphicFramePr>
        <p:xfrm>
          <a:off x="3500438" y="1785938"/>
          <a:ext cx="282098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50" name="Equation" r:id="rId16" imgW="1854000" imgH="431640" progId="Equation.DSMT4">
                  <p:embed/>
                </p:oleObj>
              </mc:Choice>
              <mc:Fallback>
                <p:oleObj name="Equation" r:id="rId16" imgW="1854000" imgH="43164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8" y="1785938"/>
                        <a:ext cx="2820987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5400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572" name="Object 20"/>
          <p:cNvGraphicFramePr>
            <a:graphicFrameLocks noChangeAspect="1"/>
          </p:cNvGraphicFramePr>
          <p:nvPr/>
        </p:nvGraphicFramePr>
        <p:xfrm>
          <a:off x="5357818" y="5813052"/>
          <a:ext cx="1500198" cy="558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51" name="Equation" r:id="rId18" imgW="977760" imgH="368280" progId="Equation.DSMT4">
                  <p:embed/>
                </p:oleObj>
              </mc:Choice>
              <mc:Fallback>
                <p:oleObj name="Equation" r:id="rId18" imgW="977760" imgH="36828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7818" y="5813052"/>
                        <a:ext cx="1500198" cy="5585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5400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6929454" y="5786454"/>
            <a:ext cx="192882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Lucida Sans" pitchFamily="34" charset="0"/>
                <a:ea typeface="Times New Roman" pitchFamily="18" charset="0"/>
              </a:rPr>
              <a:t>Amplificazione delle forze per tener conto dell’eccentricità</a:t>
            </a: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Lucida Sans" pitchFamily="34" charset="0"/>
            </a:endParaRPr>
          </a:p>
        </p:txBody>
      </p:sp>
      <p:sp>
        <p:nvSpPr>
          <p:cNvPr id="29" name="CasellaDiTesto 28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0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1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1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1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16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285860"/>
            <a:ext cx="35528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Schema di calcolo</a:t>
            </a:r>
            <a:endPara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26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0" name="Sottotitolo 2"/>
          <p:cNvSpPr txBox="1">
            <a:spLocks/>
          </p:cNvSpPr>
          <p:nvPr/>
        </p:nvSpPr>
        <p:spPr>
          <a:xfrm>
            <a:off x="285720" y="3857628"/>
            <a:ext cx="2286016" cy="642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sp>
        <p:nvSpPr>
          <p:cNvPr id="49" name="Sottotitolo 2"/>
          <p:cNvSpPr txBox="1">
            <a:spLocks/>
          </p:cNvSpPr>
          <p:nvPr/>
        </p:nvSpPr>
        <p:spPr>
          <a:xfrm>
            <a:off x="2928926" y="5000636"/>
            <a:ext cx="3286148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Verifica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sp>
        <p:nvSpPr>
          <p:cNvPr id="50" name="Sottotitolo 2"/>
          <p:cNvSpPr txBox="1">
            <a:spLocks/>
          </p:cNvSpPr>
          <p:nvPr/>
        </p:nvSpPr>
        <p:spPr>
          <a:xfrm>
            <a:off x="285720" y="5429264"/>
            <a:ext cx="8572560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Flessione             Taglio               Nodi               Fondazioni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pic>
        <p:nvPicPr>
          <p:cNvPr id="9831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6" y="1285860"/>
            <a:ext cx="439599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6" name="Sottotitolo 2"/>
          <p:cNvSpPr txBox="1">
            <a:spLocks/>
          </p:cNvSpPr>
          <p:nvPr/>
        </p:nvSpPr>
        <p:spPr>
          <a:xfrm>
            <a:off x="3714744" y="2071678"/>
            <a:ext cx="1071570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+</a:t>
            </a: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sp>
        <p:nvSpPr>
          <p:cNvPr id="67" name="Sottotitolo 2"/>
          <p:cNvSpPr txBox="1">
            <a:spLocks/>
          </p:cNvSpPr>
          <p:nvPr/>
        </p:nvSpPr>
        <p:spPr>
          <a:xfrm>
            <a:off x="285720" y="3357562"/>
            <a:ext cx="8572560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Carichi gravitazionali </a:t>
            </a:r>
            <a:r>
              <a:rPr kumimoji="0" lang="it-IT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                                              Azioni Sismiche</a:t>
            </a: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68" name="Object 1"/>
          <p:cNvGraphicFramePr>
            <a:graphicFrameLocks noChangeAspect="1"/>
          </p:cNvGraphicFramePr>
          <p:nvPr/>
        </p:nvGraphicFramePr>
        <p:xfrm>
          <a:off x="1357290" y="3786190"/>
          <a:ext cx="1676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52" name="Equation" r:id="rId7" imgW="1002960" imgH="342720" progId="Equation.DSMT4">
                  <p:embed/>
                </p:oleObj>
              </mc:Choice>
              <mc:Fallback>
                <p:oleObj name="Equation" r:id="rId7" imgW="1002960" imgH="34272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290" y="3786190"/>
                        <a:ext cx="16764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Sottotitolo 2"/>
          <p:cNvSpPr>
            <a:spLocks noGrp="1"/>
          </p:cNvSpPr>
          <p:nvPr>
            <p:ph type="subTitle" idx="1"/>
          </p:nvPr>
        </p:nvSpPr>
        <p:spPr>
          <a:xfrm>
            <a:off x="3857620" y="3857628"/>
            <a:ext cx="1928826" cy="428628"/>
          </a:xfrm>
        </p:spPr>
        <p:txBody>
          <a:bodyPr>
            <a:noAutofit/>
          </a:bodyPr>
          <a:lstStyle/>
          <a:p>
            <a:pPr algn="just" eaLnBrk="0" hangingPunct="0"/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OPCM 3431/’05</a:t>
            </a:r>
          </a:p>
          <a:p>
            <a:pPr algn="just"/>
            <a:endParaRPr lang="it-IT" sz="1600" dirty="0">
              <a:solidFill>
                <a:schemeClr val="tx1"/>
              </a:solidFill>
              <a:latin typeface="Lucida Sans" pitchFamily="34" charset="0"/>
            </a:endParaRPr>
          </a:p>
        </p:txBody>
      </p:sp>
      <p:sp>
        <p:nvSpPr>
          <p:cNvPr id="70" name="Sottotitolo 2"/>
          <p:cNvSpPr txBox="1">
            <a:spLocks/>
          </p:cNvSpPr>
          <p:nvPr/>
        </p:nvSpPr>
        <p:spPr>
          <a:xfrm>
            <a:off x="3857620" y="4357694"/>
            <a:ext cx="1857388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DM 14.01.08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71" name="Object 2"/>
          <p:cNvGraphicFramePr>
            <a:graphicFrameLocks noChangeAspect="1"/>
          </p:cNvGraphicFramePr>
          <p:nvPr/>
        </p:nvGraphicFramePr>
        <p:xfrm>
          <a:off x="1142976" y="4357694"/>
          <a:ext cx="21431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53" name="Equation" r:id="rId9" imgW="1282680" imgH="342720" progId="Equation.DSMT4">
                  <p:embed/>
                </p:oleObj>
              </mc:Choice>
              <mc:Fallback>
                <p:oleObj name="Equation" r:id="rId9" imgW="1282680" imgH="34272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4357694"/>
                        <a:ext cx="2143125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314" name="Object 10"/>
          <p:cNvGraphicFramePr>
            <a:graphicFrameLocks noChangeAspect="1"/>
          </p:cNvGraphicFramePr>
          <p:nvPr/>
        </p:nvGraphicFramePr>
        <p:xfrm>
          <a:off x="6962775" y="3786190"/>
          <a:ext cx="466725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54" name="Equation" r:id="rId11" imgW="279360" imgH="228600" progId="Equation.DSMT4">
                  <p:embed/>
                </p:oleObj>
              </mc:Choice>
              <mc:Fallback>
                <p:oleObj name="Equation" r:id="rId11" imgW="279360" imgH="2286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2775" y="3786190"/>
                        <a:ext cx="466725" cy="4286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315" name="Object 11"/>
          <p:cNvGraphicFramePr>
            <a:graphicFrameLocks noChangeAspect="1"/>
          </p:cNvGraphicFramePr>
          <p:nvPr/>
        </p:nvGraphicFramePr>
        <p:xfrm>
          <a:off x="7035800" y="4344988"/>
          <a:ext cx="254000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55" name="Equation" r:id="rId13" imgW="152280" imgH="164880" progId="Equation.DSMT4">
                  <p:embed/>
                </p:oleObj>
              </mc:Choice>
              <mc:Fallback>
                <p:oleObj name="Equation" r:id="rId13" imgW="152280" imgH="16488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5800" y="4344988"/>
                        <a:ext cx="254000" cy="309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2" name="Picture 4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071670" y="1142984"/>
            <a:ext cx="4929222" cy="221704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28" name="CasellaDiTesto 27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9" name="CasellaDiTesto 28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Modellazione del telaio – Carichi verticali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27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0" name="Sottotitolo 2"/>
          <p:cNvSpPr txBox="1">
            <a:spLocks/>
          </p:cNvSpPr>
          <p:nvPr/>
        </p:nvSpPr>
        <p:spPr>
          <a:xfrm>
            <a:off x="285720" y="3857628"/>
            <a:ext cx="2286016" cy="642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4"/>
          <a:srcRect b="3787"/>
          <a:stretch>
            <a:fillRect/>
          </a:stretch>
        </p:blipFill>
        <p:spPr bwMode="auto">
          <a:xfrm>
            <a:off x="1000100" y="1214422"/>
            <a:ext cx="712800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CasellaDiTesto 15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Modellazione del telaio – Azioni Sismiche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28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0" name="Sottotitolo 2"/>
          <p:cNvSpPr txBox="1">
            <a:spLocks/>
          </p:cNvSpPr>
          <p:nvPr/>
        </p:nvSpPr>
        <p:spPr>
          <a:xfrm>
            <a:off x="285720" y="3857628"/>
            <a:ext cx="2286016" cy="642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4"/>
          <a:srcRect b="3788"/>
          <a:stretch>
            <a:fillRect/>
          </a:stretch>
        </p:blipFill>
        <p:spPr bwMode="auto">
          <a:xfrm>
            <a:off x="1000100" y="1214422"/>
            <a:ext cx="7128000" cy="5143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CasellaDiTesto 15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29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0" name="Sottotitolo 2"/>
          <p:cNvSpPr txBox="1">
            <a:spLocks/>
          </p:cNvSpPr>
          <p:nvPr/>
        </p:nvSpPr>
        <p:spPr>
          <a:xfrm>
            <a:off x="285720" y="3857628"/>
            <a:ext cx="2286016" cy="642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sp>
        <p:nvSpPr>
          <p:cNvPr id="16" name="Sottotitolo 2"/>
          <p:cNvSpPr txBox="1">
            <a:spLocks/>
          </p:cNvSpPr>
          <p:nvPr/>
        </p:nvSpPr>
        <p:spPr>
          <a:xfrm>
            <a:off x="285720" y="1071546"/>
            <a:ext cx="8572560" cy="857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L’obiettivo da</a:t>
            </a:r>
            <a:r>
              <a:rPr kumimoji="0" lang="it-IT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 perseguire è la definizione di tre livelli di accelerazione al suolo (PGA) corrispondenti al raggiungimento dei tre Stati Limite da confrontare con le corrispondenti PGA con diversa probabilità di superamento in 50 anni</a:t>
            </a:r>
            <a:endParaRPr lang="it-IT" sz="1600" dirty="0" smtClean="0">
              <a:latin typeface="Lucida Sans" pitchFamily="34" charset="0"/>
            </a:endParaRPr>
          </a:p>
        </p:txBody>
      </p:sp>
      <p:sp>
        <p:nvSpPr>
          <p:cNvPr id="17" name="Sottotitolo 2"/>
          <p:cNvSpPr txBox="1">
            <a:spLocks/>
          </p:cNvSpPr>
          <p:nvPr/>
        </p:nvSpPr>
        <p:spPr>
          <a:xfrm>
            <a:off x="285720" y="2636912"/>
            <a:ext cx="8572560" cy="37862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600" b="1" i="1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È consentito considerare due modelli piani separati,</a:t>
            </a:r>
            <a:r>
              <a:rPr lang="it-IT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 uno per ciascuna direzione principale.</a:t>
            </a:r>
          </a:p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it-IT" sz="1000" dirty="0" smtClean="0">
              <a:latin typeface="Lucida Sans" pitchFamily="34" charset="0"/>
            </a:endParaRPr>
          </a:p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FASI </a:t>
            </a:r>
            <a:r>
              <a:rPr kumimoji="0" lang="it-IT" sz="1600" b="1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DI</a:t>
            </a:r>
            <a:r>
              <a:rPr kumimoji="0" lang="it-IT" sz="1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 CALCOLO</a:t>
            </a:r>
          </a:p>
          <a:p>
            <a:pPr marL="725488" marR="0" lvl="0" indent="-34290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it-IT" sz="1400" b="1" i="1" noProof="0" dirty="0" smtClean="0">
                <a:latin typeface="Lucida Sans" pitchFamily="34" charset="0"/>
              </a:rPr>
              <a:t>Analisi dell’edificio con carichi verticali e PGA unitaria </a:t>
            </a:r>
            <a:r>
              <a:rPr lang="it-IT" sz="1400" noProof="0" dirty="0" smtClean="0">
                <a:latin typeface="Lucida Sans" pitchFamily="34" charset="0"/>
              </a:rPr>
              <a:t>e determinazione degli spostamenti e sollecitazioni;</a:t>
            </a:r>
            <a:endParaRPr lang="it-IT" sz="1400" dirty="0">
              <a:latin typeface="Lucida Sans" pitchFamily="34" charset="0"/>
            </a:endParaRPr>
          </a:p>
          <a:p>
            <a:pPr marL="725488" marR="0" lvl="0" indent="-34290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it-IT" sz="1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Calcolo dei valori di rotazione alla corda</a:t>
            </a:r>
            <a:r>
              <a:rPr kumimoji="0" lang="it-IT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 in condizioni</a:t>
            </a:r>
            <a:r>
              <a:rPr kumimoji="0" lang="it-IT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 di collasso, danno severo e danno limitato;</a:t>
            </a:r>
          </a:p>
          <a:p>
            <a:pPr marL="725488" marR="0" lvl="0" indent="-34290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it-IT" sz="1400" b="1" i="1" baseline="0" dirty="0" smtClean="0">
                <a:latin typeface="Lucida Sans" pitchFamily="34" charset="0"/>
              </a:rPr>
              <a:t>Calcolo</a:t>
            </a:r>
            <a:r>
              <a:rPr lang="it-IT" sz="1400" b="1" i="1" dirty="0" smtClean="0">
                <a:latin typeface="Lucida Sans" pitchFamily="34" charset="0"/>
              </a:rPr>
              <a:t> delle resistenze</a:t>
            </a:r>
            <a:r>
              <a:rPr lang="it-IT" sz="1400" dirty="0" smtClean="0">
                <a:latin typeface="Lucida Sans" pitchFamily="34" charset="0"/>
              </a:rPr>
              <a:t> degli elementi strutturali;</a:t>
            </a:r>
          </a:p>
          <a:p>
            <a:pPr marL="725488" marR="0" lvl="0" indent="-34290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it-IT" sz="140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Calcolo</a:t>
            </a:r>
            <a:r>
              <a:rPr kumimoji="0" lang="it-IT" sz="140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 del moltiplicatore dell’accelerazione </a:t>
            </a:r>
            <a:r>
              <a:rPr kumimoji="0" lang="it-IT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che provoca il primo collasso a taglio, o di un nodo, o della fondazione o il raggiungimento di una rotazione ultima (PGA</a:t>
            </a:r>
            <a:r>
              <a:rPr kumimoji="0" lang="it-IT" sz="1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CO</a:t>
            </a:r>
            <a:r>
              <a:rPr kumimoji="0" lang="it-IT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);</a:t>
            </a:r>
          </a:p>
          <a:p>
            <a:pPr marL="725488" indent="-342900" algn="just" eaLnBrk="0" hangingPunct="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it-IT" sz="1400" dirty="0" smtClean="0">
                <a:latin typeface="Lucida Sans" pitchFamily="34" charset="0"/>
              </a:rPr>
              <a:t>Calcolo del moltiplicatore dell’accelerazione che provoca il raggiungimento del collasso a taglio, o di un nodo, o della fondazione o il raggiungimento di una rotazione di danno severo (PGA</a:t>
            </a:r>
            <a:r>
              <a:rPr lang="it-IT" sz="1400" baseline="-25000" dirty="0" smtClean="0">
                <a:latin typeface="Lucida Sans" pitchFamily="34" charset="0"/>
              </a:rPr>
              <a:t>DS</a:t>
            </a:r>
            <a:r>
              <a:rPr lang="it-IT" sz="1400" dirty="0" smtClean="0">
                <a:latin typeface="Lucida Sans" pitchFamily="34" charset="0"/>
              </a:rPr>
              <a:t>);</a:t>
            </a:r>
          </a:p>
          <a:p>
            <a:pPr marL="725488" indent="-342900" algn="just" eaLnBrk="0" hangingPunct="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it-IT" sz="1400" dirty="0" smtClean="0">
                <a:latin typeface="Lucida Sans" pitchFamily="34" charset="0"/>
              </a:rPr>
              <a:t>Calcolo del moltiplicatore dell’accelerazione che provoca il raggiungimento di una rotazione di snervamento (PGA</a:t>
            </a:r>
            <a:r>
              <a:rPr lang="it-IT" sz="1400" baseline="-25000" dirty="0" smtClean="0">
                <a:latin typeface="Lucida Sans" pitchFamily="34" charset="0"/>
              </a:rPr>
              <a:t>DL</a:t>
            </a:r>
            <a:r>
              <a:rPr lang="it-IT" sz="1400" dirty="0" smtClean="0">
                <a:latin typeface="Lucida Sans" pitchFamily="34" charset="0"/>
              </a:rPr>
              <a:t>).</a:t>
            </a:r>
          </a:p>
          <a:p>
            <a:pPr marL="725488" marR="0" lvl="0" indent="-34290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it-IT" sz="16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  <a:p>
            <a:pPr marL="725488" marR="0" lvl="0" indent="-34290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it-IT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sp>
        <p:nvSpPr>
          <p:cNvPr id="18" name="Sottotitolo 2"/>
          <p:cNvSpPr txBox="1">
            <a:spLocks/>
          </p:cNvSpPr>
          <p:nvPr/>
        </p:nvSpPr>
        <p:spPr>
          <a:xfrm>
            <a:off x="285720" y="1928802"/>
            <a:ext cx="8572560" cy="642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DL</a:t>
            </a:r>
            <a:r>
              <a:rPr kumimoji="0" lang="it-IT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                              DS                             CO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it-IT" sz="1600" b="1" dirty="0" smtClean="0">
                <a:latin typeface="Lucida Sans" pitchFamily="34" charset="0"/>
              </a:rPr>
              <a:t>PGA</a:t>
            </a:r>
            <a:r>
              <a:rPr lang="it-IT" sz="1600" b="1" baseline="-25000" dirty="0" smtClean="0">
                <a:latin typeface="Lucida Sans" pitchFamily="34" charset="0"/>
              </a:rPr>
              <a:t>50%</a:t>
            </a:r>
            <a:r>
              <a:rPr lang="it-IT" sz="1600" b="1" dirty="0" smtClean="0">
                <a:latin typeface="Lucida Sans" pitchFamily="34" charset="0"/>
              </a:rPr>
              <a:t>                        PGA</a:t>
            </a:r>
            <a:r>
              <a:rPr lang="it-IT" sz="1600" b="1" baseline="-25000" dirty="0" smtClean="0">
                <a:latin typeface="Lucida Sans" pitchFamily="34" charset="0"/>
              </a:rPr>
              <a:t>10%                                   </a:t>
            </a:r>
            <a:r>
              <a:rPr lang="it-IT" sz="1600" b="1" dirty="0" smtClean="0">
                <a:latin typeface="Lucida Sans" pitchFamily="34" charset="0"/>
              </a:rPr>
              <a:t>PGA</a:t>
            </a:r>
            <a:r>
              <a:rPr lang="it-IT" sz="1600" b="1" baseline="-25000" dirty="0" smtClean="0">
                <a:latin typeface="Lucida Sans" pitchFamily="34" charset="0"/>
              </a:rPr>
              <a:t>2%</a:t>
            </a: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it-IT" sz="1600" b="1" baseline="-25000" dirty="0" smtClean="0">
              <a:latin typeface="Lucida Sans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42910" y="785795"/>
            <a:ext cx="7772400" cy="857256"/>
          </a:xfrm>
        </p:spPr>
        <p:txBody>
          <a:bodyPr>
            <a:normAutofit/>
          </a:bodyPr>
          <a:lstStyle/>
          <a:p>
            <a:r>
              <a:rPr lang="it-IT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Sommario</a:t>
            </a:r>
            <a:endParaRPr lang="it-IT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85720" y="1714488"/>
            <a:ext cx="8572560" cy="4143404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it-IT" dirty="0" smtClean="0">
                <a:solidFill>
                  <a:schemeClr val="tx1"/>
                </a:solidFill>
                <a:latin typeface="Lucida Sans" pitchFamily="34" charset="0"/>
              </a:rPr>
              <a:t>Presentazione Caso Studio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it-IT" dirty="0" smtClean="0">
                <a:solidFill>
                  <a:schemeClr val="tx1"/>
                </a:solidFill>
                <a:latin typeface="Lucida Sans" pitchFamily="34" charset="0"/>
              </a:rPr>
              <a:t>Analisi Statica Lineare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it-IT" dirty="0" smtClean="0">
                <a:solidFill>
                  <a:schemeClr val="tx1"/>
                </a:solidFill>
                <a:latin typeface="Lucida Sans" pitchFamily="34" charset="0"/>
              </a:rPr>
              <a:t>Analisi per Meccanismi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it-IT" dirty="0" smtClean="0">
                <a:solidFill>
                  <a:schemeClr val="tx1"/>
                </a:solidFill>
                <a:latin typeface="Lucida Sans" pitchFamily="34" charset="0"/>
              </a:rPr>
              <a:t>Analisi </a:t>
            </a:r>
            <a:r>
              <a:rPr lang="it-IT" dirty="0" err="1" smtClean="0">
                <a:solidFill>
                  <a:schemeClr val="tx1"/>
                </a:solidFill>
                <a:latin typeface="Lucida Sans" pitchFamily="34" charset="0"/>
              </a:rPr>
              <a:t>Pushover</a:t>
            </a:r>
            <a:endParaRPr lang="it-IT" dirty="0" smtClean="0">
              <a:solidFill>
                <a:schemeClr val="tx1"/>
              </a:solidFill>
              <a:latin typeface="Lucida Sans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it-IT" dirty="0" smtClean="0">
                <a:solidFill>
                  <a:schemeClr val="tx1"/>
                </a:solidFill>
                <a:latin typeface="Lucida Sans" pitchFamily="34" charset="0"/>
              </a:rPr>
              <a:t>Conclusioni</a:t>
            </a:r>
            <a:endParaRPr lang="it-IT" dirty="0">
              <a:solidFill>
                <a:schemeClr val="tx1"/>
              </a:solidFill>
              <a:latin typeface="Lucida Sans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3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 – Meccanismi duttili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30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0" name="Sottotitolo 2"/>
          <p:cNvSpPr txBox="1">
            <a:spLocks/>
          </p:cNvSpPr>
          <p:nvPr/>
        </p:nvSpPr>
        <p:spPr>
          <a:xfrm>
            <a:off x="285720" y="3857628"/>
            <a:ext cx="2286016" cy="642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4"/>
          <a:srcRect b="3788"/>
          <a:stretch>
            <a:fillRect/>
          </a:stretch>
        </p:blipFill>
        <p:spPr bwMode="auto">
          <a:xfrm>
            <a:off x="1000100" y="1285860"/>
            <a:ext cx="7128000" cy="514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CasellaDiTesto 15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 – Meccanismi duttili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31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0" name="Sottotitolo 2"/>
          <p:cNvSpPr txBox="1">
            <a:spLocks/>
          </p:cNvSpPr>
          <p:nvPr/>
        </p:nvSpPr>
        <p:spPr>
          <a:xfrm>
            <a:off x="285720" y="3857628"/>
            <a:ext cx="2286016" cy="642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16" name="Oggetto 15"/>
          <p:cNvGraphicFramePr>
            <a:graphicFrameLocks noChangeAspect="1"/>
          </p:cNvGraphicFramePr>
          <p:nvPr/>
        </p:nvGraphicFramePr>
        <p:xfrm>
          <a:off x="2786050" y="1285860"/>
          <a:ext cx="3541821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60" name="Equation" r:id="rId5" imgW="1993680" imgH="241200" progId="Equation.DSMT4">
                  <p:embed/>
                </p:oleObj>
              </mc:Choice>
              <mc:Fallback>
                <p:oleObj name="Equation" r:id="rId5" imgW="1993680" imgH="2412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50" y="1285860"/>
                        <a:ext cx="3541821" cy="4286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1" name="Object 3"/>
          <p:cNvGraphicFramePr>
            <a:graphicFrameLocks noChangeAspect="1"/>
          </p:cNvGraphicFramePr>
          <p:nvPr/>
        </p:nvGraphicFramePr>
        <p:xfrm>
          <a:off x="357158" y="3240092"/>
          <a:ext cx="544036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61" name="Equation" r:id="rId7" imgW="3238200" imgH="495000" progId="Equation.DSMT4">
                  <p:embed/>
                </p:oleObj>
              </mc:Choice>
              <mc:Fallback>
                <p:oleObj name="Equation" r:id="rId7" imgW="3238200" imgH="4950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3240092"/>
                        <a:ext cx="5440362" cy="83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Sottotitolo 2"/>
          <p:cNvSpPr>
            <a:spLocks noGrp="1"/>
          </p:cNvSpPr>
          <p:nvPr>
            <p:ph type="subTitle" idx="1"/>
          </p:nvPr>
        </p:nvSpPr>
        <p:spPr>
          <a:xfrm>
            <a:off x="6357950" y="3429000"/>
            <a:ext cx="2357454" cy="428628"/>
          </a:xfrm>
        </p:spPr>
        <p:txBody>
          <a:bodyPr>
            <a:noAutofit/>
          </a:bodyPr>
          <a:lstStyle/>
          <a:p>
            <a:pPr algn="just" eaLnBrk="0" hangingPunct="0"/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Danno Limitato </a:t>
            </a:r>
            <a:r>
              <a:rPr lang="it-IT" sz="1600" dirty="0" err="1" smtClean="0">
                <a:solidFill>
                  <a:schemeClr val="tx1"/>
                </a:solidFill>
                <a:latin typeface="Lucida Sans" pitchFamily="34" charset="0"/>
              </a:rPr>
              <a:t>DL</a:t>
            </a:r>
            <a:endParaRPr lang="it-IT" sz="1600" dirty="0" smtClean="0">
              <a:solidFill>
                <a:schemeClr val="tx1"/>
              </a:solidFill>
              <a:latin typeface="Lucida Sans" pitchFamily="34" charset="0"/>
            </a:endParaRPr>
          </a:p>
          <a:p>
            <a:pPr algn="just"/>
            <a:endParaRPr lang="it-IT" sz="1600" dirty="0">
              <a:solidFill>
                <a:schemeClr val="tx1"/>
              </a:solidFill>
              <a:latin typeface="Lucida Sans" pitchFamily="34" charset="0"/>
            </a:endParaRPr>
          </a:p>
        </p:txBody>
      </p:sp>
      <p:graphicFrame>
        <p:nvGraphicFramePr>
          <p:cNvPr id="68612" name="Object 4"/>
          <p:cNvGraphicFramePr>
            <a:graphicFrameLocks noChangeAspect="1"/>
          </p:cNvGraphicFramePr>
          <p:nvPr/>
        </p:nvGraphicFramePr>
        <p:xfrm>
          <a:off x="357158" y="5143512"/>
          <a:ext cx="7461251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62" name="Equation" r:id="rId9" imgW="4444920" imgH="533160" progId="Equation.DSMT4">
                  <p:embed/>
                </p:oleObj>
              </mc:Choice>
              <mc:Fallback>
                <p:oleObj name="Equation" r:id="rId9" imgW="4444920" imgH="53316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5143512"/>
                        <a:ext cx="7461251" cy="895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Sottotitolo 2"/>
          <p:cNvSpPr txBox="1">
            <a:spLocks/>
          </p:cNvSpPr>
          <p:nvPr/>
        </p:nvSpPr>
        <p:spPr>
          <a:xfrm>
            <a:off x="6500826" y="6000768"/>
            <a:ext cx="1785950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Collasso CO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68613" name="Object 5"/>
          <p:cNvGraphicFramePr>
            <a:graphicFrameLocks noChangeAspect="1"/>
          </p:cNvGraphicFramePr>
          <p:nvPr/>
        </p:nvGraphicFramePr>
        <p:xfrm>
          <a:off x="2071670" y="4195773"/>
          <a:ext cx="1193800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63" name="Equation" r:id="rId11" imgW="711000" imgH="393480" progId="Equation.DSMT4">
                  <p:embed/>
                </p:oleObj>
              </mc:Choice>
              <mc:Fallback>
                <p:oleObj name="Equation" r:id="rId11" imgW="711000" imgH="3934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1670" y="4195773"/>
                        <a:ext cx="1193800" cy="661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Sottotitolo 2"/>
          <p:cNvSpPr txBox="1">
            <a:spLocks/>
          </p:cNvSpPr>
          <p:nvPr/>
        </p:nvSpPr>
        <p:spPr>
          <a:xfrm>
            <a:off x="6357950" y="4338649"/>
            <a:ext cx="2357454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Danno Severo DS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68614" name="Object 6"/>
          <p:cNvGraphicFramePr>
            <a:graphicFrameLocks noChangeAspect="1"/>
          </p:cNvGraphicFramePr>
          <p:nvPr/>
        </p:nvGraphicFramePr>
        <p:xfrm>
          <a:off x="3062295" y="2411410"/>
          <a:ext cx="2581275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64" name="Equation" r:id="rId13" imgW="1536480" imgH="393480" progId="Equation.DSMT4">
                  <p:embed/>
                </p:oleObj>
              </mc:Choice>
              <mc:Fallback>
                <p:oleObj name="Equation" r:id="rId13" imgW="1536480" imgH="3934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2295" y="2411410"/>
                        <a:ext cx="2581275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Ovale 23"/>
          <p:cNvSpPr/>
          <p:nvPr/>
        </p:nvSpPr>
        <p:spPr>
          <a:xfrm>
            <a:off x="4258952" y="1255366"/>
            <a:ext cx="642942" cy="4286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285720" y="1785926"/>
            <a:ext cx="8572559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it-IT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Il valore delle rotazioni della corda si può approssimativamente confondere con quello dell’angolo di </a:t>
            </a:r>
            <a:r>
              <a:rPr lang="it-IT" sz="16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drift</a:t>
            </a:r>
            <a:r>
              <a:rPr lang="it-IT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interpiano (</a:t>
            </a:r>
            <a:r>
              <a:rPr lang="it-IT" sz="16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interstorey</a:t>
            </a:r>
            <a:r>
              <a:rPr lang="it-IT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</a:t>
            </a:r>
            <a:r>
              <a:rPr lang="it-IT" sz="16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drift</a:t>
            </a:r>
            <a:r>
              <a:rPr lang="it-IT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angle).</a:t>
            </a:r>
            <a:endParaRPr lang="it-IT" sz="1600" dirty="0">
              <a:latin typeface="Lucida Sans" pitchFamily="34" charset="0"/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 – Meccanismi duttili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32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0" name="Sottotitolo 2"/>
          <p:cNvSpPr txBox="1">
            <a:spLocks/>
          </p:cNvSpPr>
          <p:nvPr/>
        </p:nvSpPr>
        <p:spPr>
          <a:xfrm>
            <a:off x="285720" y="3857628"/>
            <a:ext cx="2286016" cy="642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16" name="Oggetto 15"/>
          <p:cNvGraphicFramePr>
            <a:graphicFrameLocks noChangeAspect="1"/>
          </p:cNvGraphicFramePr>
          <p:nvPr/>
        </p:nvGraphicFramePr>
        <p:xfrm>
          <a:off x="2786050" y="1285860"/>
          <a:ext cx="3541821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96" name="Equation" r:id="rId5" imgW="1993680" imgH="241200" progId="Equation.DSMT4">
                  <p:embed/>
                </p:oleObj>
              </mc:Choice>
              <mc:Fallback>
                <p:oleObj name="Equation" r:id="rId5" imgW="1993680" imgH="2412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50" y="1285860"/>
                        <a:ext cx="3541821" cy="4286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Ovale 23"/>
          <p:cNvSpPr/>
          <p:nvPr/>
        </p:nvSpPr>
        <p:spPr>
          <a:xfrm>
            <a:off x="4258952" y="1255366"/>
            <a:ext cx="642942" cy="4286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31" name="Oggetto 30"/>
          <p:cNvGraphicFramePr>
            <a:graphicFrameLocks noChangeAspect="1"/>
          </p:cNvGraphicFramePr>
          <p:nvPr/>
        </p:nvGraphicFramePr>
        <p:xfrm>
          <a:off x="5857884" y="3833530"/>
          <a:ext cx="1643074" cy="395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97" name="Equation" r:id="rId7" imgW="1002960" imgH="241200" progId="Equation.DSMT4">
                  <p:embed/>
                </p:oleObj>
              </mc:Choice>
              <mc:Fallback>
                <p:oleObj name="Equation" r:id="rId7" imgW="1002960" imgH="24120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7884" y="3833530"/>
                        <a:ext cx="1643074" cy="3951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6" name="Object 14"/>
          <p:cNvGraphicFramePr>
            <a:graphicFrameLocks noChangeAspect="1"/>
          </p:cNvGraphicFramePr>
          <p:nvPr/>
        </p:nvGraphicFramePr>
        <p:xfrm>
          <a:off x="4500562" y="5500702"/>
          <a:ext cx="1318686" cy="622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98" name="Equation" r:id="rId9" imgW="914400" imgH="431640" progId="Equation.DSMT4">
                  <p:embed/>
                </p:oleObj>
              </mc:Choice>
              <mc:Fallback>
                <p:oleObj name="Equation" r:id="rId9" imgW="914400" imgH="43164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2" y="5500702"/>
                        <a:ext cx="1318686" cy="6222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9648" name="Picture 1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429256" y="4286256"/>
            <a:ext cx="269732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9649" name="Object 17"/>
          <p:cNvGraphicFramePr>
            <a:graphicFrameLocks noChangeAspect="1"/>
          </p:cNvGraphicFramePr>
          <p:nvPr/>
        </p:nvGraphicFramePr>
        <p:xfrm>
          <a:off x="6000760" y="5500702"/>
          <a:ext cx="1319213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99" name="Equation" r:id="rId12" imgW="914400" imgH="431640" progId="Equation.DSMT4">
                  <p:embed/>
                </p:oleObj>
              </mc:Choice>
              <mc:Fallback>
                <p:oleObj name="Equation" r:id="rId12" imgW="914400" imgH="431640" progId="Equation.DSMT4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0760" y="5500702"/>
                        <a:ext cx="1319213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50" name="Object 18"/>
          <p:cNvGraphicFramePr>
            <a:graphicFrameLocks noChangeAspect="1"/>
          </p:cNvGraphicFramePr>
          <p:nvPr/>
        </p:nvGraphicFramePr>
        <p:xfrm>
          <a:off x="7527925" y="5500688"/>
          <a:ext cx="1265238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00" name="Equation" r:id="rId14" imgW="876240" imgH="431640" progId="Equation.DSMT4">
                  <p:embed/>
                </p:oleObj>
              </mc:Choice>
              <mc:Fallback>
                <p:oleObj name="Equation" r:id="rId14" imgW="876240" imgH="431640" progId="Equation.DSMT4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7925" y="5500688"/>
                        <a:ext cx="1265238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9652" name="Picture 20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500166" y="1714487"/>
            <a:ext cx="6143668" cy="2114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653" name="Picture 21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857224" y="3857628"/>
            <a:ext cx="3214710" cy="1960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654" name="Picture 22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857224" y="5929330"/>
            <a:ext cx="3205167" cy="316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Rettangolo 31"/>
          <p:cNvSpPr/>
          <p:nvPr/>
        </p:nvSpPr>
        <p:spPr>
          <a:xfrm>
            <a:off x="1571604" y="5857892"/>
            <a:ext cx="2571768" cy="428628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9656" name="Picture 24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214414" y="1214422"/>
            <a:ext cx="6667784" cy="4359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CasellaDiTesto 26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8" name="CasellaDiTesto 27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 – Meccanismi fragili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33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0" name="Sottotitolo 2"/>
          <p:cNvSpPr txBox="1">
            <a:spLocks/>
          </p:cNvSpPr>
          <p:nvPr/>
        </p:nvSpPr>
        <p:spPr>
          <a:xfrm>
            <a:off x="285720" y="3857628"/>
            <a:ext cx="2286016" cy="642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16" name="Oggetto 15"/>
          <p:cNvGraphicFramePr>
            <a:graphicFrameLocks noChangeAspect="1"/>
          </p:cNvGraphicFramePr>
          <p:nvPr/>
        </p:nvGraphicFramePr>
        <p:xfrm>
          <a:off x="3673475" y="1296988"/>
          <a:ext cx="17589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8" name="Equation" r:id="rId5" imgW="990360" imgH="228600" progId="Equation.DSMT4">
                  <p:embed/>
                </p:oleObj>
              </mc:Choice>
              <mc:Fallback>
                <p:oleObj name="Equation" r:id="rId5" imgW="990360" imgH="2286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3475" y="1296988"/>
                        <a:ext cx="175895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Ovale 23"/>
          <p:cNvSpPr/>
          <p:nvPr/>
        </p:nvSpPr>
        <p:spPr>
          <a:xfrm>
            <a:off x="4030990" y="1228070"/>
            <a:ext cx="785818" cy="5000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3643314"/>
            <a:ext cx="8572560" cy="203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86116" y="5864237"/>
            <a:ext cx="2869206" cy="422283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</p:spPr>
      </p:pic>
      <p:graphicFrame>
        <p:nvGraphicFramePr>
          <p:cNvPr id="80899" name="Object 2"/>
          <p:cNvGraphicFramePr>
            <a:graphicFrameLocks noChangeAspect="1"/>
          </p:cNvGraphicFramePr>
          <p:nvPr/>
        </p:nvGraphicFramePr>
        <p:xfrm>
          <a:off x="214282" y="1857363"/>
          <a:ext cx="8643998" cy="714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9" name="Equation" r:id="rId9" imgW="5460840" imgH="419040" progId="Equation.DSMT4">
                  <p:embed/>
                </p:oleObj>
              </mc:Choice>
              <mc:Fallback>
                <p:oleObj name="Equation" r:id="rId9" imgW="5460840" imgH="41904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82" y="1857363"/>
                        <a:ext cx="8643998" cy="7143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Ovale 20"/>
          <p:cNvSpPr/>
          <p:nvPr/>
        </p:nvSpPr>
        <p:spPr>
          <a:xfrm>
            <a:off x="2098966" y="1772278"/>
            <a:ext cx="1071570" cy="571504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Ovale 24"/>
          <p:cNvSpPr/>
          <p:nvPr/>
        </p:nvSpPr>
        <p:spPr>
          <a:xfrm>
            <a:off x="5759150" y="1785926"/>
            <a:ext cx="1071570" cy="571504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7" name="Connettore 1 26"/>
          <p:cNvCxnSpPr>
            <a:stCxn id="21" idx="4"/>
          </p:cNvCxnSpPr>
          <p:nvPr/>
        </p:nvCxnSpPr>
        <p:spPr>
          <a:xfrm rot="16200000" flipH="1">
            <a:off x="3366990" y="1611542"/>
            <a:ext cx="714380" cy="21788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1 28"/>
          <p:cNvCxnSpPr>
            <a:endCxn id="25" idx="4"/>
          </p:cNvCxnSpPr>
          <p:nvPr/>
        </p:nvCxnSpPr>
        <p:spPr>
          <a:xfrm flipV="1">
            <a:off x="4759018" y="2357430"/>
            <a:ext cx="1535917" cy="71438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asellaDiTesto 31"/>
          <p:cNvSpPr txBox="1"/>
          <p:nvPr/>
        </p:nvSpPr>
        <p:spPr>
          <a:xfrm>
            <a:off x="214282" y="3071810"/>
            <a:ext cx="8643998" cy="369332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Lucida Sans" pitchFamily="34" charset="0"/>
              </a:rPr>
              <a:t>Crisi duttile prima del raggiungimento delle condizioni ultime per taglio</a:t>
            </a:r>
            <a:endParaRPr lang="it-IT" dirty="0">
              <a:latin typeface="Lucida Sans" pitchFamily="34" charset="0"/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8" name="CasellaDiTesto 27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 – Meccanismi fragili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34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0" name="Sottotitolo 2"/>
          <p:cNvSpPr txBox="1">
            <a:spLocks/>
          </p:cNvSpPr>
          <p:nvPr/>
        </p:nvSpPr>
        <p:spPr>
          <a:xfrm>
            <a:off x="285720" y="3857628"/>
            <a:ext cx="2286016" cy="642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16" name="Oggetto 15"/>
          <p:cNvGraphicFramePr>
            <a:graphicFrameLocks noChangeAspect="1"/>
          </p:cNvGraphicFramePr>
          <p:nvPr/>
        </p:nvGraphicFramePr>
        <p:xfrm>
          <a:off x="2478088" y="1116013"/>
          <a:ext cx="4149725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40" name="Equation" r:id="rId5" imgW="2336760" imgH="431640" progId="Equation.DSMT4">
                  <p:embed/>
                </p:oleObj>
              </mc:Choice>
              <mc:Fallback>
                <p:oleObj name="Equation" r:id="rId5" imgW="2336760" imgH="431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8088" y="1116013"/>
                        <a:ext cx="4149725" cy="768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933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8423" y="2000240"/>
            <a:ext cx="8637617" cy="318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9333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189943" y="5214950"/>
            <a:ext cx="7397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CasellaDiTesto 24"/>
          <p:cNvSpPr txBox="1"/>
          <p:nvPr/>
        </p:nvSpPr>
        <p:spPr>
          <a:xfrm>
            <a:off x="7626988" y="5174006"/>
            <a:ext cx="571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solidFill>
                  <a:srgbClr val="FF0000"/>
                </a:solidFill>
                <a:latin typeface="Lucida Sans" pitchFamily="34" charset="0"/>
              </a:rPr>
              <a:t>min</a:t>
            </a:r>
            <a:endParaRPr lang="it-IT" sz="1400" b="1" dirty="0">
              <a:solidFill>
                <a:srgbClr val="FF0000"/>
              </a:solidFill>
              <a:latin typeface="Lucida Sans" pitchFamily="34" charset="0"/>
            </a:endParaRPr>
          </a:p>
        </p:txBody>
      </p:sp>
      <p:cxnSp>
        <p:nvCxnSpPr>
          <p:cNvPr id="27" name="Connettore 1 26"/>
          <p:cNvCxnSpPr>
            <a:stCxn id="99333" idx="2"/>
            <a:endCxn id="28" idx="0"/>
          </p:cNvCxnSpPr>
          <p:nvPr/>
        </p:nvCxnSpPr>
        <p:spPr>
          <a:xfrm rot="5400000">
            <a:off x="6446058" y="3601243"/>
            <a:ext cx="239716" cy="398783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asellaDiTesto 27"/>
          <p:cNvSpPr txBox="1"/>
          <p:nvPr/>
        </p:nvSpPr>
        <p:spPr>
          <a:xfrm>
            <a:off x="214282" y="5715016"/>
            <a:ext cx="8715436" cy="5847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600" dirty="0" smtClean="0">
                <a:latin typeface="Lucida Sans" pitchFamily="34" charset="0"/>
              </a:rPr>
              <a:t>Non è possibile ottenere valori di </a:t>
            </a:r>
            <a:r>
              <a:rPr lang="it-IT" sz="1600" dirty="0" err="1" smtClean="0">
                <a:latin typeface="Lucida Sans" pitchFamily="34" charset="0"/>
              </a:rPr>
              <a:t>V</a:t>
            </a:r>
            <a:r>
              <a:rPr lang="it-IT" sz="1600" baseline="-25000" dirty="0" err="1" smtClean="0">
                <a:latin typeface="Lucida Sans" pitchFamily="34" charset="0"/>
              </a:rPr>
              <a:t>Ed</a:t>
            </a:r>
            <a:r>
              <a:rPr lang="it-IT" sz="1600" baseline="-25000" dirty="0" smtClean="0">
                <a:latin typeface="Lucida Sans" pitchFamily="34" charset="0"/>
              </a:rPr>
              <a:t> </a:t>
            </a:r>
            <a:r>
              <a:rPr lang="it-IT" sz="1600" dirty="0" smtClean="0">
                <a:latin typeface="Lucida Sans" pitchFamily="34" charset="0"/>
              </a:rPr>
              <a:t>&gt; </a:t>
            </a:r>
            <a:r>
              <a:rPr lang="it-IT" sz="1600" dirty="0" err="1" smtClean="0">
                <a:latin typeface="Lucida Sans" pitchFamily="34" charset="0"/>
              </a:rPr>
              <a:t>V</a:t>
            </a:r>
            <a:r>
              <a:rPr lang="it-IT" sz="1600" baseline="-25000" dirty="0" err="1" smtClean="0">
                <a:latin typeface="Lucida Sans" pitchFamily="34" charset="0"/>
              </a:rPr>
              <a:t>Rd</a:t>
            </a:r>
            <a:r>
              <a:rPr lang="it-IT" sz="1600" dirty="0" smtClean="0">
                <a:latin typeface="Lucida Sans" pitchFamily="34" charset="0"/>
              </a:rPr>
              <a:t> in quanto si perviene ad una crisi duttile in corrispondenza di un fattore di sicurezza rispetto alla rottura fragile pari a 1,877.</a:t>
            </a:r>
            <a:endParaRPr lang="it-IT" sz="1600" dirty="0">
              <a:latin typeface="Lucida Sans" pitchFamily="34" charset="0"/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 – Fondazione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35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32" name="Rettangolo 31"/>
          <p:cNvSpPr/>
          <p:nvPr/>
        </p:nvSpPr>
        <p:spPr>
          <a:xfrm>
            <a:off x="785786" y="1928802"/>
            <a:ext cx="7643866" cy="21431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4" name="Connettore 2 33"/>
          <p:cNvCxnSpPr/>
          <p:nvPr/>
        </p:nvCxnSpPr>
        <p:spPr>
          <a:xfrm rot="5400000">
            <a:off x="500034" y="142873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/>
          <p:cNvCxnSpPr/>
          <p:nvPr/>
        </p:nvCxnSpPr>
        <p:spPr>
          <a:xfrm rot="5400000">
            <a:off x="7144562" y="142794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2 35"/>
          <p:cNvCxnSpPr/>
          <p:nvPr/>
        </p:nvCxnSpPr>
        <p:spPr>
          <a:xfrm rot="5400000">
            <a:off x="5287174" y="142794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2 36"/>
          <p:cNvCxnSpPr/>
          <p:nvPr/>
        </p:nvCxnSpPr>
        <p:spPr>
          <a:xfrm rot="5400000">
            <a:off x="4358480" y="142794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2 38"/>
          <p:cNvCxnSpPr/>
          <p:nvPr/>
        </p:nvCxnSpPr>
        <p:spPr>
          <a:xfrm rot="5400000">
            <a:off x="1500960" y="142794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2 40"/>
          <p:cNvCxnSpPr/>
          <p:nvPr/>
        </p:nvCxnSpPr>
        <p:spPr>
          <a:xfrm rot="5400000">
            <a:off x="2358216" y="142794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2 41"/>
          <p:cNvCxnSpPr/>
          <p:nvPr/>
        </p:nvCxnSpPr>
        <p:spPr>
          <a:xfrm rot="5400000">
            <a:off x="3429786" y="142794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2 42"/>
          <p:cNvCxnSpPr/>
          <p:nvPr/>
        </p:nvCxnSpPr>
        <p:spPr>
          <a:xfrm rot="5400000">
            <a:off x="6278794" y="142794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2 43"/>
          <p:cNvCxnSpPr/>
          <p:nvPr/>
        </p:nvCxnSpPr>
        <p:spPr>
          <a:xfrm rot="5400000">
            <a:off x="8073256" y="142794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Freccia ad arco 54"/>
          <p:cNvSpPr/>
          <p:nvPr/>
        </p:nvSpPr>
        <p:spPr>
          <a:xfrm>
            <a:off x="428596" y="1285860"/>
            <a:ext cx="714380" cy="714380"/>
          </a:xfrm>
          <a:prstGeom prst="circularArrow">
            <a:avLst>
              <a:gd name="adj1" fmla="val 0"/>
              <a:gd name="adj2" fmla="val 1142323"/>
              <a:gd name="adj3" fmla="val 20399655"/>
              <a:gd name="adj4" fmla="val 10546855"/>
              <a:gd name="adj5" fmla="val 665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56" name="Freccia ad arco 55"/>
          <p:cNvSpPr/>
          <p:nvPr/>
        </p:nvSpPr>
        <p:spPr>
          <a:xfrm>
            <a:off x="1428728" y="1285860"/>
            <a:ext cx="714380" cy="714380"/>
          </a:xfrm>
          <a:prstGeom prst="circularArrow">
            <a:avLst>
              <a:gd name="adj1" fmla="val 0"/>
              <a:gd name="adj2" fmla="val 1142323"/>
              <a:gd name="adj3" fmla="val 20399655"/>
              <a:gd name="adj4" fmla="val 10546855"/>
              <a:gd name="adj5" fmla="val 665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57" name="Freccia ad arco 56"/>
          <p:cNvSpPr/>
          <p:nvPr/>
        </p:nvSpPr>
        <p:spPr>
          <a:xfrm>
            <a:off x="2285984" y="1285860"/>
            <a:ext cx="714380" cy="714380"/>
          </a:xfrm>
          <a:prstGeom prst="circularArrow">
            <a:avLst>
              <a:gd name="adj1" fmla="val 0"/>
              <a:gd name="adj2" fmla="val 1142323"/>
              <a:gd name="adj3" fmla="val 20399655"/>
              <a:gd name="adj4" fmla="val 10546855"/>
              <a:gd name="adj5" fmla="val 665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58" name="Freccia ad arco 57"/>
          <p:cNvSpPr/>
          <p:nvPr/>
        </p:nvSpPr>
        <p:spPr>
          <a:xfrm>
            <a:off x="3357554" y="1285860"/>
            <a:ext cx="714380" cy="714380"/>
          </a:xfrm>
          <a:prstGeom prst="circularArrow">
            <a:avLst>
              <a:gd name="adj1" fmla="val 0"/>
              <a:gd name="adj2" fmla="val 1142323"/>
              <a:gd name="adj3" fmla="val 20399655"/>
              <a:gd name="adj4" fmla="val 10546855"/>
              <a:gd name="adj5" fmla="val 665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59" name="Freccia ad arco 58"/>
          <p:cNvSpPr/>
          <p:nvPr/>
        </p:nvSpPr>
        <p:spPr>
          <a:xfrm>
            <a:off x="4286248" y="1285860"/>
            <a:ext cx="714380" cy="714380"/>
          </a:xfrm>
          <a:prstGeom prst="circularArrow">
            <a:avLst>
              <a:gd name="adj1" fmla="val 0"/>
              <a:gd name="adj2" fmla="val 1142323"/>
              <a:gd name="adj3" fmla="val 20399655"/>
              <a:gd name="adj4" fmla="val 10546855"/>
              <a:gd name="adj5" fmla="val 665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0" name="Freccia ad arco 59"/>
          <p:cNvSpPr/>
          <p:nvPr/>
        </p:nvSpPr>
        <p:spPr>
          <a:xfrm>
            <a:off x="5214942" y="1285860"/>
            <a:ext cx="714380" cy="714380"/>
          </a:xfrm>
          <a:prstGeom prst="circularArrow">
            <a:avLst>
              <a:gd name="adj1" fmla="val 0"/>
              <a:gd name="adj2" fmla="val 1142323"/>
              <a:gd name="adj3" fmla="val 20399655"/>
              <a:gd name="adj4" fmla="val 10546855"/>
              <a:gd name="adj5" fmla="val 665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1" name="Freccia ad arco 60"/>
          <p:cNvSpPr/>
          <p:nvPr/>
        </p:nvSpPr>
        <p:spPr>
          <a:xfrm>
            <a:off x="6215074" y="1285860"/>
            <a:ext cx="714380" cy="714380"/>
          </a:xfrm>
          <a:prstGeom prst="circularArrow">
            <a:avLst>
              <a:gd name="adj1" fmla="val 0"/>
              <a:gd name="adj2" fmla="val 1142323"/>
              <a:gd name="adj3" fmla="val 20399655"/>
              <a:gd name="adj4" fmla="val 10546855"/>
              <a:gd name="adj5" fmla="val 665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2" name="Freccia ad arco 61"/>
          <p:cNvSpPr/>
          <p:nvPr/>
        </p:nvSpPr>
        <p:spPr>
          <a:xfrm>
            <a:off x="7072330" y="1285860"/>
            <a:ext cx="714380" cy="714380"/>
          </a:xfrm>
          <a:prstGeom prst="circularArrow">
            <a:avLst>
              <a:gd name="adj1" fmla="val 0"/>
              <a:gd name="adj2" fmla="val 1142323"/>
              <a:gd name="adj3" fmla="val 20399655"/>
              <a:gd name="adj4" fmla="val 10546855"/>
              <a:gd name="adj5" fmla="val 665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3" name="Freccia ad arco 62"/>
          <p:cNvSpPr/>
          <p:nvPr/>
        </p:nvSpPr>
        <p:spPr>
          <a:xfrm>
            <a:off x="8001024" y="1285860"/>
            <a:ext cx="714380" cy="714380"/>
          </a:xfrm>
          <a:prstGeom prst="circularArrow">
            <a:avLst>
              <a:gd name="adj1" fmla="val 0"/>
              <a:gd name="adj2" fmla="val 1142323"/>
              <a:gd name="adj3" fmla="val 20399655"/>
              <a:gd name="adj4" fmla="val 10546855"/>
              <a:gd name="adj5" fmla="val 665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cxnSp>
        <p:nvCxnSpPr>
          <p:cNvPr id="64" name="Connettore 2 63"/>
          <p:cNvCxnSpPr/>
          <p:nvPr/>
        </p:nvCxnSpPr>
        <p:spPr>
          <a:xfrm>
            <a:off x="571472" y="1784338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ttore 2 67"/>
          <p:cNvCxnSpPr/>
          <p:nvPr/>
        </p:nvCxnSpPr>
        <p:spPr>
          <a:xfrm>
            <a:off x="1500166" y="178592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ttore 2 68"/>
          <p:cNvCxnSpPr/>
          <p:nvPr/>
        </p:nvCxnSpPr>
        <p:spPr>
          <a:xfrm>
            <a:off x="2357422" y="178592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ttore 2 69"/>
          <p:cNvCxnSpPr/>
          <p:nvPr/>
        </p:nvCxnSpPr>
        <p:spPr>
          <a:xfrm>
            <a:off x="3428992" y="178592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ttore 2 70"/>
          <p:cNvCxnSpPr/>
          <p:nvPr/>
        </p:nvCxnSpPr>
        <p:spPr>
          <a:xfrm>
            <a:off x="4357686" y="178592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ttore 2 71"/>
          <p:cNvCxnSpPr/>
          <p:nvPr/>
        </p:nvCxnSpPr>
        <p:spPr>
          <a:xfrm>
            <a:off x="5286380" y="178592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ttore 2 72"/>
          <p:cNvCxnSpPr/>
          <p:nvPr/>
        </p:nvCxnSpPr>
        <p:spPr>
          <a:xfrm>
            <a:off x="6286512" y="178592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ttore 2 73"/>
          <p:cNvCxnSpPr/>
          <p:nvPr/>
        </p:nvCxnSpPr>
        <p:spPr>
          <a:xfrm>
            <a:off x="7143768" y="178592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ttore 2 74"/>
          <p:cNvCxnSpPr/>
          <p:nvPr/>
        </p:nvCxnSpPr>
        <p:spPr>
          <a:xfrm>
            <a:off x="8072462" y="178592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Sottotitolo 2"/>
          <p:cNvSpPr>
            <a:spLocks noGrp="1"/>
          </p:cNvSpPr>
          <p:nvPr>
            <p:ph type="subTitle" idx="1"/>
          </p:nvPr>
        </p:nvSpPr>
        <p:spPr>
          <a:xfrm>
            <a:off x="642910" y="2143116"/>
            <a:ext cx="7929618" cy="285752"/>
          </a:xfrm>
        </p:spPr>
        <p:txBody>
          <a:bodyPr>
            <a:noAutofit/>
          </a:bodyPr>
          <a:lstStyle/>
          <a:p>
            <a:pPr algn="just" eaLnBrk="0" hangingPunct="0"/>
            <a:r>
              <a:rPr lang="it-IT" sz="1200" b="1" dirty="0" smtClean="0">
                <a:solidFill>
                  <a:schemeClr val="tx1"/>
                </a:solidFill>
                <a:latin typeface="Lucida Sans" pitchFamily="34" charset="0"/>
              </a:rPr>
              <a:t>1                   2                 3                   4                5                 6                   7               8                 9</a:t>
            </a:r>
          </a:p>
          <a:p>
            <a:pPr algn="just"/>
            <a:endParaRPr lang="it-IT" sz="1200" b="1" dirty="0">
              <a:solidFill>
                <a:schemeClr val="tx1"/>
              </a:solidFill>
              <a:latin typeface="Lucida Sans" pitchFamily="34" charset="0"/>
            </a:endParaRPr>
          </a:p>
        </p:txBody>
      </p:sp>
      <p:pic>
        <p:nvPicPr>
          <p:cNvPr id="79883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2714620"/>
            <a:ext cx="3429024" cy="347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" name="Sottotitolo 2"/>
          <p:cNvSpPr txBox="1">
            <a:spLocks/>
          </p:cNvSpPr>
          <p:nvPr/>
        </p:nvSpPr>
        <p:spPr>
          <a:xfrm>
            <a:off x="2714612" y="3500438"/>
            <a:ext cx="1071570" cy="500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H=110 cm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79" name="Oggetto 78"/>
          <p:cNvGraphicFramePr>
            <a:graphicFrameLocks noChangeAspect="1"/>
          </p:cNvGraphicFramePr>
          <p:nvPr/>
        </p:nvGraphicFramePr>
        <p:xfrm>
          <a:off x="3276600" y="19304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04" name="Equation" r:id="rId6" imgW="914400" imgH="198720" progId="Equation.DSMT4">
                  <p:embed/>
                </p:oleObj>
              </mc:Choice>
              <mc:Fallback>
                <p:oleObj name="Equation" r:id="rId6" imgW="914400" imgH="19872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930400"/>
                        <a:ext cx="914400" cy="198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aphicFrame>
        <p:nvGraphicFramePr>
          <p:cNvPr id="79885" name="Object 13"/>
          <p:cNvGraphicFramePr>
            <a:graphicFrameLocks noChangeAspect="1"/>
          </p:cNvGraphicFramePr>
          <p:nvPr/>
        </p:nvGraphicFramePr>
        <p:xfrm>
          <a:off x="4214813" y="3378200"/>
          <a:ext cx="4305300" cy="203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05" name="Equation" r:id="rId8" imgW="2882880" imgH="1358640" progId="Equation.DSMT4">
                  <p:embed/>
                </p:oleObj>
              </mc:Choice>
              <mc:Fallback>
                <p:oleObj name="Equation" r:id="rId8" imgW="2882880" imgH="135864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4813" y="3378200"/>
                        <a:ext cx="4305300" cy="2030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CasellaDiTesto 47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49" name="CasellaDiTesto 48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 – Fondazione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36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32" name="Rettangolo 31"/>
          <p:cNvSpPr/>
          <p:nvPr/>
        </p:nvSpPr>
        <p:spPr>
          <a:xfrm>
            <a:off x="785786" y="1928802"/>
            <a:ext cx="7643866" cy="21431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4" name="Connettore 2 33"/>
          <p:cNvCxnSpPr/>
          <p:nvPr/>
        </p:nvCxnSpPr>
        <p:spPr>
          <a:xfrm rot="5400000">
            <a:off x="500034" y="142873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/>
          <p:cNvCxnSpPr/>
          <p:nvPr/>
        </p:nvCxnSpPr>
        <p:spPr>
          <a:xfrm rot="5400000">
            <a:off x="7144562" y="142794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2 35"/>
          <p:cNvCxnSpPr/>
          <p:nvPr/>
        </p:nvCxnSpPr>
        <p:spPr>
          <a:xfrm rot="5400000">
            <a:off x="5287174" y="142794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2 36"/>
          <p:cNvCxnSpPr/>
          <p:nvPr/>
        </p:nvCxnSpPr>
        <p:spPr>
          <a:xfrm rot="5400000">
            <a:off x="4358480" y="142794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2 38"/>
          <p:cNvCxnSpPr/>
          <p:nvPr/>
        </p:nvCxnSpPr>
        <p:spPr>
          <a:xfrm rot="5400000">
            <a:off x="1500960" y="142794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2 40"/>
          <p:cNvCxnSpPr/>
          <p:nvPr/>
        </p:nvCxnSpPr>
        <p:spPr>
          <a:xfrm rot="5400000">
            <a:off x="2358216" y="142794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2 41"/>
          <p:cNvCxnSpPr/>
          <p:nvPr/>
        </p:nvCxnSpPr>
        <p:spPr>
          <a:xfrm rot="5400000">
            <a:off x="3429786" y="142794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2 42"/>
          <p:cNvCxnSpPr/>
          <p:nvPr/>
        </p:nvCxnSpPr>
        <p:spPr>
          <a:xfrm rot="5400000">
            <a:off x="6278794" y="142794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2 43"/>
          <p:cNvCxnSpPr/>
          <p:nvPr/>
        </p:nvCxnSpPr>
        <p:spPr>
          <a:xfrm rot="5400000">
            <a:off x="8073256" y="1427942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Freccia ad arco 54"/>
          <p:cNvSpPr/>
          <p:nvPr/>
        </p:nvSpPr>
        <p:spPr>
          <a:xfrm>
            <a:off x="428596" y="1285860"/>
            <a:ext cx="714380" cy="714380"/>
          </a:xfrm>
          <a:prstGeom prst="circularArrow">
            <a:avLst>
              <a:gd name="adj1" fmla="val 0"/>
              <a:gd name="adj2" fmla="val 1142323"/>
              <a:gd name="adj3" fmla="val 20399655"/>
              <a:gd name="adj4" fmla="val 10546855"/>
              <a:gd name="adj5" fmla="val 665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56" name="Freccia ad arco 55"/>
          <p:cNvSpPr/>
          <p:nvPr/>
        </p:nvSpPr>
        <p:spPr>
          <a:xfrm>
            <a:off x="1428728" y="1285860"/>
            <a:ext cx="714380" cy="714380"/>
          </a:xfrm>
          <a:prstGeom prst="circularArrow">
            <a:avLst>
              <a:gd name="adj1" fmla="val 0"/>
              <a:gd name="adj2" fmla="val 1142323"/>
              <a:gd name="adj3" fmla="val 20399655"/>
              <a:gd name="adj4" fmla="val 10546855"/>
              <a:gd name="adj5" fmla="val 665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57" name="Freccia ad arco 56"/>
          <p:cNvSpPr/>
          <p:nvPr/>
        </p:nvSpPr>
        <p:spPr>
          <a:xfrm>
            <a:off x="2285984" y="1285860"/>
            <a:ext cx="714380" cy="714380"/>
          </a:xfrm>
          <a:prstGeom prst="circularArrow">
            <a:avLst>
              <a:gd name="adj1" fmla="val 0"/>
              <a:gd name="adj2" fmla="val 1142323"/>
              <a:gd name="adj3" fmla="val 20399655"/>
              <a:gd name="adj4" fmla="val 10546855"/>
              <a:gd name="adj5" fmla="val 665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58" name="Freccia ad arco 57"/>
          <p:cNvSpPr/>
          <p:nvPr/>
        </p:nvSpPr>
        <p:spPr>
          <a:xfrm>
            <a:off x="3357554" y="1285860"/>
            <a:ext cx="714380" cy="714380"/>
          </a:xfrm>
          <a:prstGeom prst="circularArrow">
            <a:avLst>
              <a:gd name="adj1" fmla="val 0"/>
              <a:gd name="adj2" fmla="val 1142323"/>
              <a:gd name="adj3" fmla="val 20399655"/>
              <a:gd name="adj4" fmla="val 10546855"/>
              <a:gd name="adj5" fmla="val 665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59" name="Freccia ad arco 58"/>
          <p:cNvSpPr/>
          <p:nvPr/>
        </p:nvSpPr>
        <p:spPr>
          <a:xfrm>
            <a:off x="4286248" y="1285860"/>
            <a:ext cx="714380" cy="714380"/>
          </a:xfrm>
          <a:prstGeom prst="circularArrow">
            <a:avLst>
              <a:gd name="adj1" fmla="val 0"/>
              <a:gd name="adj2" fmla="val 1142323"/>
              <a:gd name="adj3" fmla="val 20399655"/>
              <a:gd name="adj4" fmla="val 10546855"/>
              <a:gd name="adj5" fmla="val 665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0" name="Freccia ad arco 59"/>
          <p:cNvSpPr/>
          <p:nvPr/>
        </p:nvSpPr>
        <p:spPr>
          <a:xfrm>
            <a:off x="5214942" y="1285860"/>
            <a:ext cx="714380" cy="714380"/>
          </a:xfrm>
          <a:prstGeom prst="circularArrow">
            <a:avLst>
              <a:gd name="adj1" fmla="val 0"/>
              <a:gd name="adj2" fmla="val 1142323"/>
              <a:gd name="adj3" fmla="val 20399655"/>
              <a:gd name="adj4" fmla="val 10546855"/>
              <a:gd name="adj5" fmla="val 665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1" name="Freccia ad arco 60"/>
          <p:cNvSpPr/>
          <p:nvPr/>
        </p:nvSpPr>
        <p:spPr>
          <a:xfrm>
            <a:off x="6215074" y="1285860"/>
            <a:ext cx="714380" cy="714380"/>
          </a:xfrm>
          <a:prstGeom prst="circularArrow">
            <a:avLst>
              <a:gd name="adj1" fmla="val 0"/>
              <a:gd name="adj2" fmla="val 1142323"/>
              <a:gd name="adj3" fmla="val 20399655"/>
              <a:gd name="adj4" fmla="val 10546855"/>
              <a:gd name="adj5" fmla="val 665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2" name="Freccia ad arco 61"/>
          <p:cNvSpPr/>
          <p:nvPr/>
        </p:nvSpPr>
        <p:spPr>
          <a:xfrm>
            <a:off x="7072330" y="1285860"/>
            <a:ext cx="714380" cy="714380"/>
          </a:xfrm>
          <a:prstGeom prst="circularArrow">
            <a:avLst>
              <a:gd name="adj1" fmla="val 0"/>
              <a:gd name="adj2" fmla="val 1142323"/>
              <a:gd name="adj3" fmla="val 20399655"/>
              <a:gd name="adj4" fmla="val 10546855"/>
              <a:gd name="adj5" fmla="val 665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3" name="Freccia ad arco 62"/>
          <p:cNvSpPr/>
          <p:nvPr/>
        </p:nvSpPr>
        <p:spPr>
          <a:xfrm>
            <a:off x="8001024" y="1285860"/>
            <a:ext cx="714380" cy="714380"/>
          </a:xfrm>
          <a:prstGeom prst="circularArrow">
            <a:avLst>
              <a:gd name="adj1" fmla="val 0"/>
              <a:gd name="adj2" fmla="val 1142323"/>
              <a:gd name="adj3" fmla="val 20399655"/>
              <a:gd name="adj4" fmla="val 10546855"/>
              <a:gd name="adj5" fmla="val 665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cxnSp>
        <p:nvCxnSpPr>
          <p:cNvPr id="64" name="Connettore 2 63"/>
          <p:cNvCxnSpPr/>
          <p:nvPr/>
        </p:nvCxnSpPr>
        <p:spPr>
          <a:xfrm>
            <a:off x="571472" y="1784338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ttore 2 67"/>
          <p:cNvCxnSpPr/>
          <p:nvPr/>
        </p:nvCxnSpPr>
        <p:spPr>
          <a:xfrm>
            <a:off x="1500166" y="178592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ttore 2 68"/>
          <p:cNvCxnSpPr/>
          <p:nvPr/>
        </p:nvCxnSpPr>
        <p:spPr>
          <a:xfrm>
            <a:off x="2357422" y="178592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ttore 2 69"/>
          <p:cNvCxnSpPr/>
          <p:nvPr/>
        </p:nvCxnSpPr>
        <p:spPr>
          <a:xfrm>
            <a:off x="3428992" y="178592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ttore 2 70"/>
          <p:cNvCxnSpPr/>
          <p:nvPr/>
        </p:nvCxnSpPr>
        <p:spPr>
          <a:xfrm>
            <a:off x="4357686" y="178592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ttore 2 71"/>
          <p:cNvCxnSpPr/>
          <p:nvPr/>
        </p:nvCxnSpPr>
        <p:spPr>
          <a:xfrm>
            <a:off x="5286380" y="178592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ttore 2 72"/>
          <p:cNvCxnSpPr/>
          <p:nvPr/>
        </p:nvCxnSpPr>
        <p:spPr>
          <a:xfrm>
            <a:off x="6286512" y="178592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ttore 2 73"/>
          <p:cNvCxnSpPr/>
          <p:nvPr/>
        </p:nvCxnSpPr>
        <p:spPr>
          <a:xfrm>
            <a:off x="7143768" y="178592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ttore 2 74"/>
          <p:cNvCxnSpPr/>
          <p:nvPr/>
        </p:nvCxnSpPr>
        <p:spPr>
          <a:xfrm>
            <a:off x="8072462" y="178592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Sottotitolo 2"/>
          <p:cNvSpPr>
            <a:spLocks noGrp="1"/>
          </p:cNvSpPr>
          <p:nvPr>
            <p:ph type="subTitle" idx="1"/>
          </p:nvPr>
        </p:nvSpPr>
        <p:spPr>
          <a:xfrm>
            <a:off x="642910" y="2143116"/>
            <a:ext cx="7929618" cy="285752"/>
          </a:xfrm>
        </p:spPr>
        <p:txBody>
          <a:bodyPr>
            <a:noAutofit/>
          </a:bodyPr>
          <a:lstStyle/>
          <a:p>
            <a:pPr algn="just" eaLnBrk="0" hangingPunct="0"/>
            <a:r>
              <a:rPr lang="it-IT" sz="1200" b="1" dirty="0" smtClean="0">
                <a:solidFill>
                  <a:schemeClr val="tx1"/>
                </a:solidFill>
                <a:latin typeface="Lucida Sans" pitchFamily="34" charset="0"/>
              </a:rPr>
              <a:t>1                   2                 3                   4                5                 6                   7               8                 9</a:t>
            </a:r>
          </a:p>
          <a:p>
            <a:pPr algn="just"/>
            <a:endParaRPr lang="it-IT" sz="1200" b="1" dirty="0">
              <a:solidFill>
                <a:schemeClr val="tx1"/>
              </a:solidFill>
              <a:latin typeface="Lucida Sans" pitchFamily="34" charset="0"/>
            </a:endParaRPr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8" name="Rettangolo 47"/>
          <p:cNvSpPr/>
          <p:nvPr/>
        </p:nvSpPr>
        <p:spPr>
          <a:xfrm>
            <a:off x="785786" y="3571876"/>
            <a:ext cx="7643866" cy="21431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0" name="Croce 49"/>
          <p:cNvSpPr/>
          <p:nvPr/>
        </p:nvSpPr>
        <p:spPr>
          <a:xfrm>
            <a:off x="4442772" y="3569534"/>
            <a:ext cx="214314" cy="214314"/>
          </a:xfrm>
          <a:prstGeom prst="plus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1" name="Sottotitolo 2"/>
          <p:cNvSpPr txBox="1">
            <a:spLocks/>
          </p:cNvSpPr>
          <p:nvPr/>
        </p:nvSpPr>
        <p:spPr>
          <a:xfrm>
            <a:off x="4572000" y="3714752"/>
            <a:ext cx="357190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G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cxnSp>
        <p:nvCxnSpPr>
          <p:cNvPr id="52" name="Connettore 2 51"/>
          <p:cNvCxnSpPr/>
          <p:nvPr/>
        </p:nvCxnSpPr>
        <p:spPr>
          <a:xfrm rot="5400000">
            <a:off x="4292512" y="3122566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Freccia ad arco 52"/>
          <p:cNvSpPr/>
          <p:nvPr/>
        </p:nvSpPr>
        <p:spPr>
          <a:xfrm>
            <a:off x="4220280" y="2980484"/>
            <a:ext cx="714380" cy="714380"/>
          </a:xfrm>
          <a:prstGeom prst="circularArrow">
            <a:avLst>
              <a:gd name="adj1" fmla="val 0"/>
              <a:gd name="adj2" fmla="val 1142323"/>
              <a:gd name="adj3" fmla="val 20399655"/>
              <a:gd name="adj4" fmla="val 10546855"/>
              <a:gd name="adj5" fmla="val 665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54" name="Sottotitolo 2"/>
          <p:cNvSpPr txBox="1">
            <a:spLocks/>
          </p:cNvSpPr>
          <p:nvPr/>
        </p:nvSpPr>
        <p:spPr>
          <a:xfrm>
            <a:off x="4643438" y="2643182"/>
            <a:ext cx="357190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N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sp>
        <p:nvSpPr>
          <p:cNvPr id="65" name="Sottotitolo 2"/>
          <p:cNvSpPr txBox="1">
            <a:spLocks/>
          </p:cNvSpPr>
          <p:nvPr/>
        </p:nvSpPr>
        <p:spPr>
          <a:xfrm>
            <a:off x="4929190" y="3071810"/>
            <a:ext cx="357190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M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82" name="Oggetto 81"/>
          <p:cNvGraphicFramePr>
            <a:graphicFrameLocks noChangeAspect="1"/>
          </p:cNvGraphicFramePr>
          <p:nvPr/>
        </p:nvGraphicFramePr>
        <p:xfrm>
          <a:off x="928662" y="2714620"/>
          <a:ext cx="1071570" cy="556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0" name="Equation" r:id="rId5" imgW="660240" imgH="342720" progId="Equation.DSMT4">
                  <p:embed/>
                </p:oleObj>
              </mc:Choice>
              <mc:Fallback>
                <p:oleObj name="Equation" r:id="rId5" imgW="660240" imgH="34272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2714620"/>
                        <a:ext cx="1071570" cy="5563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3" name="Object 5"/>
          <p:cNvGraphicFramePr>
            <a:graphicFrameLocks noChangeAspect="1"/>
          </p:cNvGraphicFramePr>
          <p:nvPr/>
        </p:nvGraphicFramePr>
        <p:xfrm>
          <a:off x="5862638" y="2714625"/>
          <a:ext cx="224790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1" name="Equation" r:id="rId7" imgW="1384200" imgH="342720" progId="Equation.DSMT4">
                  <p:embed/>
                </p:oleObj>
              </mc:Choice>
              <mc:Fallback>
                <p:oleObj name="Equation" r:id="rId7" imgW="1384200" imgH="34272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2638" y="2714625"/>
                        <a:ext cx="2247900" cy="555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5" name="Connettore 2 84"/>
          <p:cNvCxnSpPr/>
          <p:nvPr/>
        </p:nvCxnSpPr>
        <p:spPr>
          <a:xfrm rot="16200000" flipH="1">
            <a:off x="4839892" y="3437642"/>
            <a:ext cx="1588" cy="46434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Sottotitolo 2"/>
          <p:cNvSpPr txBox="1">
            <a:spLocks/>
          </p:cNvSpPr>
          <p:nvPr/>
        </p:nvSpPr>
        <p:spPr>
          <a:xfrm>
            <a:off x="5000628" y="3500438"/>
            <a:ext cx="357190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x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83981" name="Object 13"/>
          <p:cNvGraphicFramePr>
            <a:graphicFrameLocks noChangeAspect="1"/>
          </p:cNvGraphicFramePr>
          <p:nvPr/>
        </p:nvGraphicFramePr>
        <p:xfrm>
          <a:off x="2479675" y="2714625"/>
          <a:ext cx="968375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2" name="Equation" r:id="rId9" imgW="596880" imgH="342720" progId="Equation.DSMT4">
                  <p:embed/>
                </p:oleObj>
              </mc:Choice>
              <mc:Fallback>
                <p:oleObj name="Equation" r:id="rId9" imgW="596880" imgH="34272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9675" y="2714625"/>
                        <a:ext cx="968375" cy="555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6" name="Connettore 2 65"/>
          <p:cNvCxnSpPr/>
          <p:nvPr/>
        </p:nvCxnSpPr>
        <p:spPr>
          <a:xfrm>
            <a:off x="4357686" y="3498850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Sottotitolo 2"/>
          <p:cNvSpPr txBox="1">
            <a:spLocks/>
          </p:cNvSpPr>
          <p:nvPr/>
        </p:nvSpPr>
        <p:spPr>
          <a:xfrm>
            <a:off x="4000496" y="3286124"/>
            <a:ext cx="357190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V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83983" name="Object 5"/>
          <p:cNvGraphicFramePr>
            <a:graphicFrameLocks noChangeAspect="1"/>
          </p:cNvGraphicFramePr>
          <p:nvPr/>
        </p:nvGraphicFramePr>
        <p:xfrm>
          <a:off x="2124075" y="4000504"/>
          <a:ext cx="5111548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3" name="Equation" r:id="rId11" imgW="2654300" imgH="368300" progId="Equation.DSMT4">
                  <p:embed/>
                </p:oleObj>
              </mc:Choice>
              <mc:Fallback>
                <p:oleObj name="Equation" r:id="rId11" imgW="2654300" imgH="3683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4000504"/>
                        <a:ext cx="5111548" cy="7143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84" name="Object 7"/>
          <p:cNvGraphicFramePr>
            <a:graphicFrameLocks noChangeAspect="1"/>
          </p:cNvGraphicFramePr>
          <p:nvPr/>
        </p:nvGraphicFramePr>
        <p:xfrm>
          <a:off x="1476375" y="4889504"/>
          <a:ext cx="1652797" cy="468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4" name="Equation" r:id="rId13" imgW="939392" imgH="266584" progId="Equation.DSMT4">
                  <p:embed/>
                </p:oleObj>
              </mc:Choice>
              <mc:Fallback>
                <p:oleObj name="Equation" r:id="rId13" imgW="939392" imgH="266584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4889504"/>
                        <a:ext cx="1652797" cy="46832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85" name="Object 9"/>
          <p:cNvGraphicFramePr>
            <a:graphicFrameLocks noChangeAspect="1"/>
          </p:cNvGraphicFramePr>
          <p:nvPr/>
        </p:nvGraphicFramePr>
        <p:xfrm>
          <a:off x="5508625" y="4865691"/>
          <a:ext cx="2169026" cy="563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5" name="Equation" r:id="rId15" imgW="1028254" imgH="266584" progId="Equation.DSMT4">
                  <p:embed/>
                </p:oleObj>
              </mc:Choice>
              <mc:Fallback>
                <p:oleObj name="Equation" r:id="rId15" imgW="1028254" imgH="266584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5" y="4865691"/>
                        <a:ext cx="2169026" cy="5635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86" name="Object 11"/>
          <p:cNvGraphicFramePr>
            <a:graphicFrameLocks noChangeAspect="1"/>
          </p:cNvGraphicFramePr>
          <p:nvPr/>
        </p:nvGraphicFramePr>
        <p:xfrm>
          <a:off x="1560513" y="5500688"/>
          <a:ext cx="1517650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6" name="Equation" r:id="rId17" imgW="799920" imgH="368280" progId="Equation.DSMT4">
                  <p:embed/>
                </p:oleObj>
              </mc:Choice>
              <mc:Fallback>
                <p:oleObj name="Equation" r:id="rId17" imgW="799920" imgH="36828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0513" y="5500688"/>
                        <a:ext cx="1517650" cy="701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87" name="Object 11"/>
          <p:cNvGraphicFramePr>
            <a:graphicFrameLocks noChangeAspect="1"/>
          </p:cNvGraphicFramePr>
          <p:nvPr/>
        </p:nvGraphicFramePr>
        <p:xfrm>
          <a:off x="5705475" y="5764213"/>
          <a:ext cx="1227138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7" name="Equation" r:id="rId19" imgW="647640" imgH="164880" progId="Equation.DSMT4">
                  <p:embed/>
                </p:oleObj>
              </mc:Choice>
              <mc:Fallback>
                <p:oleObj name="Equation" r:id="rId19" imgW="647640" imgH="164880" progId="Equation.DSMT4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5475" y="5764213"/>
                        <a:ext cx="1227138" cy="315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" name="CasellaDiTesto 75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78" name="CasellaDiTesto 77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 – Fondazione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37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48" name="Rettangolo 47"/>
          <p:cNvSpPr/>
          <p:nvPr/>
        </p:nvSpPr>
        <p:spPr>
          <a:xfrm>
            <a:off x="785786" y="2000240"/>
            <a:ext cx="7643866" cy="21431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0" name="Croce 49"/>
          <p:cNvSpPr/>
          <p:nvPr/>
        </p:nvSpPr>
        <p:spPr>
          <a:xfrm>
            <a:off x="4442772" y="1997898"/>
            <a:ext cx="214314" cy="214314"/>
          </a:xfrm>
          <a:prstGeom prst="plus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1" name="Sottotitolo 2"/>
          <p:cNvSpPr txBox="1">
            <a:spLocks/>
          </p:cNvSpPr>
          <p:nvPr/>
        </p:nvSpPr>
        <p:spPr>
          <a:xfrm>
            <a:off x="4572000" y="2143116"/>
            <a:ext cx="357190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G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cxnSp>
        <p:nvCxnSpPr>
          <p:cNvPr id="52" name="Connettore 2 51"/>
          <p:cNvCxnSpPr/>
          <p:nvPr/>
        </p:nvCxnSpPr>
        <p:spPr>
          <a:xfrm rot="5400000">
            <a:off x="4292512" y="1550930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Freccia ad arco 52"/>
          <p:cNvSpPr/>
          <p:nvPr/>
        </p:nvSpPr>
        <p:spPr>
          <a:xfrm>
            <a:off x="4220280" y="1408848"/>
            <a:ext cx="714380" cy="714380"/>
          </a:xfrm>
          <a:prstGeom prst="circularArrow">
            <a:avLst>
              <a:gd name="adj1" fmla="val 0"/>
              <a:gd name="adj2" fmla="val 1142323"/>
              <a:gd name="adj3" fmla="val 20399655"/>
              <a:gd name="adj4" fmla="val 10546855"/>
              <a:gd name="adj5" fmla="val 665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54" name="Sottotitolo 2"/>
          <p:cNvSpPr txBox="1">
            <a:spLocks/>
          </p:cNvSpPr>
          <p:nvPr/>
        </p:nvSpPr>
        <p:spPr>
          <a:xfrm>
            <a:off x="4643438" y="1071546"/>
            <a:ext cx="357190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N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sp>
        <p:nvSpPr>
          <p:cNvPr id="65" name="Sottotitolo 2"/>
          <p:cNvSpPr txBox="1">
            <a:spLocks/>
          </p:cNvSpPr>
          <p:nvPr/>
        </p:nvSpPr>
        <p:spPr>
          <a:xfrm>
            <a:off x="4929190" y="1500174"/>
            <a:ext cx="357190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M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cxnSp>
        <p:nvCxnSpPr>
          <p:cNvPr id="85" name="Connettore 2 84"/>
          <p:cNvCxnSpPr/>
          <p:nvPr/>
        </p:nvCxnSpPr>
        <p:spPr>
          <a:xfrm rot="16200000" flipH="1">
            <a:off x="4839892" y="1866006"/>
            <a:ext cx="1588" cy="46434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Sottotitolo 2"/>
          <p:cNvSpPr txBox="1">
            <a:spLocks/>
          </p:cNvSpPr>
          <p:nvPr/>
        </p:nvSpPr>
        <p:spPr>
          <a:xfrm>
            <a:off x="5000628" y="1928802"/>
            <a:ext cx="357190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x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83979" name="Object 11"/>
          <p:cNvGraphicFramePr>
            <a:graphicFrameLocks noChangeAspect="1"/>
          </p:cNvGraphicFramePr>
          <p:nvPr/>
        </p:nvGraphicFramePr>
        <p:xfrm>
          <a:off x="3681413" y="2357438"/>
          <a:ext cx="1857375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11" name="Equation" r:id="rId5" imgW="1015920" imgH="228600" progId="Equation.DSMT4">
                  <p:embed/>
                </p:oleObj>
              </mc:Choice>
              <mc:Fallback>
                <p:oleObj name="Equation" r:id="rId5" imgW="1015920" imgH="2286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1413" y="2357438"/>
                        <a:ext cx="1857375" cy="417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80" name="Object 12"/>
          <p:cNvGraphicFramePr>
            <a:graphicFrameLocks noChangeAspect="1"/>
          </p:cNvGraphicFramePr>
          <p:nvPr/>
        </p:nvGraphicFramePr>
        <p:xfrm>
          <a:off x="1377950" y="2862263"/>
          <a:ext cx="6608763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12" name="Equation" r:id="rId7" imgW="3543120" imgH="342720" progId="Equation.DSMT4">
                  <p:embed/>
                </p:oleObj>
              </mc:Choice>
              <mc:Fallback>
                <p:oleObj name="Equation" r:id="rId7" imgW="3543120" imgH="34272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7950" y="2862263"/>
                        <a:ext cx="6608763" cy="638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6" name="Connettore 2 65"/>
          <p:cNvCxnSpPr/>
          <p:nvPr/>
        </p:nvCxnSpPr>
        <p:spPr>
          <a:xfrm>
            <a:off x="4357686" y="1927214"/>
            <a:ext cx="57150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Sottotitolo 2"/>
          <p:cNvSpPr txBox="1">
            <a:spLocks/>
          </p:cNvSpPr>
          <p:nvPr/>
        </p:nvSpPr>
        <p:spPr>
          <a:xfrm>
            <a:off x="4000496" y="1714488"/>
            <a:ext cx="357190" cy="2857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V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83982" name="Object 14"/>
          <p:cNvGraphicFramePr>
            <a:graphicFrameLocks noChangeAspect="1"/>
          </p:cNvGraphicFramePr>
          <p:nvPr/>
        </p:nvGraphicFramePr>
        <p:xfrm>
          <a:off x="319092" y="3429625"/>
          <a:ext cx="8467750" cy="999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13" name="Equation" r:id="rId9" imgW="5371920" imgH="634680" progId="Equation.DSMT4">
                  <p:embed/>
                </p:oleObj>
              </mc:Choice>
              <mc:Fallback>
                <p:oleObj name="Equation" r:id="rId9" imgW="5371920" imgH="63468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092" y="3429625"/>
                        <a:ext cx="8467750" cy="99950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364" name="Object 25"/>
          <p:cNvGraphicFramePr>
            <a:graphicFrameLocks noChangeAspect="1"/>
          </p:cNvGraphicFramePr>
          <p:nvPr/>
        </p:nvGraphicFramePr>
        <p:xfrm>
          <a:off x="571472" y="5572158"/>
          <a:ext cx="1931987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14" name="Equation" r:id="rId11" imgW="952200" imgH="406080" progId="Equation.DSMT4">
                  <p:embed/>
                </p:oleObj>
              </mc:Choice>
              <mc:Fallback>
                <p:oleObj name="Equation" r:id="rId11" imgW="952200" imgH="406080" progId="Equation.DSMT4">
                  <p:embed/>
                  <p:pic>
                    <p:nvPicPr>
                      <p:cNvPr id="0" name="Object 25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-13101" b="3636"/>
                      <a:stretch>
                        <a:fillRect/>
                      </a:stretch>
                    </p:blipFill>
                    <p:spPr bwMode="auto">
                      <a:xfrm>
                        <a:off x="571472" y="5572158"/>
                        <a:ext cx="1931987" cy="701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365" name="Object 26"/>
          <p:cNvGraphicFramePr>
            <a:graphicFrameLocks noChangeAspect="1"/>
          </p:cNvGraphicFramePr>
          <p:nvPr/>
        </p:nvGraphicFramePr>
        <p:xfrm>
          <a:off x="3143240" y="5454672"/>
          <a:ext cx="6342062" cy="104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15" name="Equation" r:id="rId13" imgW="3416040" imgH="660240" progId="Equation.DSMT4">
                  <p:embed/>
                </p:oleObj>
              </mc:Choice>
              <mc:Fallback>
                <p:oleObj name="Equation" r:id="rId13" imgW="3416040" imgH="660240" progId="Equation.DSMT4">
                  <p:embed/>
                  <p:pic>
                    <p:nvPicPr>
                      <p:cNvPr id="0" name="Object 26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-13101" b="3636"/>
                      <a:stretch>
                        <a:fillRect/>
                      </a:stretch>
                    </p:blipFill>
                    <p:spPr bwMode="auto">
                      <a:xfrm>
                        <a:off x="3143240" y="5454672"/>
                        <a:ext cx="6342062" cy="1046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CasellaDiTesto 30"/>
          <p:cNvSpPr txBox="1"/>
          <p:nvPr/>
        </p:nvSpPr>
        <p:spPr>
          <a:xfrm>
            <a:off x="214282" y="4434496"/>
            <a:ext cx="8643998" cy="923330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Lucida Sans" pitchFamily="34" charset="0"/>
              </a:rPr>
              <a:t>Anche in questo caso occorre tenere conto dell’eventualità che crisi duttile sopraggiunga prima della crisi della fondazione, in tal caso le sollecitazioni trasmesse dai pilastri sono proprio pari alle resistenze</a:t>
            </a:r>
            <a:endParaRPr lang="it-IT" dirty="0">
              <a:latin typeface="Lucida Sans" pitchFamily="34" charset="0"/>
            </a:endParaRPr>
          </a:p>
        </p:txBody>
      </p:sp>
      <p:sp>
        <p:nvSpPr>
          <p:cNvPr id="32" name="CasellaDiTesto 31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33" name="CasellaDiTesto 32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9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085194"/>
            <a:ext cx="8572560" cy="432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 – Fondazione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38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aphicFrame>
        <p:nvGraphicFramePr>
          <p:cNvPr id="93187" name="Object 11"/>
          <p:cNvGraphicFramePr>
            <a:graphicFrameLocks noChangeAspect="1"/>
          </p:cNvGraphicFramePr>
          <p:nvPr/>
        </p:nvGraphicFramePr>
        <p:xfrm>
          <a:off x="357158" y="5739114"/>
          <a:ext cx="1357322" cy="343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19" name="Equation" r:id="rId6" imgW="901440" imgH="228600" progId="Equation.DSMT4">
                  <p:embed/>
                </p:oleObj>
              </mc:Choice>
              <mc:Fallback>
                <p:oleObj name="Equation" r:id="rId6" imgW="901440" imgH="2286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5739114"/>
                        <a:ext cx="1357322" cy="343907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ttangolo 20"/>
          <p:cNvSpPr/>
          <p:nvPr/>
        </p:nvSpPr>
        <p:spPr>
          <a:xfrm>
            <a:off x="928662" y="1265816"/>
            <a:ext cx="816312" cy="414340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3" name="Connettore 2 22"/>
          <p:cNvCxnSpPr>
            <a:stCxn id="21" idx="2"/>
          </p:cNvCxnSpPr>
          <p:nvPr/>
        </p:nvCxnSpPr>
        <p:spPr>
          <a:xfrm rot="16200000" flipH="1">
            <a:off x="1158437" y="5587601"/>
            <a:ext cx="377234" cy="2047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ttangolo 23"/>
          <p:cNvSpPr/>
          <p:nvPr/>
        </p:nvSpPr>
        <p:spPr>
          <a:xfrm>
            <a:off x="3335798" y="1265816"/>
            <a:ext cx="664698" cy="409201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5" name="Connettore 2 24"/>
          <p:cNvCxnSpPr>
            <a:stCxn id="24" idx="2"/>
          </p:cNvCxnSpPr>
          <p:nvPr/>
        </p:nvCxnSpPr>
        <p:spPr>
          <a:xfrm rot="5400000">
            <a:off x="3512850" y="5488283"/>
            <a:ext cx="285754" cy="2484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3189" name="Object 19"/>
          <p:cNvGraphicFramePr>
            <a:graphicFrameLocks noChangeAspect="1"/>
          </p:cNvGraphicFramePr>
          <p:nvPr/>
        </p:nvGraphicFramePr>
        <p:xfrm>
          <a:off x="5786446" y="5691774"/>
          <a:ext cx="3214710" cy="623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20" name="Equation" r:id="rId8" imgW="2108160" imgH="406080" progId="Equation.DSMT4">
                  <p:embed/>
                </p:oleObj>
              </mc:Choice>
              <mc:Fallback>
                <p:oleObj name="Equation" r:id="rId8" imgW="2108160" imgH="40608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6446" y="5691774"/>
                        <a:ext cx="3214710" cy="623110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ttangolo 27"/>
          <p:cNvSpPr/>
          <p:nvPr/>
        </p:nvSpPr>
        <p:spPr>
          <a:xfrm>
            <a:off x="8001024" y="1258564"/>
            <a:ext cx="857256" cy="414340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9" name="Connettore 2 28"/>
          <p:cNvCxnSpPr>
            <a:stCxn id="28" idx="2"/>
          </p:cNvCxnSpPr>
          <p:nvPr/>
        </p:nvCxnSpPr>
        <p:spPr>
          <a:xfrm rot="5400000">
            <a:off x="8285982" y="5544844"/>
            <a:ext cx="286546" cy="79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3191" name="Object 26"/>
          <p:cNvGraphicFramePr>
            <a:graphicFrameLocks noChangeAspect="1"/>
          </p:cNvGraphicFramePr>
          <p:nvPr/>
        </p:nvGraphicFramePr>
        <p:xfrm>
          <a:off x="1428750" y="5572140"/>
          <a:ext cx="5641975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21" name="Equation" r:id="rId10" imgW="3416040" imgH="660240" progId="Equation.DSMT4">
                  <p:embed/>
                </p:oleObj>
              </mc:Choice>
              <mc:Fallback>
                <p:oleObj name="Equation" r:id="rId10" imgW="3416040" imgH="660240" progId="Equation.DSMT4">
                  <p:embed/>
                  <p:pic>
                    <p:nvPicPr>
                      <p:cNvPr id="0" name="Object 26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-13068" b="3816"/>
                      <a:stretch>
                        <a:fillRect/>
                      </a:stretch>
                    </p:blipFill>
                    <p:spPr bwMode="auto">
                      <a:xfrm>
                        <a:off x="1428750" y="5572140"/>
                        <a:ext cx="5641975" cy="90646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CasellaDiTesto 25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4" grpId="0" animBg="1"/>
      <p:bldP spid="24" grpId="1" animBg="1"/>
      <p:bldP spid="2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 – Fondazione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39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6429388" y="4714884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m/s</a:t>
            </a:r>
            <a:r>
              <a:rPr lang="it-IT" baseline="30000" dirty="0" smtClean="0"/>
              <a:t>2</a:t>
            </a:r>
            <a:endParaRPr lang="it-IT" baseline="30000" dirty="0"/>
          </a:p>
        </p:txBody>
      </p:sp>
      <p:pic>
        <p:nvPicPr>
          <p:cNvPr id="14336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1214422"/>
            <a:ext cx="570547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CasellaDiTesto 23"/>
          <p:cNvSpPr txBox="1"/>
          <p:nvPr/>
        </p:nvSpPr>
        <p:spPr>
          <a:xfrm>
            <a:off x="214282" y="5357826"/>
            <a:ext cx="8643998" cy="1077218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sz="1600" dirty="0" smtClean="0">
                <a:latin typeface="Lucida Sans" pitchFamily="34" charset="0"/>
              </a:rPr>
              <a:t>La crisi duttile si raggiunge prima della crisi della fondazione (i pilastri trasmettono un momento ed un taglio massimo proprio pari a quello resistente, ma per tali sollecitazioni la fondazione è ancora in grado di esplicare la sua funzione). In pratica la fondazione è adeguata per scarsa resistenza della struttura in elevazione.</a:t>
            </a:r>
            <a:endParaRPr lang="it-IT" sz="1600" dirty="0">
              <a:latin typeface="Lucida Sans" pitchFamily="34" charset="0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2857495"/>
            <a:ext cx="8572560" cy="714381"/>
          </a:xfrm>
        </p:spPr>
        <p:txBody>
          <a:bodyPr>
            <a:normAutofit/>
          </a:bodyPr>
          <a:lstStyle/>
          <a:p>
            <a:r>
              <a:rPr lang="it-IT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Presentazione del Caso Studio</a:t>
            </a:r>
            <a:endParaRPr lang="it-IT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4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 – Nodi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40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8" name="Sottotitolo 2"/>
          <p:cNvSpPr txBox="1">
            <a:spLocks/>
          </p:cNvSpPr>
          <p:nvPr/>
        </p:nvSpPr>
        <p:spPr>
          <a:xfrm>
            <a:off x="357158" y="1285860"/>
            <a:ext cx="8358246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La verifica</a:t>
            </a:r>
            <a:r>
              <a:rPr kumimoji="0" lang="it-IT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 deve essere effettuata solo per i nodi non interamente confinati.</a:t>
            </a:r>
          </a:p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600" baseline="0" dirty="0" smtClean="0">
                <a:latin typeface="Lucida Sans" pitchFamily="34" charset="0"/>
              </a:rPr>
              <a:t>Deve</a:t>
            </a:r>
            <a:r>
              <a:rPr lang="it-IT" sz="1600" dirty="0" smtClean="0">
                <a:latin typeface="Lucida Sans" pitchFamily="34" charset="0"/>
              </a:rPr>
              <a:t> essere verificata sia la resistenza a compressione che quella a trazione.</a:t>
            </a:r>
            <a:endParaRPr kumimoji="0" lang="it-IT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sp>
        <p:nvSpPr>
          <p:cNvPr id="19" name="Sottotitolo 2"/>
          <p:cNvSpPr txBox="1">
            <a:spLocks/>
          </p:cNvSpPr>
          <p:nvPr/>
        </p:nvSpPr>
        <p:spPr>
          <a:xfrm>
            <a:off x="983614" y="2357430"/>
            <a:ext cx="2357454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600" dirty="0" smtClean="0">
                <a:latin typeface="Lucida Sans" pitchFamily="34" charset="0"/>
              </a:rPr>
              <a:t>Resistenza a trazione.</a:t>
            </a:r>
            <a:endParaRPr kumimoji="0" lang="it-IT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20" name="Oggetto 19"/>
          <p:cNvGraphicFramePr>
            <a:graphicFrameLocks noChangeAspect="1"/>
          </p:cNvGraphicFramePr>
          <p:nvPr/>
        </p:nvGraphicFramePr>
        <p:xfrm>
          <a:off x="3412505" y="2071678"/>
          <a:ext cx="4231329" cy="1000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78" name="Equation" r:id="rId5" imgW="2552400" imgH="660240" progId="Equation.DSMT4">
                  <p:embed/>
                </p:oleObj>
              </mc:Choice>
              <mc:Fallback>
                <p:oleObj name="Equation" r:id="rId5" imgW="2552400" imgH="66024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2505" y="2071678"/>
                        <a:ext cx="4231329" cy="10001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Sottotitolo 2"/>
          <p:cNvSpPr txBox="1">
            <a:spLocks/>
          </p:cNvSpPr>
          <p:nvPr/>
        </p:nvSpPr>
        <p:spPr>
          <a:xfrm>
            <a:off x="428596" y="3429000"/>
            <a:ext cx="2928958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600" dirty="0" smtClean="0">
                <a:latin typeface="Lucida Sans" pitchFamily="34" charset="0"/>
              </a:rPr>
              <a:t>Resistenza a compressione.</a:t>
            </a:r>
            <a:endParaRPr kumimoji="0" lang="it-IT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22" name="Oggetto 21"/>
          <p:cNvGraphicFramePr>
            <a:graphicFrameLocks noChangeAspect="1"/>
          </p:cNvGraphicFramePr>
          <p:nvPr/>
        </p:nvGraphicFramePr>
        <p:xfrm>
          <a:off x="3554413" y="3200400"/>
          <a:ext cx="3978275" cy="88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79" name="Equation" r:id="rId7" imgW="2400120" imgH="583920" progId="Equation.DSMT4">
                  <p:embed/>
                </p:oleObj>
              </mc:Choice>
              <mc:Fallback>
                <p:oleObj name="Equation" r:id="rId7" imgW="2400120" imgH="58392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4413" y="3200400"/>
                        <a:ext cx="3978275" cy="884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0" name="Object 4"/>
          <p:cNvGraphicFramePr>
            <a:graphicFrameLocks noChangeAspect="1"/>
          </p:cNvGraphicFramePr>
          <p:nvPr/>
        </p:nvGraphicFramePr>
        <p:xfrm>
          <a:off x="3143240" y="4286256"/>
          <a:ext cx="29146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80" name="Equation" r:id="rId9" imgW="1396800" imgH="228600" progId="Equation.DSMT4">
                  <p:embed/>
                </p:oleObj>
              </mc:Choice>
              <mc:Fallback>
                <p:oleObj name="Equation" r:id="rId9" imgW="1396800" imgH="2286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0" y="4286256"/>
                        <a:ext cx="2914650" cy="476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1" name="Object 5"/>
          <p:cNvGraphicFramePr>
            <a:graphicFrameLocks noChangeAspect="1"/>
          </p:cNvGraphicFramePr>
          <p:nvPr/>
        </p:nvGraphicFramePr>
        <p:xfrm>
          <a:off x="357158" y="5143512"/>
          <a:ext cx="8501090" cy="709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81" name="Equation" r:id="rId11" imgW="5626080" imgH="469800" progId="Equation.DSMT4">
                  <p:embed/>
                </p:oleObj>
              </mc:Choice>
              <mc:Fallback>
                <p:oleObj name="Equation" r:id="rId11" imgW="5626080" imgH="4698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5143512"/>
                        <a:ext cx="8501090" cy="7090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1142" name="Picture 6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857356" y="4929198"/>
            <a:ext cx="5319787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Rettangolo 33"/>
          <p:cNvSpPr/>
          <p:nvPr/>
        </p:nvSpPr>
        <p:spPr>
          <a:xfrm>
            <a:off x="6170932" y="5544844"/>
            <a:ext cx="1000132" cy="642942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1143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500166" y="1142985"/>
            <a:ext cx="586740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CasellaDiTesto 24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Analisi Statica Lineare – Quadro riassuntivo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41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150529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571612"/>
            <a:ext cx="588287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CasellaDiTesto 18"/>
          <p:cNvSpPr txBox="1"/>
          <p:nvPr/>
        </p:nvSpPr>
        <p:spPr>
          <a:xfrm>
            <a:off x="214282" y="1142984"/>
            <a:ext cx="8643998" cy="338554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it-IT" sz="1600" dirty="0" smtClean="0">
                <a:latin typeface="Lucida Sans" pitchFamily="34" charset="0"/>
              </a:rPr>
              <a:t>Il meccanismo di crisi è di tipo duttile e localizzato al primo livello</a:t>
            </a:r>
            <a:endParaRPr lang="it-IT" sz="1600" dirty="0">
              <a:latin typeface="Lucida Sans" pitchFamily="34" charset="0"/>
            </a:endParaRPr>
          </a:p>
        </p:txBody>
      </p:sp>
      <p:pic>
        <p:nvPicPr>
          <p:cNvPr id="15053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46" y="2000240"/>
            <a:ext cx="6686550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CasellaDiTesto 17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14282" y="2500306"/>
            <a:ext cx="8643998" cy="1000131"/>
          </a:xfrm>
        </p:spPr>
        <p:txBody>
          <a:bodyPr>
            <a:noAutofit/>
          </a:bodyPr>
          <a:lstStyle/>
          <a:p>
            <a:r>
              <a:rPr lang="it-IT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Analisi per Meccanismi </a:t>
            </a:r>
            <a:br>
              <a:rPr lang="it-IT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</a:br>
            <a:r>
              <a:rPr lang="it-IT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(Tagli di piano)</a:t>
            </a:r>
            <a:r>
              <a:rPr lang="it-IT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 </a:t>
            </a:r>
            <a:endParaRPr lang="it-IT" sz="2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42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6" name="Sottotitolo 2"/>
          <p:cNvSpPr txBox="1">
            <a:spLocks/>
          </p:cNvSpPr>
          <p:nvPr/>
        </p:nvSpPr>
        <p:spPr>
          <a:xfrm>
            <a:off x="357158" y="3571876"/>
            <a:ext cx="8358246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Regione Basilicata – (</a:t>
            </a:r>
            <a:r>
              <a:rPr kumimoji="0" lang="it-IT" sz="1400" b="1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CRiS</a:t>
            </a:r>
            <a:r>
              <a:rPr kumimoji="0" lang="it-IT" sz="1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) – Centro di competenza regionale sul Rischio Sismico</a:t>
            </a: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400" b="1" u="sng" dirty="0" smtClean="0">
                <a:latin typeface="Lucida Sans" pitchFamily="34" charset="0"/>
              </a:rPr>
              <a:t>LINEE GUIDA PER LA VALUTAZIONE DELLA VULNERABILITA’ SISMICA DEGLI EDIFICI STRATEGICI E RILEVANTI (ottobre 2005)</a:t>
            </a:r>
            <a:endParaRPr kumimoji="0" lang="it-IT" sz="1400" b="1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Analisi per Meccanismi  </a:t>
            </a:r>
            <a:r>
              <a:rPr lang="it-IT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(Tagli di piano)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 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43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6" name="Sottotitolo 2"/>
          <p:cNvSpPr txBox="1">
            <a:spLocks/>
          </p:cNvSpPr>
          <p:nvPr/>
        </p:nvSpPr>
        <p:spPr>
          <a:xfrm>
            <a:off x="357158" y="1000108"/>
            <a:ext cx="8358246" cy="785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Regione Basilicata – (</a:t>
            </a:r>
            <a:r>
              <a:rPr kumimoji="0" lang="it-IT" sz="1400" b="1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CRiS</a:t>
            </a:r>
            <a:r>
              <a:rPr kumimoji="0" lang="it-IT" sz="1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) – Centro di competenza regionale sul Rischio Sismico</a:t>
            </a: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400" b="1" u="sng" dirty="0" smtClean="0">
                <a:latin typeface="Lucida Sans" pitchFamily="34" charset="0"/>
              </a:rPr>
              <a:t>LINEE GUIDA PER LA VALUTAZIONE DELLA VULNERABILITA’ SISMICA DEGLI EDIFICI STRATEGICI E RILEVANTI (ottobre 2005)</a:t>
            </a:r>
            <a:endParaRPr kumimoji="0" lang="it-IT" sz="1400" b="1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sp>
        <p:nvSpPr>
          <p:cNvPr id="17" name="Sottotitolo 2"/>
          <p:cNvSpPr txBox="1">
            <a:spLocks/>
          </p:cNvSpPr>
          <p:nvPr/>
        </p:nvSpPr>
        <p:spPr>
          <a:xfrm>
            <a:off x="214282" y="1857364"/>
            <a:ext cx="8643998" cy="857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600" dirty="0" smtClean="0">
                <a:latin typeface="Lucida Sans" pitchFamily="34" charset="0"/>
              </a:rPr>
              <a:t>E’ probabile che per edifici esistenti si realizzi un meccanismo di collasso di piano (travi forti e colonne deboli) in quanto spesso progettati per soli carichi verticali e quindi caratterizzati da bassi quantitativi di armatura longitudinale nei pilastri.</a:t>
            </a:r>
            <a:endParaRPr kumimoji="0" lang="it-IT" sz="16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cxnSp>
        <p:nvCxnSpPr>
          <p:cNvPr id="19" name="Connettore 1 18"/>
          <p:cNvCxnSpPr/>
          <p:nvPr/>
        </p:nvCxnSpPr>
        <p:spPr>
          <a:xfrm rot="5400000" flipH="1" flipV="1">
            <a:off x="892943" y="4831697"/>
            <a:ext cx="78581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/>
          <p:cNvCxnSpPr/>
          <p:nvPr/>
        </p:nvCxnSpPr>
        <p:spPr>
          <a:xfrm rot="5400000" flipH="1" flipV="1">
            <a:off x="3892545" y="4830903"/>
            <a:ext cx="78581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1 20"/>
          <p:cNvCxnSpPr/>
          <p:nvPr/>
        </p:nvCxnSpPr>
        <p:spPr>
          <a:xfrm rot="5400000" flipH="1" flipV="1">
            <a:off x="2820975" y="4830903"/>
            <a:ext cx="78581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1 21"/>
          <p:cNvCxnSpPr/>
          <p:nvPr/>
        </p:nvCxnSpPr>
        <p:spPr>
          <a:xfrm rot="5400000" flipH="1" flipV="1">
            <a:off x="1820843" y="4830903"/>
            <a:ext cx="78581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/>
          <p:cNvCxnSpPr/>
          <p:nvPr/>
        </p:nvCxnSpPr>
        <p:spPr>
          <a:xfrm rot="5400000" flipH="1" flipV="1">
            <a:off x="1321571" y="3332293"/>
            <a:ext cx="78581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1 23"/>
          <p:cNvCxnSpPr/>
          <p:nvPr/>
        </p:nvCxnSpPr>
        <p:spPr>
          <a:xfrm rot="5400000" flipH="1" flipV="1">
            <a:off x="4321173" y="3331499"/>
            <a:ext cx="78581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24"/>
          <p:cNvCxnSpPr/>
          <p:nvPr/>
        </p:nvCxnSpPr>
        <p:spPr>
          <a:xfrm rot="5400000" flipH="1" flipV="1">
            <a:off x="3249603" y="3331499"/>
            <a:ext cx="78581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1 25"/>
          <p:cNvCxnSpPr/>
          <p:nvPr/>
        </p:nvCxnSpPr>
        <p:spPr>
          <a:xfrm rot="5400000" flipH="1" flipV="1">
            <a:off x="2249471" y="3331499"/>
            <a:ext cx="78581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>
            <a:off x="1714480" y="3725202"/>
            <a:ext cx="300039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1 28"/>
          <p:cNvCxnSpPr/>
          <p:nvPr/>
        </p:nvCxnSpPr>
        <p:spPr>
          <a:xfrm>
            <a:off x="1714480" y="2939384"/>
            <a:ext cx="300039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29"/>
          <p:cNvCxnSpPr/>
          <p:nvPr/>
        </p:nvCxnSpPr>
        <p:spPr>
          <a:xfrm>
            <a:off x="1285852" y="4437994"/>
            <a:ext cx="300039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1 31"/>
          <p:cNvCxnSpPr/>
          <p:nvPr/>
        </p:nvCxnSpPr>
        <p:spPr>
          <a:xfrm>
            <a:off x="1142976" y="5225400"/>
            <a:ext cx="28575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/>
          <p:cNvCxnSpPr/>
          <p:nvPr/>
        </p:nvCxnSpPr>
        <p:spPr>
          <a:xfrm>
            <a:off x="4143372" y="5225400"/>
            <a:ext cx="28575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1 33"/>
          <p:cNvCxnSpPr/>
          <p:nvPr/>
        </p:nvCxnSpPr>
        <p:spPr>
          <a:xfrm>
            <a:off x="3071802" y="5225400"/>
            <a:ext cx="28575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1 34"/>
          <p:cNvCxnSpPr/>
          <p:nvPr/>
        </p:nvCxnSpPr>
        <p:spPr>
          <a:xfrm>
            <a:off x="2071670" y="5223812"/>
            <a:ext cx="28575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1 36"/>
          <p:cNvCxnSpPr/>
          <p:nvPr/>
        </p:nvCxnSpPr>
        <p:spPr>
          <a:xfrm rot="5400000" flipH="1" flipV="1">
            <a:off x="1142976" y="3868078"/>
            <a:ext cx="714380" cy="428628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1 39"/>
          <p:cNvCxnSpPr/>
          <p:nvPr/>
        </p:nvCxnSpPr>
        <p:spPr>
          <a:xfrm rot="5400000" flipH="1" flipV="1">
            <a:off x="2071670" y="3868078"/>
            <a:ext cx="714380" cy="428628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1 40"/>
          <p:cNvCxnSpPr/>
          <p:nvPr/>
        </p:nvCxnSpPr>
        <p:spPr>
          <a:xfrm rot="5400000" flipH="1" flipV="1">
            <a:off x="3071802" y="3868078"/>
            <a:ext cx="714380" cy="428628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1 41"/>
          <p:cNvCxnSpPr/>
          <p:nvPr/>
        </p:nvCxnSpPr>
        <p:spPr>
          <a:xfrm rot="5400000" flipH="1" flipV="1">
            <a:off x="4143372" y="3868078"/>
            <a:ext cx="714380" cy="428628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2 43"/>
          <p:cNvCxnSpPr/>
          <p:nvPr/>
        </p:nvCxnSpPr>
        <p:spPr>
          <a:xfrm>
            <a:off x="357158" y="2980328"/>
            <a:ext cx="78581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2 44"/>
          <p:cNvCxnSpPr/>
          <p:nvPr/>
        </p:nvCxnSpPr>
        <p:spPr>
          <a:xfrm>
            <a:off x="566976" y="3725202"/>
            <a:ext cx="5760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ttore 2 45"/>
          <p:cNvCxnSpPr/>
          <p:nvPr/>
        </p:nvCxnSpPr>
        <p:spPr>
          <a:xfrm>
            <a:off x="785786" y="4439582"/>
            <a:ext cx="3240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Sottotitolo 2"/>
          <p:cNvSpPr txBox="1">
            <a:spLocks/>
          </p:cNvSpPr>
          <p:nvPr/>
        </p:nvSpPr>
        <p:spPr>
          <a:xfrm>
            <a:off x="214282" y="5429264"/>
            <a:ext cx="8643998" cy="9286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600" dirty="0" smtClean="0">
                <a:latin typeface="Lucida Sans" pitchFamily="34" charset="0"/>
              </a:rPr>
              <a:t>L’assunzione di un meccanismo di piano consente una serie di semplificazioni in quanto la valutazione della resistenza può essere effettuata indipendentemente per ciascun piano e richiede la conoscenza della resistenza dei soli pilastri.</a:t>
            </a:r>
            <a:endParaRPr kumimoji="0" lang="it-IT" sz="16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sp>
        <p:nvSpPr>
          <p:cNvPr id="48" name="Sottotitolo 2"/>
          <p:cNvSpPr txBox="1">
            <a:spLocks/>
          </p:cNvSpPr>
          <p:nvPr/>
        </p:nvSpPr>
        <p:spPr>
          <a:xfrm>
            <a:off x="4857752" y="3714752"/>
            <a:ext cx="4000528" cy="9286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600" b="1" dirty="0" smtClean="0">
                <a:latin typeface="Lucida Sans" pitchFamily="34" charset="0"/>
              </a:rPr>
              <a:t>La resistenza sismica che scaturisce da questa ipotesi fornisce un limite inferiore alla effettiva capacità .</a:t>
            </a:r>
            <a:endParaRPr kumimoji="0" lang="it-IT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sp>
        <p:nvSpPr>
          <p:cNvPr id="43" name="CasellaDiTesto 42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49" name="CasellaDiTesto 48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Modello di comportamento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44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7" name="Sottotitolo 2"/>
          <p:cNvSpPr txBox="1">
            <a:spLocks/>
          </p:cNvSpPr>
          <p:nvPr/>
        </p:nvSpPr>
        <p:spPr>
          <a:xfrm>
            <a:off x="214282" y="1071546"/>
            <a:ext cx="8643998" cy="571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600" noProof="0" dirty="0" smtClean="0">
                <a:latin typeface="Lucida Sans" pitchFamily="34" charset="0"/>
              </a:rPr>
              <a:t>La rigidezza dei pilastri è funzione delle condizioni di vincolo agli estremi (travi a spessore o emergenti)</a:t>
            </a:r>
            <a:endParaRPr kumimoji="0" lang="it-IT" sz="16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43" name="Oggetto 42"/>
          <p:cNvGraphicFramePr>
            <a:graphicFrameLocks noChangeAspect="1"/>
          </p:cNvGraphicFramePr>
          <p:nvPr/>
        </p:nvGraphicFramePr>
        <p:xfrm>
          <a:off x="4214810" y="1785926"/>
          <a:ext cx="2366969" cy="7485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80" name="Equation" r:id="rId5" imgW="1485720" imgH="469800" progId="Equation.DSMT4">
                  <p:embed/>
                </p:oleObj>
              </mc:Choice>
              <mc:Fallback>
                <p:oleObj name="Equation" r:id="rId5" imgW="1485720" imgH="4698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4810" y="1785926"/>
                        <a:ext cx="2366969" cy="7485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Sottotitolo 2"/>
          <p:cNvSpPr txBox="1">
            <a:spLocks/>
          </p:cNvSpPr>
          <p:nvPr/>
        </p:nvSpPr>
        <p:spPr>
          <a:xfrm>
            <a:off x="1214414" y="1928802"/>
            <a:ext cx="2143140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600" noProof="0" dirty="0" smtClean="0">
                <a:latin typeface="Lucida Sans" pitchFamily="34" charset="0"/>
              </a:rPr>
              <a:t>Rigidezza pilastro</a:t>
            </a:r>
            <a:endParaRPr kumimoji="0" lang="it-IT" sz="16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sp>
        <p:nvSpPr>
          <p:cNvPr id="51" name="Sottotitolo 2"/>
          <p:cNvSpPr txBox="1">
            <a:spLocks/>
          </p:cNvSpPr>
          <p:nvPr/>
        </p:nvSpPr>
        <p:spPr>
          <a:xfrm>
            <a:off x="3786182" y="2857496"/>
            <a:ext cx="4643470" cy="24288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400" dirty="0" smtClean="0">
                <a:latin typeface="Lucida Sans" pitchFamily="34" charset="0"/>
              </a:rPr>
              <a:t>                          Modulo elastico del calcestruzzo</a:t>
            </a:r>
          </a:p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it-IT" sz="1400" dirty="0" smtClean="0">
              <a:latin typeface="Lucida Sans" pitchFamily="34" charset="0"/>
            </a:endParaRPr>
          </a:p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400" dirty="0" err="1" smtClean="0">
                <a:latin typeface="Lucida Sans" pitchFamily="34" charset="0"/>
              </a:rPr>
              <a:t>J</a:t>
            </a:r>
            <a:r>
              <a:rPr lang="it-IT" sz="1400" baseline="-25000" dirty="0" err="1" smtClean="0">
                <a:latin typeface="Lucida Sans" pitchFamily="34" charset="0"/>
              </a:rPr>
              <a:t>pil</a:t>
            </a:r>
            <a:r>
              <a:rPr lang="it-IT" sz="1400" baseline="-25000" dirty="0" smtClean="0">
                <a:latin typeface="Lucida Sans" pitchFamily="34" charset="0"/>
              </a:rPr>
              <a:t>,i,j</a:t>
            </a:r>
            <a:r>
              <a:rPr lang="it-IT" sz="1400" dirty="0" smtClean="0">
                <a:latin typeface="Lucida Sans" pitchFamily="34" charset="0"/>
              </a:rPr>
              <a:t> = Momento d’inerzia del pilastro</a:t>
            </a:r>
          </a:p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h</a:t>
            </a:r>
            <a:r>
              <a:rPr kumimoji="0" lang="it-IT" sz="1400" b="0" i="0" u="none" strike="noStrike" kern="1200" cap="none" spc="0" normalizeH="0" baseline="-2500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pil</a:t>
            </a:r>
            <a:r>
              <a:rPr kumimoji="0" lang="it-IT" sz="1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,i,j </a:t>
            </a:r>
            <a:r>
              <a:rPr kumimoji="0" lang="it-IT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= altezza del pilastro</a:t>
            </a:r>
          </a:p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it-IT" sz="1400" dirty="0" smtClean="0">
              <a:latin typeface="Lucida Sans" pitchFamily="34" charset="0"/>
            </a:endParaRPr>
          </a:p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C</a:t>
            </a:r>
            <a:r>
              <a:rPr kumimoji="0" lang="it-IT" sz="1400" b="0" i="0" u="none" strike="noStrike" kern="1200" cap="none" spc="0" normalizeH="0" baseline="-2500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pil</a:t>
            </a:r>
            <a:r>
              <a:rPr kumimoji="0" lang="it-IT" sz="1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,i,j</a:t>
            </a:r>
            <a:r>
              <a:rPr kumimoji="0" lang="it-IT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 = coeff. </a:t>
            </a:r>
            <a:r>
              <a:rPr lang="it-IT" sz="1400" dirty="0" smtClean="0">
                <a:latin typeface="Lucida Sans" pitchFamily="34" charset="0"/>
              </a:rPr>
              <a:t>d</a:t>
            </a:r>
            <a:r>
              <a:rPr kumimoji="0" lang="it-IT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i vincolo 9:travi emergenti</a:t>
            </a:r>
          </a:p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400" dirty="0" smtClean="0">
                <a:latin typeface="Lucida Sans" pitchFamily="34" charset="0"/>
              </a:rPr>
              <a:t>                                     6 travi spessore</a:t>
            </a:r>
          </a:p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                                     3 in assenza di travi</a:t>
            </a:r>
            <a:endParaRPr kumimoji="0" lang="it-IT" sz="1400" b="0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52" name="Oggetto 51"/>
          <p:cNvGraphicFramePr>
            <a:graphicFrameLocks noChangeAspect="1"/>
          </p:cNvGraphicFramePr>
          <p:nvPr/>
        </p:nvGraphicFramePr>
        <p:xfrm>
          <a:off x="3850816" y="2857496"/>
          <a:ext cx="1292688" cy="35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81" name="Equation" r:id="rId7" imgW="965160" imgH="266400" progId="Equation.DSMT4">
                  <p:embed/>
                </p:oleObj>
              </mc:Choice>
              <mc:Fallback>
                <p:oleObj name="Equation" r:id="rId7" imgW="965160" imgH="2664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0816" y="2857496"/>
                        <a:ext cx="1292688" cy="357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Sottotitolo 2"/>
          <p:cNvSpPr txBox="1">
            <a:spLocks/>
          </p:cNvSpPr>
          <p:nvPr/>
        </p:nvSpPr>
        <p:spPr>
          <a:xfrm>
            <a:off x="214282" y="5429264"/>
            <a:ext cx="4214842" cy="10001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600" noProof="0" dirty="0" smtClean="0">
                <a:latin typeface="Lucida Sans" pitchFamily="34" charset="0"/>
              </a:rPr>
              <a:t>La rigidezza complessiva di piano nella direzione considerata viene valutata sommando le rigidezze dei pilastri</a:t>
            </a:r>
            <a:endParaRPr kumimoji="0" lang="it-IT" sz="16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104452" name="Object 4"/>
          <p:cNvGraphicFramePr>
            <a:graphicFrameLocks noChangeAspect="1"/>
          </p:cNvGraphicFramePr>
          <p:nvPr/>
        </p:nvGraphicFramePr>
        <p:xfrm>
          <a:off x="5659438" y="5602288"/>
          <a:ext cx="1476375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82" name="Equation" r:id="rId9" imgW="927000" imgH="342720" progId="Equation.DSMT4">
                  <p:embed/>
                </p:oleObj>
              </mc:Choice>
              <mc:Fallback>
                <p:oleObj name="Equation" r:id="rId9" imgW="927000" imgH="34272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9438" y="5602288"/>
                        <a:ext cx="1476375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CasellaDiTesto 21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Modello di comportamento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45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7" name="Sottotitolo 2"/>
          <p:cNvSpPr txBox="1">
            <a:spLocks/>
          </p:cNvSpPr>
          <p:nvPr/>
        </p:nvSpPr>
        <p:spPr>
          <a:xfrm>
            <a:off x="214282" y="1071546"/>
            <a:ext cx="8643998" cy="857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600" noProof="0" dirty="0" smtClean="0">
                <a:latin typeface="Lucida Sans" pitchFamily="34" charset="0"/>
              </a:rPr>
              <a:t>Ai fini del calcolo delle condizioni di </a:t>
            </a:r>
            <a:r>
              <a:rPr lang="it-IT" sz="1600" b="1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Danno Severo e Collasso</a:t>
            </a:r>
            <a:r>
              <a:rPr lang="it-IT" sz="1600" noProof="0" dirty="0" smtClean="0">
                <a:latin typeface="Lucida Sans" pitchFamily="34" charset="0"/>
              </a:rPr>
              <a:t> si determina il taglio resistente di ciascun piano come somma dei tagli resistenti dei pilastri tenendo in considerazione sia la modalità di crisi duttile che quella di crisi fragile.</a:t>
            </a:r>
            <a:endParaRPr kumimoji="0" lang="it-IT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sp>
        <p:nvSpPr>
          <p:cNvPr id="46" name="Sottotitolo 2"/>
          <p:cNvSpPr txBox="1">
            <a:spLocks/>
          </p:cNvSpPr>
          <p:nvPr/>
        </p:nvSpPr>
        <p:spPr>
          <a:xfrm>
            <a:off x="1785918" y="2143116"/>
            <a:ext cx="2214578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600" i="1" noProof="0" dirty="0" smtClean="0">
                <a:latin typeface="Lucida Sans" pitchFamily="34" charset="0"/>
              </a:rPr>
              <a:t>Rottura duttile.</a:t>
            </a:r>
            <a:endParaRPr kumimoji="0" lang="it-IT" sz="1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106503" name="Object 7"/>
          <p:cNvGraphicFramePr>
            <a:graphicFrameLocks noChangeAspect="1"/>
          </p:cNvGraphicFramePr>
          <p:nvPr/>
        </p:nvGraphicFramePr>
        <p:xfrm>
          <a:off x="4805363" y="2000250"/>
          <a:ext cx="2068512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3" name="Equation" r:id="rId5" imgW="1295280" imgH="469800" progId="Equation.DSMT4">
                  <p:embed/>
                </p:oleObj>
              </mc:Choice>
              <mc:Fallback>
                <p:oleObj name="Equation" r:id="rId5" imgW="1295280" imgH="4698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5363" y="2000250"/>
                        <a:ext cx="2068512" cy="747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504" name="Object 8"/>
          <p:cNvGraphicFramePr>
            <a:graphicFrameLocks noChangeAspect="1"/>
          </p:cNvGraphicFramePr>
          <p:nvPr/>
        </p:nvGraphicFramePr>
        <p:xfrm>
          <a:off x="4143372" y="2857496"/>
          <a:ext cx="714380" cy="32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4" name="Equation" r:id="rId7" imgW="533160" imgH="241200" progId="Equation.DSMT4">
                  <p:embed/>
                </p:oleObj>
              </mc:Choice>
              <mc:Fallback>
                <p:oleObj name="Equation" r:id="rId7" imgW="533160" imgH="2412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3372" y="2857496"/>
                        <a:ext cx="714380" cy="322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Sottotitolo 2"/>
          <p:cNvSpPr txBox="1">
            <a:spLocks/>
          </p:cNvSpPr>
          <p:nvPr/>
        </p:nvSpPr>
        <p:spPr>
          <a:xfrm>
            <a:off x="5000628" y="2857496"/>
            <a:ext cx="3857652" cy="642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200" i="1" noProof="0" dirty="0" smtClean="0">
                <a:latin typeface="Lucida Sans" pitchFamily="34" charset="0"/>
              </a:rPr>
              <a:t>Momento resistente del pilastro i del piano j</a:t>
            </a:r>
            <a:endParaRPr kumimoji="0" lang="it-IT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106505" name="Object 9"/>
          <p:cNvGraphicFramePr>
            <a:graphicFrameLocks noChangeAspect="1"/>
          </p:cNvGraphicFramePr>
          <p:nvPr/>
        </p:nvGraphicFramePr>
        <p:xfrm>
          <a:off x="4152901" y="3214686"/>
          <a:ext cx="704852" cy="326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5" name="Equation" r:id="rId9" imgW="520560" imgH="241200" progId="Equation.DSMT4">
                  <p:embed/>
                </p:oleObj>
              </mc:Choice>
              <mc:Fallback>
                <p:oleObj name="Equation" r:id="rId9" imgW="520560" imgH="24120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2901" y="3214686"/>
                        <a:ext cx="704852" cy="32614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Sottotitolo 2"/>
          <p:cNvSpPr txBox="1">
            <a:spLocks/>
          </p:cNvSpPr>
          <p:nvPr/>
        </p:nvSpPr>
        <p:spPr>
          <a:xfrm>
            <a:off x="5000628" y="3214687"/>
            <a:ext cx="3857652" cy="9286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200" i="1" noProof="0" dirty="0" smtClean="0">
                <a:latin typeface="Lucida Sans" pitchFamily="34" charset="0"/>
              </a:rPr>
              <a:t>Funzione del rapporto di resistenza flessionale tra piede e testa del pilastro (generalmente 0,5 ) </a:t>
            </a:r>
            <a:endParaRPr kumimoji="0" lang="it-IT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106506" name="Object 10"/>
          <p:cNvGraphicFramePr>
            <a:graphicFrameLocks noChangeAspect="1"/>
          </p:cNvGraphicFramePr>
          <p:nvPr/>
        </p:nvGraphicFramePr>
        <p:xfrm>
          <a:off x="4164013" y="3643314"/>
          <a:ext cx="622301" cy="303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6" name="Equation" r:id="rId11" imgW="495000" imgH="241200" progId="Equation.DSMT4">
                  <p:embed/>
                </p:oleObj>
              </mc:Choice>
              <mc:Fallback>
                <p:oleObj name="Equation" r:id="rId11" imgW="495000" imgH="2412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4013" y="3643314"/>
                        <a:ext cx="622301" cy="303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Sottotitolo 2"/>
          <p:cNvSpPr txBox="1">
            <a:spLocks/>
          </p:cNvSpPr>
          <p:nvPr/>
        </p:nvSpPr>
        <p:spPr>
          <a:xfrm>
            <a:off x="5000628" y="3643321"/>
            <a:ext cx="3857652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200" i="1" noProof="0" dirty="0" smtClean="0">
                <a:latin typeface="Lucida Sans" pitchFamily="34" charset="0"/>
              </a:rPr>
              <a:t>Altezza del pilastro</a:t>
            </a:r>
            <a:endParaRPr kumimoji="0" lang="it-IT" sz="1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sp>
        <p:nvSpPr>
          <p:cNvPr id="55" name="Sottotitolo 2"/>
          <p:cNvSpPr txBox="1">
            <a:spLocks/>
          </p:cNvSpPr>
          <p:nvPr/>
        </p:nvSpPr>
        <p:spPr>
          <a:xfrm>
            <a:off x="1785918" y="4286256"/>
            <a:ext cx="2214578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600" i="1" noProof="0" dirty="0" smtClean="0">
                <a:latin typeface="Lucida Sans" pitchFamily="34" charset="0"/>
              </a:rPr>
              <a:t>Rottura fragile</a:t>
            </a:r>
            <a:endParaRPr kumimoji="0" lang="it-IT" sz="1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106507" name="Object 11"/>
          <p:cNvGraphicFramePr>
            <a:graphicFrameLocks noChangeAspect="1"/>
          </p:cNvGraphicFramePr>
          <p:nvPr/>
        </p:nvGraphicFramePr>
        <p:xfrm>
          <a:off x="4724400" y="4286250"/>
          <a:ext cx="158273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7" name="Equation" r:id="rId13" imgW="990360" imgH="241200" progId="Equation.DSMT4">
                  <p:embed/>
                </p:oleObj>
              </mc:Choice>
              <mc:Fallback>
                <p:oleObj name="Equation" r:id="rId13" imgW="990360" imgH="24120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4286250"/>
                        <a:ext cx="1582738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508" name="Object 12"/>
          <p:cNvGraphicFramePr>
            <a:graphicFrameLocks noChangeAspect="1"/>
          </p:cNvGraphicFramePr>
          <p:nvPr/>
        </p:nvGraphicFramePr>
        <p:xfrm>
          <a:off x="2786050" y="4857760"/>
          <a:ext cx="3286148" cy="448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8" name="Equation" r:id="rId15" imgW="1765080" imgH="241200" progId="Equation.DSMT4">
                  <p:embed/>
                </p:oleObj>
              </mc:Choice>
              <mc:Fallback>
                <p:oleObj name="Equation" r:id="rId15" imgW="1765080" imgH="24120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50" y="4857760"/>
                        <a:ext cx="3286148" cy="4480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509" name="Object 13"/>
          <p:cNvGraphicFramePr>
            <a:graphicFrameLocks noChangeAspect="1"/>
          </p:cNvGraphicFramePr>
          <p:nvPr/>
        </p:nvGraphicFramePr>
        <p:xfrm>
          <a:off x="214282" y="5621338"/>
          <a:ext cx="6454775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9" name="Equation" r:id="rId17" imgW="3466800" imgH="342720" progId="Equation.DSMT4">
                  <p:embed/>
                </p:oleObj>
              </mc:Choice>
              <mc:Fallback>
                <p:oleObj name="Equation" r:id="rId17" imgW="3466800" imgH="34272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82" y="5621338"/>
                        <a:ext cx="6454775" cy="636587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6510" name="Picture 14"/>
          <p:cNvPicPr>
            <a:picLocks noChangeAspect="1" noChangeArrowheads="1"/>
          </p:cNvPicPr>
          <p:nvPr/>
        </p:nvPicPr>
        <p:blipFill>
          <a:blip r:embed="rId19"/>
          <a:srcRect r="50596"/>
          <a:stretch>
            <a:fillRect/>
          </a:stretch>
        </p:blipFill>
        <p:spPr bwMode="auto">
          <a:xfrm>
            <a:off x="7072329" y="5214950"/>
            <a:ext cx="857257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10"/>
          <p:cNvPicPr>
            <a:picLocks noChangeAspect="1" noChangeArrowheads="1"/>
          </p:cNvPicPr>
          <p:nvPr/>
        </p:nvPicPr>
        <p:blipFill>
          <a:blip r:embed="rId20"/>
          <a:srcRect l="66353"/>
          <a:stretch>
            <a:fillRect/>
          </a:stretch>
        </p:blipFill>
        <p:spPr bwMode="auto">
          <a:xfrm>
            <a:off x="7858149" y="5214950"/>
            <a:ext cx="880641" cy="12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CasellaDiTesto 29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Modello di comportamento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46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7" name="Sottotitolo 2"/>
          <p:cNvSpPr txBox="1">
            <a:spLocks/>
          </p:cNvSpPr>
          <p:nvPr/>
        </p:nvSpPr>
        <p:spPr>
          <a:xfrm>
            <a:off x="214282" y="1071546"/>
            <a:ext cx="8643998" cy="857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600" noProof="0" dirty="0" smtClean="0">
                <a:latin typeface="Lucida Sans" pitchFamily="34" charset="0"/>
              </a:rPr>
              <a:t>Ai fini del calcolo delle condizioni di </a:t>
            </a:r>
            <a:r>
              <a:rPr lang="it-IT" sz="1600" b="1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Danno Limitato</a:t>
            </a:r>
            <a:r>
              <a:rPr lang="it-IT" sz="1600" noProof="0" dirty="0" smtClean="0">
                <a:latin typeface="Lucida Sans" pitchFamily="34" charset="0"/>
              </a:rPr>
              <a:t> viene determinata per ogni piano il tagliante che determina il raggiungimento dello spostamento </a:t>
            </a:r>
            <a:r>
              <a:rPr lang="it-IT" sz="1600" dirty="0" smtClean="0">
                <a:latin typeface="Lucida Sans" pitchFamily="34" charset="0"/>
              </a:rPr>
              <a:t>relativo di piano corrispondente allo stato Limite di Danno</a:t>
            </a:r>
            <a:endParaRPr kumimoji="0" lang="it-IT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105477" name="Object 5"/>
          <p:cNvGraphicFramePr>
            <a:graphicFrameLocks noChangeAspect="1"/>
          </p:cNvGraphicFramePr>
          <p:nvPr/>
        </p:nvGraphicFramePr>
        <p:xfrm>
          <a:off x="2428860" y="2214554"/>
          <a:ext cx="143510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27" name="Equation" r:id="rId5" imgW="901440" imgH="228600" progId="Equation.DSMT4">
                  <p:embed/>
                </p:oleObj>
              </mc:Choice>
              <mc:Fallback>
                <p:oleObj name="Equation" r:id="rId5" imgW="901440" imgH="2286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60" y="2214554"/>
                        <a:ext cx="1435100" cy="363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Sottotitolo 2"/>
          <p:cNvSpPr txBox="1">
            <a:spLocks/>
          </p:cNvSpPr>
          <p:nvPr/>
        </p:nvSpPr>
        <p:spPr>
          <a:xfrm>
            <a:off x="4429124" y="2214554"/>
            <a:ext cx="3429024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600" i="1" noProof="0" dirty="0" smtClean="0">
                <a:latin typeface="Lucida Sans" pitchFamily="34" charset="0"/>
              </a:rPr>
              <a:t>Edifici intelaiati in c.a.</a:t>
            </a:r>
            <a:endParaRPr kumimoji="0" lang="it-IT" sz="16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cxnSp>
        <p:nvCxnSpPr>
          <p:cNvPr id="24" name="Connettore 1 23"/>
          <p:cNvCxnSpPr/>
          <p:nvPr/>
        </p:nvCxnSpPr>
        <p:spPr>
          <a:xfrm rot="5400000" flipH="1" flipV="1">
            <a:off x="892943" y="4831697"/>
            <a:ext cx="78581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24"/>
          <p:cNvCxnSpPr/>
          <p:nvPr/>
        </p:nvCxnSpPr>
        <p:spPr>
          <a:xfrm rot="5400000" flipH="1" flipV="1">
            <a:off x="3892545" y="4830903"/>
            <a:ext cx="78581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1 25"/>
          <p:cNvCxnSpPr/>
          <p:nvPr/>
        </p:nvCxnSpPr>
        <p:spPr>
          <a:xfrm rot="5400000" flipH="1" flipV="1">
            <a:off x="2820975" y="4830903"/>
            <a:ext cx="78581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/>
          <p:cNvCxnSpPr/>
          <p:nvPr/>
        </p:nvCxnSpPr>
        <p:spPr>
          <a:xfrm rot="5400000" flipH="1" flipV="1">
            <a:off x="1820843" y="4830903"/>
            <a:ext cx="78581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1 27"/>
          <p:cNvCxnSpPr/>
          <p:nvPr/>
        </p:nvCxnSpPr>
        <p:spPr>
          <a:xfrm rot="5400000" flipH="1" flipV="1">
            <a:off x="1321571" y="3332293"/>
            <a:ext cx="78581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1 28"/>
          <p:cNvCxnSpPr/>
          <p:nvPr/>
        </p:nvCxnSpPr>
        <p:spPr>
          <a:xfrm rot="5400000" flipH="1" flipV="1">
            <a:off x="4321173" y="3331499"/>
            <a:ext cx="78581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29"/>
          <p:cNvCxnSpPr/>
          <p:nvPr/>
        </p:nvCxnSpPr>
        <p:spPr>
          <a:xfrm rot="5400000" flipH="1" flipV="1">
            <a:off x="3249603" y="3331499"/>
            <a:ext cx="78581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1 30"/>
          <p:cNvCxnSpPr/>
          <p:nvPr/>
        </p:nvCxnSpPr>
        <p:spPr>
          <a:xfrm rot="5400000" flipH="1" flipV="1">
            <a:off x="2249471" y="3331499"/>
            <a:ext cx="78581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1 31"/>
          <p:cNvCxnSpPr/>
          <p:nvPr/>
        </p:nvCxnSpPr>
        <p:spPr>
          <a:xfrm>
            <a:off x="1714480" y="3725202"/>
            <a:ext cx="300039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/>
          <p:cNvCxnSpPr/>
          <p:nvPr/>
        </p:nvCxnSpPr>
        <p:spPr>
          <a:xfrm>
            <a:off x="1714480" y="2939384"/>
            <a:ext cx="300039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1 33"/>
          <p:cNvCxnSpPr/>
          <p:nvPr/>
        </p:nvCxnSpPr>
        <p:spPr>
          <a:xfrm>
            <a:off x="1285852" y="4437994"/>
            <a:ext cx="300039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1 34"/>
          <p:cNvCxnSpPr/>
          <p:nvPr/>
        </p:nvCxnSpPr>
        <p:spPr>
          <a:xfrm>
            <a:off x="1142976" y="5225400"/>
            <a:ext cx="28575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/>
          <p:cNvCxnSpPr/>
          <p:nvPr/>
        </p:nvCxnSpPr>
        <p:spPr>
          <a:xfrm>
            <a:off x="4143372" y="5225400"/>
            <a:ext cx="28575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1 36"/>
          <p:cNvCxnSpPr/>
          <p:nvPr/>
        </p:nvCxnSpPr>
        <p:spPr>
          <a:xfrm>
            <a:off x="3071802" y="5225400"/>
            <a:ext cx="28575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1 37"/>
          <p:cNvCxnSpPr/>
          <p:nvPr/>
        </p:nvCxnSpPr>
        <p:spPr>
          <a:xfrm>
            <a:off x="2071670" y="5223812"/>
            <a:ext cx="28575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1 38"/>
          <p:cNvCxnSpPr/>
          <p:nvPr/>
        </p:nvCxnSpPr>
        <p:spPr>
          <a:xfrm rot="5400000" flipH="1" flipV="1">
            <a:off x="1142976" y="3868078"/>
            <a:ext cx="714380" cy="428628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1 39"/>
          <p:cNvCxnSpPr/>
          <p:nvPr/>
        </p:nvCxnSpPr>
        <p:spPr>
          <a:xfrm rot="5400000" flipH="1" flipV="1">
            <a:off x="2071670" y="3868078"/>
            <a:ext cx="714380" cy="428628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1 40"/>
          <p:cNvCxnSpPr/>
          <p:nvPr/>
        </p:nvCxnSpPr>
        <p:spPr>
          <a:xfrm rot="5400000" flipH="1" flipV="1">
            <a:off x="3071802" y="3868078"/>
            <a:ext cx="714380" cy="428628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1 41"/>
          <p:cNvCxnSpPr/>
          <p:nvPr/>
        </p:nvCxnSpPr>
        <p:spPr>
          <a:xfrm rot="5400000" flipH="1" flipV="1">
            <a:off x="4143372" y="3868078"/>
            <a:ext cx="714380" cy="428628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2 44"/>
          <p:cNvCxnSpPr/>
          <p:nvPr/>
        </p:nvCxnSpPr>
        <p:spPr>
          <a:xfrm>
            <a:off x="566976" y="3725202"/>
            <a:ext cx="5760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/>
          <p:cNvCxnSpPr/>
          <p:nvPr/>
        </p:nvCxnSpPr>
        <p:spPr>
          <a:xfrm rot="10800000">
            <a:off x="1285852" y="2928934"/>
            <a:ext cx="357190" cy="1588"/>
          </a:xfrm>
          <a:prstGeom prst="line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5478" name="Object 6"/>
          <p:cNvGraphicFramePr>
            <a:graphicFrameLocks noChangeAspect="1"/>
          </p:cNvGraphicFramePr>
          <p:nvPr/>
        </p:nvGraphicFramePr>
        <p:xfrm>
          <a:off x="1357290" y="2500306"/>
          <a:ext cx="404813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28" name="Equation" r:id="rId7" imgW="253800" imgH="228600" progId="Equation.DSMT4">
                  <p:embed/>
                </p:oleObj>
              </mc:Choice>
              <mc:Fallback>
                <p:oleObj name="Equation" r:id="rId7" imgW="253800" imgH="2286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290" y="2500306"/>
                        <a:ext cx="404813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79" name="Object 7"/>
          <p:cNvGraphicFramePr>
            <a:graphicFrameLocks noChangeAspect="1"/>
          </p:cNvGraphicFramePr>
          <p:nvPr/>
        </p:nvGraphicFramePr>
        <p:xfrm>
          <a:off x="450850" y="3276600"/>
          <a:ext cx="6492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29" name="Equation" r:id="rId9" imgW="406080" imgH="241200" progId="Equation.DSMT4">
                  <p:embed/>
                </p:oleObj>
              </mc:Choice>
              <mc:Fallback>
                <p:oleObj name="Equation" r:id="rId9" imgW="406080" imgH="2412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850" y="3276600"/>
                        <a:ext cx="649288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4" name="Connettore 2 53"/>
          <p:cNvCxnSpPr/>
          <p:nvPr/>
        </p:nvCxnSpPr>
        <p:spPr>
          <a:xfrm rot="10800000">
            <a:off x="2458116" y="3857628"/>
            <a:ext cx="8280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5480" name="Object 8"/>
          <p:cNvGraphicFramePr>
            <a:graphicFrameLocks noChangeAspect="1"/>
          </p:cNvGraphicFramePr>
          <p:nvPr/>
        </p:nvGraphicFramePr>
        <p:xfrm>
          <a:off x="2511425" y="3929063"/>
          <a:ext cx="7905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30" name="Equation" r:id="rId11" imgW="495000" imgH="241200" progId="Equation.DSMT4">
                  <p:embed/>
                </p:oleObj>
              </mc:Choice>
              <mc:Fallback>
                <p:oleObj name="Equation" r:id="rId11" imgW="495000" imgH="2412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1425" y="3929063"/>
                        <a:ext cx="790575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Sottotitolo 2"/>
          <p:cNvSpPr txBox="1">
            <a:spLocks/>
          </p:cNvSpPr>
          <p:nvPr/>
        </p:nvSpPr>
        <p:spPr>
          <a:xfrm>
            <a:off x="5143504" y="3071810"/>
            <a:ext cx="3429024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600" noProof="0" dirty="0" smtClean="0">
                <a:latin typeface="Lucida Sans" pitchFamily="34" charset="0"/>
              </a:rPr>
              <a:t>Edifici intelaiati in c.a.</a:t>
            </a:r>
            <a:endParaRPr kumimoji="0" lang="it-IT" sz="1600" b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graphicFrame>
        <p:nvGraphicFramePr>
          <p:cNvPr id="105481" name="Object 9"/>
          <p:cNvGraphicFramePr>
            <a:graphicFrameLocks noChangeAspect="1"/>
          </p:cNvGraphicFramePr>
          <p:nvPr/>
        </p:nvGraphicFramePr>
        <p:xfrm>
          <a:off x="6011863" y="3571875"/>
          <a:ext cx="1643062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31" name="Equation" r:id="rId13" imgW="1028520" imgH="241200" progId="Equation.DSMT4">
                  <p:embed/>
                </p:oleObj>
              </mc:Choice>
              <mc:Fallback>
                <p:oleObj name="Equation" r:id="rId13" imgW="1028520" imgH="24120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3571875"/>
                        <a:ext cx="1643062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Sottotitolo 2"/>
          <p:cNvSpPr txBox="1">
            <a:spLocks/>
          </p:cNvSpPr>
          <p:nvPr/>
        </p:nvSpPr>
        <p:spPr>
          <a:xfrm>
            <a:off x="214282" y="5429264"/>
            <a:ext cx="5357850" cy="857256"/>
          </a:xfrm>
          <a:prstGeom prst="rect">
            <a:avLst/>
          </a:prstGeom>
          <a:ln w="50800">
            <a:solidFill>
              <a:schemeClr val="accent1">
                <a:shade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600" noProof="0" dirty="0" smtClean="0">
                <a:latin typeface="Lucida Sans" pitchFamily="34" charset="0"/>
              </a:rPr>
              <a:t>I valori per </a:t>
            </a:r>
            <a:r>
              <a:rPr lang="it-IT" sz="1600" noProof="0" dirty="0" err="1" smtClean="0">
                <a:latin typeface="Lucida Sans" pitchFamily="34" charset="0"/>
              </a:rPr>
              <a:t>DL</a:t>
            </a:r>
            <a:r>
              <a:rPr lang="it-IT" sz="1600" noProof="0" dirty="0" smtClean="0">
                <a:latin typeface="Lucida Sans" pitchFamily="34" charset="0"/>
              </a:rPr>
              <a:t> superano i tagli resistenti ultimi (CO), di conseguenza per la verifica si utilizzerà il valore minore tra i due.</a:t>
            </a:r>
            <a:endParaRPr kumimoji="0" lang="it-IT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pic>
        <p:nvPicPr>
          <p:cNvPr id="105482" name="Picture 10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715008" y="4572008"/>
            <a:ext cx="3122261" cy="1297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Rettangolo 45"/>
          <p:cNvSpPr/>
          <p:nvPr/>
        </p:nvSpPr>
        <p:spPr>
          <a:xfrm>
            <a:off x="6715140" y="4572008"/>
            <a:ext cx="1071570" cy="1357322"/>
          </a:xfrm>
          <a:prstGeom prst="rect">
            <a:avLst/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9" name="CasellaDiTesto 48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0" name="CasellaDiTesto 49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47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7" name="Sottotitolo 2"/>
          <p:cNvSpPr txBox="1">
            <a:spLocks/>
          </p:cNvSpPr>
          <p:nvPr/>
        </p:nvSpPr>
        <p:spPr>
          <a:xfrm>
            <a:off x="214282" y="1071546"/>
            <a:ext cx="8643998" cy="15001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600" dirty="0" smtClean="0">
                <a:latin typeface="Lucida Sans" pitchFamily="34" charset="0"/>
              </a:rPr>
              <a:t>Il primo passo consiste nel determinare il taglio prodotto ai vari piani dall’accelerazione agente globalmente sulla struttura assunta convenzionalmente pari a 1g=9.81m/s</a:t>
            </a:r>
            <a:r>
              <a:rPr lang="it-IT" sz="1600" baseline="30000" dirty="0" smtClean="0">
                <a:latin typeface="Lucida Sans" pitchFamily="34" charset="0"/>
              </a:rPr>
              <a:t>2</a:t>
            </a:r>
            <a:r>
              <a:rPr lang="it-IT" sz="1600" dirty="0" smtClean="0">
                <a:latin typeface="Lucida Sans" pitchFamily="34" charset="0"/>
              </a:rPr>
              <a:t>.</a:t>
            </a:r>
            <a:endParaRPr lang="it-IT" sz="1600" baseline="30000" dirty="0" smtClean="0">
              <a:latin typeface="Lucida Sans" pitchFamily="34" charset="0"/>
            </a:endParaRPr>
          </a:p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600" dirty="0" smtClean="0">
                <a:latin typeface="Lucida Sans" pitchFamily="34" charset="0"/>
              </a:rPr>
              <a:t>Si determinano le forze di piano in modo analogo a quanto fatto per l’analisi statica lineare ponendo </a:t>
            </a:r>
            <a:r>
              <a:rPr lang="it-IT" sz="1600" dirty="0" err="1" smtClean="0">
                <a:latin typeface="Lucida Sans" pitchFamily="34" charset="0"/>
              </a:rPr>
              <a:t>S</a:t>
            </a:r>
            <a:r>
              <a:rPr lang="it-IT" sz="1600" baseline="-25000" dirty="0" err="1" smtClean="0">
                <a:latin typeface="Lucida Sans" pitchFamily="34" charset="0"/>
              </a:rPr>
              <a:t>d</a:t>
            </a:r>
            <a:r>
              <a:rPr lang="it-IT" sz="1600" dirty="0" smtClean="0">
                <a:latin typeface="Lucida Sans" pitchFamily="34" charset="0"/>
              </a:rPr>
              <a:t>(T</a:t>
            </a:r>
            <a:r>
              <a:rPr lang="it-IT" sz="1600" baseline="-25000" dirty="0" smtClean="0">
                <a:latin typeface="Lucida Sans" pitchFamily="34" charset="0"/>
              </a:rPr>
              <a:t>1</a:t>
            </a:r>
            <a:r>
              <a:rPr lang="it-IT" sz="1600" dirty="0" smtClean="0">
                <a:latin typeface="Lucida Sans" pitchFamily="34" charset="0"/>
              </a:rPr>
              <a:t>)=1g.</a:t>
            </a:r>
          </a:p>
        </p:txBody>
      </p:sp>
      <p:graphicFrame>
        <p:nvGraphicFramePr>
          <p:cNvPr id="107529" name="Object 3"/>
          <p:cNvGraphicFramePr>
            <a:graphicFrameLocks noChangeAspect="1"/>
          </p:cNvGraphicFramePr>
          <p:nvPr/>
        </p:nvGraphicFramePr>
        <p:xfrm>
          <a:off x="1971675" y="2643188"/>
          <a:ext cx="2020888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69" name="Equation" r:id="rId5" imgW="1282680" imgH="419040" progId="Equation.DSMT4">
                  <p:embed/>
                </p:oleObj>
              </mc:Choice>
              <mc:Fallback>
                <p:oleObj name="Equation" r:id="rId5" imgW="1282680" imgH="4190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1675" y="2643188"/>
                        <a:ext cx="2020888" cy="654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Sottotitolo 2"/>
          <p:cNvSpPr txBox="1">
            <a:spLocks/>
          </p:cNvSpPr>
          <p:nvPr/>
        </p:nvSpPr>
        <p:spPr>
          <a:xfrm>
            <a:off x="214282" y="3357562"/>
            <a:ext cx="8643998" cy="500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1600" dirty="0" smtClean="0">
                <a:latin typeface="Lucida Sans" pitchFamily="34" charset="0"/>
              </a:rPr>
              <a:t>Il taglio al piano j è ottenuto come somma delle </a:t>
            </a:r>
            <a:r>
              <a:rPr lang="it-IT" sz="1600" dirty="0" err="1" smtClean="0">
                <a:latin typeface="Lucida Sans" pitchFamily="34" charset="0"/>
              </a:rPr>
              <a:t>F</a:t>
            </a:r>
            <a:r>
              <a:rPr lang="it-IT" sz="1600" baseline="-25000" dirty="0" err="1" smtClean="0">
                <a:latin typeface="Lucida Sans" pitchFamily="34" charset="0"/>
              </a:rPr>
              <a:t>i</a:t>
            </a:r>
            <a:r>
              <a:rPr lang="it-IT" sz="1600" dirty="0" smtClean="0">
                <a:latin typeface="Lucida Sans" pitchFamily="34" charset="0"/>
              </a:rPr>
              <a:t> agenti al di sopra del piano j</a:t>
            </a:r>
            <a:endParaRPr lang="it-IT" sz="1600" baseline="-25000" dirty="0" smtClean="0">
              <a:latin typeface="Lucida Sans" pitchFamily="34" charset="0"/>
            </a:endParaRPr>
          </a:p>
        </p:txBody>
      </p:sp>
      <p:graphicFrame>
        <p:nvGraphicFramePr>
          <p:cNvPr id="107530" name="Object 1"/>
          <p:cNvGraphicFramePr>
            <a:graphicFrameLocks noChangeAspect="1"/>
          </p:cNvGraphicFramePr>
          <p:nvPr/>
        </p:nvGraphicFramePr>
        <p:xfrm>
          <a:off x="5108590" y="2643186"/>
          <a:ext cx="160655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70" name="Equation" r:id="rId7" imgW="1143000" imgH="457200" progId="Equation.DSMT4">
                  <p:embed/>
                </p:oleObj>
              </mc:Choice>
              <mc:Fallback>
                <p:oleObj name="Equation" r:id="rId7" imgW="1143000" imgH="4572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8590" y="2643186"/>
                        <a:ext cx="1606550" cy="642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531" name="Object 3"/>
          <p:cNvGraphicFramePr>
            <a:graphicFrameLocks noChangeAspect="1"/>
          </p:cNvGraphicFramePr>
          <p:nvPr/>
        </p:nvGraphicFramePr>
        <p:xfrm>
          <a:off x="3786182" y="3643314"/>
          <a:ext cx="1484312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71" name="Equation" r:id="rId9" imgW="888840" imgH="444240" progId="Equation.DSMT4">
                  <p:embed/>
                </p:oleObj>
              </mc:Choice>
              <mc:Fallback>
                <p:oleObj name="Equation" r:id="rId9" imgW="888840" imgH="4442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6182" y="3643314"/>
                        <a:ext cx="1484312" cy="73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Picture 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47442" y="4286256"/>
            <a:ext cx="439599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7532" name="Object 12"/>
          <p:cNvGraphicFramePr>
            <a:graphicFrameLocks noChangeAspect="1"/>
          </p:cNvGraphicFramePr>
          <p:nvPr/>
        </p:nvGraphicFramePr>
        <p:xfrm>
          <a:off x="4891117" y="4572000"/>
          <a:ext cx="3967163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72" name="Equation" r:id="rId12" imgW="2374560" imgH="965160" progId="Equation.DSMT4">
                  <p:embed/>
                </p:oleObj>
              </mc:Choice>
              <mc:Fallback>
                <p:oleObj name="Equation" r:id="rId12" imgW="2374560" imgH="96516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1117" y="4572000"/>
                        <a:ext cx="3967163" cy="160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CasellaDiTesto 21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48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2" name="Sottotitolo 2"/>
          <p:cNvSpPr txBox="1">
            <a:spLocks/>
          </p:cNvSpPr>
          <p:nvPr/>
        </p:nvSpPr>
        <p:spPr>
          <a:xfrm>
            <a:off x="214282" y="1071546"/>
            <a:ext cx="8643998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 eaLnBrk="0" hangingPunct="0">
              <a:spcBef>
                <a:spcPct val="20000"/>
              </a:spcBef>
              <a:defRPr/>
            </a:pPr>
            <a:r>
              <a:rPr lang="it-IT" sz="1600" dirty="0" smtClean="0">
                <a:latin typeface="Lucida Sans" pitchFamily="34" charset="0"/>
              </a:rPr>
              <a:t>Il secondo passo prevede la determinazione dei rapporti di capacità S</a:t>
            </a:r>
            <a:r>
              <a:rPr lang="it-IT" sz="1600" baseline="-25000" dirty="0" smtClean="0">
                <a:latin typeface="Lucida Sans" pitchFamily="34" charset="0"/>
              </a:rPr>
              <a:t>D,</a:t>
            </a:r>
            <a:r>
              <a:rPr lang="it-IT" sz="1600" baseline="-25000" dirty="0" err="1" smtClean="0">
                <a:latin typeface="Lucida Sans" pitchFamily="34" charset="0"/>
              </a:rPr>
              <a:t>DL</a:t>
            </a:r>
            <a:r>
              <a:rPr lang="it-IT" sz="1600" dirty="0" smtClean="0">
                <a:latin typeface="Lucida Sans" pitchFamily="34" charset="0"/>
              </a:rPr>
              <a:t> e S</a:t>
            </a:r>
            <a:r>
              <a:rPr lang="it-IT" sz="1600" baseline="-25000" dirty="0" smtClean="0">
                <a:latin typeface="Lucida Sans" pitchFamily="34" charset="0"/>
              </a:rPr>
              <a:t>D,CO</a:t>
            </a:r>
            <a:r>
              <a:rPr lang="it-IT" sz="1600" dirty="0" smtClean="0">
                <a:latin typeface="Lucida Sans" pitchFamily="34" charset="0"/>
              </a:rPr>
              <a:t> per ogni piano  </a:t>
            </a:r>
          </a:p>
        </p:txBody>
      </p:sp>
      <p:sp>
        <p:nvSpPr>
          <p:cNvPr id="23" name="Sottotitolo 2"/>
          <p:cNvSpPr txBox="1">
            <a:spLocks/>
          </p:cNvSpPr>
          <p:nvPr/>
        </p:nvSpPr>
        <p:spPr>
          <a:xfrm>
            <a:off x="2143108" y="1825600"/>
            <a:ext cx="2071702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 eaLnBrk="0" hangingPunct="0">
              <a:spcBef>
                <a:spcPct val="20000"/>
              </a:spcBef>
              <a:defRPr/>
            </a:pPr>
            <a:r>
              <a:rPr lang="it-I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Danno Limitato</a:t>
            </a:r>
          </a:p>
        </p:txBody>
      </p:sp>
      <p:graphicFrame>
        <p:nvGraphicFramePr>
          <p:cNvPr id="108550" name="Object 3"/>
          <p:cNvGraphicFramePr>
            <a:graphicFrameLocks noChangeAspect="1"/>
          </p:cNvGraphicFramePr>
          <p:nvPr/>
        </p:nvGraphicFramePr>
        <p:xfrm>
          <a:off x="5000628" y="1714488"/>
          <a:ext cx="155892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00" name="Equation" r:id="rId5" imgW="990360" imgH="469800" progId="Equation.DSMT4">
                  <p:embed/>
                </p:oleObj>
              </mc:Choice>
              <mc:Fallback>
                <p:oleObj name="Equation" r:id="rId5" imgW="990360" imgH="4698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8" y="1714488"/>
                        <a:ext cx="1558925" cy="733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Sottotitolo 2"/>
          <p:cNvSpPr txBox="1">
            <a:spLocks/>
          </p:cNvSpPr>
          <p:nvPr/>
        </p:nvSpPr>
        <p:spPr>
          <a:xfrm>
            <a:off x="2214546" y="3500438"/>
            <a:ext cx="3000396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 eaLnBrk="0" hangingPunct="0">
              <a:spcBef>
                <a:spcPct val="20000"/>
              </a:spcBef>
              <a:defRPr/>
            </a:pPr>
            <a:r>
              <a:rPr lang="it-I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Danno Severo e Collasso</a:t>
            </a:r>
          </a:p>
        </p:txBody>
      </p:sp>
      <p:graphicFrame>
        <p:nvGraphicFramePr>
          <p:cNvPr id="26" name="Object 3"/>
          <p:cNvGraphicFramePr>
            <a:graphicFrameLocks noChangeAspect="1"/>
          </p:cNvGraphicFramePr>
          <p:nvPr/>
        </p:nvGraphicFramePr>
        <p:xfrm>
          <a:off x="3786182" y="4981591"/>
          <a:ext cx="3059113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01" name="Equation" r:id="rId7" imgW="1942920" imgH="469800" progId="Equation.DSMT4">
                  <p:embed/>
                </p:oleObj>
              </mc:Choice>
              <mc:Fallback>
                <p:oleObj name="Equation" r:id="rId7" imgW="1942920" imgH="4698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6182" y="4981591"/>
                        <a:ext cx="3059113" cy="733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Sottotitolo 2"/>
          <p:cNvSpPr txBox="1">
            <a:spLocks/>
          </p:cNvSpPr>
          <p:nvPr/>
        </p:nvSpPr>
        <p:spPr>
          <a:xfrm>
            <a:off x="214282" y="2571744"/>
            <a:ext cx="8643998" cy="9286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 eaLnBrk="0" hangingPunct="0">
              <a:spcBef>
                <a:spcPct val="20000"/>
              </a:spcBef>
              <a:defRPr/>
            </a:pPr>
            <a:r>
              <a:rPr lang="it-IT" sz="1600" dirty="0" smtClean="0">
                <a:latin typeface="Lucida Sans" pitchFamily="34" charset="0"/>
              </a:rPr>
              <a:t>Per il danno severo e collasso, essendo nella condizione di sollecitazioni elevati con corrispondenti spostamenti di elevata entità, si tiene conto degli effetti del secondo ordine (instabilità).</a:t>
            </a:r>
          </a:p>
        </p:txBody>
      </p:sp>
      <p:cxnSp>
        <p:nvCxnSpPr>
          <p:cNvPr id="30" name="Connettore 1 29"/>
          <p:cNvCxnSpPr/>
          <p:nvPr/>
        </p:nvCxnSpPr>
        <p:spPr>
          <a:xfrm rot="5400000" flipH="1" flipV="1">
            <a:off x="71406" y="4786322"/>
            <a:ext cx="157163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Arco 30"/>
          <p:cNvSpPr/>
          <p:nvPr/>
        </p:nvSpPr>
        <p:spPr>
          <a:xfrm flipH="1">
            <a:off x="857224" y="4000504"/>
            <a:ext cx="1214446" cy="2857496"/>
          </a:xfrm>
          <a:prstGeom prst="arc">
            <a:avLst>
              <a:gd name="adj1" fmla="val 16336751"/>
              <a:gd name="adj2" fmla="val 21438815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4" name="Connettore 1 33"/>
          <p:cNvCxnSpPr/>
          <p:nvPr/>
        </p:nvCxnSpPr>
        <p:spPr>
          <a:xfrm>
            <a:off x="714348" y="5572140"/>
            <a:ext cx="28575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2 35"/>
          <p:cNvCxnSpPr/>
          <p:nvPr/>
        </p:nvCxnSpPr>
        <p:spPr>
          <a:xfrm>
            <a:off x="214282" y="4000504"/>
            <a:ext cx="571504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Arco 36"/>
          <p:cNvSpPr/>
          <p:nvPr/>
        </p:nvSpPr>
        <p:spPr>
          <a:xfrm flipH="1">
            <a:off x="857224" y="4000504"/>
            <a:ext cx="2071702" cy="3071834"/>
          </a:xfrm>
          <a:prstGeom prst="arc">
            <a:avLst>
              <a:gd name="adj1" fmla="val 16336751"/>
              <a:gd name="adj2" fmla="val 21438815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9" name="Connettore 2 38"/>
          <p:cNvCxnSpPr/>
          <p:nvPr/>
        </p:nvCxnSpPr>
        <p:spPr>
          <a:xfrm rot="5400000">
            <a:off x="1214414" y="3714752"/>
            <a:ext cx="428628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ottotitolo 2"/>
          <p:cNvSpPr txBox="1">
            <a:spLocks/>
          </p:cNvSpPr>
          <p:nvPr/>
        </p:nvSpPr>
        <p:spPr>
          <a:xfrm>
            <a:off x="1500166" y="3500438"/>
            <a:ext cx="2643206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 eaLnBrk="0" hangingPunct="0">
              <a:spcBef>
                <a:spcPct val="20000"/>
              </a:spcBef>
              <a:defRPr/>
            </a:pPr>
            <a:r>
              <a:rPr lang="it-IT" sz="1600" dirty="0" smtClean="0">
                <a:latin typeface="Lucida Sans" pitchFamily="34" charset="0"/>
              </a:rPr>
              <a:t>W</a:t>
            </a:r>
          </a:p>
        </p:txBody>
      </p:sp>
      <p:sp>
        <p:nvSpPr>
          <p:cNvPr id="41" name="Sottotitolo 2"/>
          <p:cNvSpPr txBox="1">
            <a:spLocks/>
          </p:cNvSpPr>
          <p:nvPr/>
        </p:nvSpPr>
        <p:spPr>
          <a:xfrm>
            <a:off x="285720" y="3571876"/>
            <a:ext cx="357190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 eaLnBrk="0" hangingPunct="0">
              <a:spcBef>
                <a:spcPct val="20000"/>
              </a:spcBef>
              <a:defRPr/>
            </a:pPr>
            <a:r>
              <a:rPr lang="it-IT" sz="1600" dirty="0" smtClean="0">
                <a:latin typeface="Lucida Sans" pitchFamily="34" charset="0"/>
              </a:rPr>
              <a:t>V</a:t>
            </a:r>
          </a:p>
        </p:txBody>
      </p:sp>
      <p:graphicFrame>
        <p:nvGraphicFramePr>
          <p:cNvPr id="108552" name="Object 8"/>
          <p:cNvGraphicFramePr>
            <a:graphicFrameLocks noChangeAspect="1"/>
          </p:cNvGraphicFramePr>
          <p:nvPr/>
        </p:nvGraphicFramePr>
        <p:xfrm>
          <a:off x="5970611" y="4071942"/>
          <a:ext cx="195897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02" name="Equation" r:id="rId9" imgW="1244520" imgH="469800" progId="Equation.DSMT4">
                  <p:embed/>
                </p:oleObj>
              </mc:Choice>
              <mc:Fallback>
                <p:oleObj name="Equation" r:id="rId9" imgW="1244520" imgH="4698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0611" y="4071942"/>
                        <a:ext cx="1958975" cy="733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Sottotitolo 2"/>
          <p:cNvSpPr txBox="1">
            <a:spLocks/>
          </p:cNvSpPr>
          <p:nvPr/>
        </p:nvSpPr>
        <p:spPr>
          <a:xfrm>
            <a:off x="2483768" y="5857892"/>
            <a:ext cx="6552728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 eaLnBrk="0" hangingPunct="0">
              <a:spcBef>
                <a:spcPct val="20000"/>
              </a:spcBef>
              <a:defRPr/>
            </a:pPr>
            <a:r>
              <a:rPr lang="it-IT" sz="1600" dirty="0" err="1" smtClean="0">
                <a:latin typeface="Lucida Sans" pitchFamily="34" charset="0"/>
              </a:rPr>
              <a:t>W</a:t>
            </a:r>
            <a:r>
              <a:rPr lang="it-IT" sz="1600" baseline="-25000" dirty="0" err="1" smtClean="0">
                <a:latin typeface="Lucida Sans" pitchFamily="34" charset="0"/>
              </a:rPr>
              <a:t>j</a:t>
            </a:r>
            <a:r>
              <a:rPr lang="it-IT" sz="1600" baseline="-25000" dirty="0" smtClean="0">
                <a:latin typeface="Lucida Sans" pitchFamily="34" charset="0"/>
              </a:rPr>
              <a:t> </a:t>
            </a:r>
            <a:r>
              <a:rPr lang="it-IT" sz="1600" dirty="0" smtClean="0">
                <a:latin typeface="Lucida Sans" pitchFamily="34" charset="0"/>
              </a:rPr>
              <a:t>= peso dell’edificio al di sopra del piano j-esimo (incluso)</a:t>
            </a:r>
          </a:p>
        </p:txBody>
      </p:sp>
      <p:graphicFrame>
        <p:nvGraphicFramePr>
          <p:cNvPr id="108553" name="Object 9"/>
          <p:cNvGraphicFramePr>
            <a:graphicFrameLocks noChangeAspect="1"/>
          </p:cNvGraphicFramePr>
          <p:nvPr/>
        </p:nvGraphicFramePr>
        <p:xfrm>
          <a:off x="3571868" y="4071942"/>
          <a:ext cx="1479550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03" name="Equation" r:id="rId11" imgW="939600" imgH="469800" progId="Equation.DSMT4">
                  <p:embed/>
                </p:oleObj>
              </mc:Choice>
              <mc:Fallback>
                <p:oleObj name="Equation" r:id="rId11" imgW="939600" imgH="46980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68" y="4071942"/>
                        <a:ext cx="1479550" cy="733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554" name="Object 3"/>
          <p:cNvGraphicFramePr>
            <a:graphicFrameLocks noChangeAspect="1"/>
          </p:cNvGraphicFramePr>
          <p:nvPr/>
        </p:nvGraphicFramePr>
        <p:xfrm>
          <a:off x="5284788" y="3286125"/>
          <a:ext cx="2357437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04" name="Equation" r:id="rId13" imgW="1498320" imgH="469800" progId="Equation.DSMT4">
                  <p:embed/>
                </p:oleObj>
              </mc:Choice>
              <mc:Fallback>
                <p:oleObj name="Equation" r:id="rId13" imgW="1498320" imgH="4698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4788" y="3286125"/>
                        <a:ext cx="2357437" cy="733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CasellaDiTesto 32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35" name="CasellaDiTesto 34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49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2" name="Sottotitolo 2"/>
          <p:cNvSpPr txBox="1">
            <a:spLocks/>
          </p:cNvSpPr>
          <p:nvPr/>
        </p:nvSpPr>
        <p:spPr>
          <a:xfrm>
            <a:off x="214282" y="1142984"/>
            <a:ext cx="8643998" cy="642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 eaLnBrk="0" hangingPunct="0">
              <a:spcBef>
                <a:spcPct val="20000"/>
              </a:spcBef>
              <a:defRPr/>
            </a:pPr>
            <a:r>
              <a:rPr lang="it-IT" sz="1600" dirty="0" smtClean="0">
                <a:latin typeface="Lucida Sans" pitchFamily="34" charset="0"/>
              </a:rPr>
              <a:t>Il terzo ed ultimo passo consiste nel determinare le accelerazioni massime del terreno in situ (PGA) corrispondenti al raggiungimento delle condizioni limite</a:t>
            </a:r>
          </a:p>
        </p:txBody>
      </p:sp>
      <p:graphicFrame>
        <p:nvGraphicFramePr>
          <p:cNvPr id="109575" name="Object 3"/>
          <p:cNvGraphicFramePr>
            <a:graphicFrameLocks noChangeAspect="1"/>
          </p:cNvGraphicFramePr>
          <p:nvPr/>
        </p:nvGraphicFramePr>
        <p:xfrm>
          <a:off x="2424113" y="2052630"/>
          <a:ext cx="3857625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05" name="Equation" r:id="rId5" imgW="2450880" imgH="241200" progId="Equation.DSMT4">
                  <p:embed/>
                </p:oleObj>
              </mc:Choice>
              <mc:Fallback>
                <p:oleObj name="Equation" r:id="rId5" imgW="2450880" imgH="2412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4113" y="2052630"/>
                        <a:ext cx="3857625" cy="376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Sottotitolo 2"/>
          <p:cNvSpPr txBox="1">
            <a:spLocks/>
          </p:cNvSpPr>
          <p:nvPr/>
        </p:nvSpPr>
        <p:spPr>
          <a:xfrm>
            <a:off x="214282" y="2357430"/>
            <a:ext cx="8643998" cy="10001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 eaLnBrk="0" hangingPunct="0">
              <a:spcBef>
                <a:spcPct val="20000"/>
              </a:spcBef>
              <a:defRPr/>
            </a:pPr>
            <a:r>
              <a:rPr lang="it-IT" sz="1200" dirty="0" smtClean="0">
                <a:latin typeface="Lucida Sans" pitchFamily="34" charset="0"/>
              </a:rPr>
              <a:t>Comportamento dinamico della struttura</a:t>
            </a:r>
          </a:p>
          <a:p>
            <a:pPr lvl="0" algn="ctr" eaLnBrk="0" hangingPunct="0">
              <a:spcBef>
                <a:spcPct val="20000"/>
              </a:spcBef>
              <a:defRPr/>
            </a:pPr>
            <a:r>
              <a:rPr lang="it-IT" sz="1200" dirty="0" smtClean="0">
                <a:latin typeface="Lucida Sans" pitchFamily="34" charset="0"/>
              </a:rPr>
              <a:t>Capacità duttili</a:t>
            </a:r>
          </a:p>
          <a:p>
            <a:pPr lvl="0" algn="ctr" eaLnBrk="0" hangingPunct="0">
              <a:spcBef>
                <a:spcPct val="20000"/>
              </a:spcBef>
              <a:defRPr/>
            </a:pPr>
            <a:r>
              <a:rPr lang="it-IT" sz="1200" dirty="0" smtClean="0">
                <a:latin typeface="Lucida Sans" pitchFamily="34" charset="0"/>
              </a:rPr>
              <a:t>Capacità dissipative</a:t>
            </a:r>
          </a:p>
          <a:p>
            <a:pPr lvl="0" algn="ctr" eaLnBrk="0" hangingPunct="0">
              <a:spcBef>
                <a:spcPct val="20000"/>
              </a:spcBef>
              <a:defRPr/>
            </a:pPr>
            <a:r>
              <a:rPr lang="it-IT" sz="1200" dirty="0" smtClean="0">
                <a:latin typeface="Lucida Sans" pitchFamily="34" charset="0"/>
              </a:rPr>
              <a:t>Forme spettrali</a:t>
            </a:r>
          </a:p>
        </p:txBody>
      </p:sp>
      <p:graphicFrame>
        <p:nvGraphicFramePr>
          <p:cNvPr id="109576" name="Object 3"/>
          <p:cNvGraphicFramePr>
            <a:graphicFrameLocks noChangeAspect="1"/>
          </p:cNvGraphicFramePr>
          <p:nvPr/>
        </p:nvGraphicFramePr>
        <p:xfrm>
          <a:off x="3071802" y="3455990"/>
          <a:ext cx="2747831" cy="830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06" name="Equation" r:id="rId7" imgW="1498320" imgH="457200" progId="Equation.DSMT4">
                  <p:embed/>
                </p:oleObj>
              </mc:Choice>
              <mc:Fallback>
                <p:oleObj name="Equation" r:id="rId7" imgW="1498320" imgH="4572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02" y="3455990"/>
                        <a:ext cx="2747831" cy="830266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Sottotitolo 2"/>
          <p:cNvSpPr txBox="1">
            <a:spLocks/>
          </p:cNvSpPr>
          <p:nvPr/>
        </p:nvSpPr>
        <p:spPr>
          <a:xfrm>
            <a:off x="214282" y="4572008"/>
            <a:ext cx="8643998" cy="17859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 eaLnBrk="0" hangingPunct="0">
              <a:spcBef>
                <a:spcPct val="20000"/>
              </a:spcBef>
              <a:defRPr/>
            </a:pPr>
            <a:r>
              <a:rPr lang="el-GR" sz="1600" dirty="0" smtClean="0">
                <a:latin typeface="Comic Sans MS"/>
              </a:rPr>
              <a:t>α</a:t>
            </a:r>
            <a:r>
              <a:rPr lang="it-IT" sz="1600" baseline="-25000" dirty="0" smtClean="0">
                <a:latin typeface="Comic Sans MS"/>
              </a:rPr>
              <a:t>PM</a:t>
            </a:r>
            <a:r>
              <a:rPr lang="it-IT" sz="1600" dirty="0" smtClean="0">
                <a:latin typeface="Comic Sans MS"/>
              </a:rPr>
              <a:t> = coefficiente di partecipazione modale = 0.8 per edifici con più di 2 piani</a:t>
            </a:r>
          </a:p>
          <a:p>
            <a:pPr lvl="0" algn="just" eaLnBrk="0" hangingPunct="0">
              <a:spcBef>
                <a:spcPct val="20000"/>
              </a:spcBef>
              <a:defRPr/>
            </a:pPr>
            <a:r>
              <a:rPr lang="it-IT" sz="1600" dirty="0" smtClean="0">
                <a:latin typeface="Comic Sans MS"/>
              </a:rPr>
              <a:t>                                                                       0.9 per edifici a 2 piani</a:t>
            </a:r>
          </a:p>
          <a:p>
            <a:pPr lvl="0" algn="just" eaLnBrk="0" hangingPunct="0">
              <a:spcBef>
                <a:spcPct val="20000"/>
              </a:spcBef>
              <a:defRPr/>
            </a:pPr>
            <a:r>
              <a:rPr lang="it-IT" sz="1600" dirty="0" smtClean="0">
                <a:latin typeface="Comic Sans MS"/>
              </a:rPr>
              <a:t>                                                                       1.0 per edifici a 1 piano</a:t>
            </a:r>
          </a:p>
          <a:p>
            <a:pPr lvl="0" algn="just" eaLnBrk="0" hangingPunct="0">
              <a:spcBef>
                <a:spcPct val="20000"/>
              </a:spcBef>
              <a:defRPr/>
            </a:pPr>
            <a:endParaRPr lang="it-IT" sz="1600" dirty="0" smtClean="0">
              <a:latin typeface="Comic Sans MS"/>
            </a:endParaRPr>
          </a:p>
          <a:p>
            <a:pPr lvl="0" algn="just" eaLnBrk="0" hangingPunct="0">
              <a:spcBef>
                <a:spcPct val="20000"/>
              </a:spcBef>
              <a:defRPr/>
            </a:pPr>
            <a:r>
              <a:rPr lang="el-GR" sz="1600" dirty="0" smtClean="0">
                <a:latin typeface="Comic Sans MS"/>
              </a:rPr>
              <a:t>α</a:t>
            </a:r>
            <a:r>
              <a:rPr lang="it-IT" sz="1600" baseline="-25000" dirty="0" smtClean="0">
                <a:latin typeface="Comic Sans MS"/>
              </a:rPr>
              <a:t>DS</a:t>
            </a:r>
            <a:r>
              <a:rPr lang="it-IT" sz="1600" dirty="0" smtClean="0">
                <a:latin typeface="Comic Sans MS"/>
              </a:rPr>
              <a:t> = coefficiente che tiene conto della capacità dissipativa </a:t>
            </a:r>
          </a:p>
          <a:p>
            <a:pPr lvl="0" algn="just" eaLnBrk="0" hangingPunct="0">
              <a:spcBef>
                <a:spcPct val="20000"/>
              </a:spcBef>
              <a:defRPr/>
            </a:pPr>
            <a:endParaRPr lang="it-IT" sz="1600" dirty="0" smtClean="0">
              <a:latin typeface="Lucida Sans" pitchFamily="34" charset="0"/>
            </a:endParaRPr>
          </a:p>
        </p:txBody>
      </p:sp>
      <p:graphicFrame>
        <p:nvGraphicFramePr>
          <p:cNvPr id="43" name="Oggetto 42"/>
          <p:cNvGraphicFramePr>
            <a:graphicFrameLocks noChangeAspect="1"/>
          </p:cNvGraphicFramePr>
          <p:nvPr/>
        </p:nvGraphicFramePr>
        <p:xfrm>
          <a:off x="6072198" y="5643578"/>
          <a:ext cx="2214578" cy="404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07" name="Equation" r:id="rId9" imgW="1600200" imgH="291960" progId="Equation.DSMT4">
                  <p:embed/>
                </p:oleObj>
              </mc:Choice>
              <mc:Fallback>
                <p:oleObj name="Equation" r:id="rId9" imgW="1600200" imgH="29196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2198" y="5643578"/>
                        <a:ext cx="2214578" cy="4042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CasellaDiTesto 20"/>
          <p:cNvSpPr txBox="1"/>
          <p:nvPr/>
        </p:nvSpPr>
        <p:spPr>
          <a:xfrm>
            <a:off x="571472" y="8656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4572000" y="8656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pPr algn="l"/>
            <a:r>
              <a:rPr lang="it-IT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Presentazione del Caso Studio</a:t>
            </a:r>
            <a:endParaRPr lang="it-IT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14282" y="1214422"/>
            <a:ext cx="8715436" cy="2571768"/>
          </a:xfrm>
        </p:spPr>
        <p:txBody>
          <a:bodyPr>
            <a:noAutofit/>
          </a:bodyPr>
          <a:lstStyle/>
          <a:p>
            <a:pPr algn="just"/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Il caso studio in oggetto riguarda le</a:t>
            </a:r>
            <a:r>
              <a:rPr lang="it-IT" sz="1600" b="1" i="1" dirty="0" smtClean="0">
                <a:solidFill>
                  <a:schemeClr val="tx1"/>
                </a:solidFill>
                <a:latin typeface="Lucida Sans" pitchFamily="34" charset="0"/>
              </a:rPr>
              <a:t> strutture dell’edificio adibito a Presidio Ospedaliero nel Comune di Lauria (PZ), </a:t>
            </a: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appartenente all’Azienda Sanitaria Locale U.S.L. n. 3 di </a:t>
            </a:r>
            <a:r>
              <a:rPr lang="it-IT" sz="1600" dirty="0" err="1" smtClean="0">
                <a:solidFill>
                  <a:schemeClr val="tx1"/>
                </a:solidFill>
                <a:latin typeface="Lucida Sans" pitchFamily="34" charset="0"/>
              </a:rPr>
              <a:t>Lagonegro</a:t>
            </a: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 (PZ).</a:t>
            </a:r>
          </a:p>
          <a:p>
            <a:pPr algn="just"/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L’edificio ha dimensioni in pianta di circa 500m</a:t>
            </a:r>
            <a:r>
              <a:rPr lang="it-IT" sz="1600" baseline="30000" dirty="0" smtClean="0">
                <a:solidFill>
                  <a:schemeClr val="tx1"/>
                </a:solidFill>
                <a:latin typeface="Lucida Sans" pitchFamily="34" charset="0"/>
              </a:rPr>
              <a:t>2</a:t>
            </a: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, si sviluppa su 4 livelli e presenta struttura portante in elevazione costituita da travi e pilastri in calcestruzzo armato gettato in opera; i solai sono del tipo </a:t>
            </a:r>
            <a:r>
              <a:rPr lang="it-IT" sz="1600" dirty="0" err="1" smtClean="0">
                <a:solidFill>
                  <a:schemeClr val="tx1"/>
                </a:solidFill>
                <a:latin typeface="Lucida Sans" pitchFamily="34" charset="0"/>
              </a:rPr>
              <a:t>latero-cementizio</a:t>
            </a: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, con travetti gettati in opera e laterizi di alleggerimento. i saggi appositamente condotti hanno mostrato la presenza di una fondazione superficiale di trave rovesce dirette secondo i telai principali della struttura.</a:t>
            </a:r>
            <a:endParaRPr lang="it-IT" sz="1600" dirty="0">
              <a:solidFill>
                <a:schemeClr val="tx1"/>
              </a:solidFill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5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4"/>
          <a:srcRect l="132" t="30652" r="11103" b="13581"/>
          <a:stretch>
            <a:fillRect/>
          </a:stretch>
        </p:blipFill>
        <p:spPr bwMode="auto">
          <a:xfrm>
            <a:off x="1785918" y="3357562"/>
            <a:ext cx="5545923" cy="3053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CasellaDiTesto 10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50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aphicFrame>
        <p:nvGraphicFramePr>
          <p:cNvPr id="109576" name="Object 3"/>
          <p:cNvGraphicFramePr>
            <a:graphicFrameLocks noChangeAspect="1"/>
          </p:cNvGraphicFramePr>
          <p:nvPr/>
        </p:nvGraphicFramePr>
        <p:xfrm>
          <a:off x="3071802" y="1071546"/>
          <a:ext cx="2747831" cy="830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26" name="Equation" r:id="rId5" imgW="1498320" imgH="457200" progId="Equation.DSMT4">
                  <p:embed/>
                </p:oleObj>
              </mc:Choice>
              <mc:Fallback>
                <p:oleObj name="Equation" r:id="rId5" imgW="1498320" imgH="4572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02" y="1071546"/>
                        <a:ext cx="2747831" cy="830266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Sottotitolo 2"/>
          <p:cNvSpPr txBox="1">
            <a:spLocks/>
          </p:cNvSpPr>
          <p:nvPr/>
        </p:nvSpPr>
        <p:spPr>
          <a:xfrm>
            <a:off x="214282" y="2000240"/>
            <a:ext cx="8643998" cy="42148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 eaLnBrk="0" hangingPunct="0">
              <a:spcBef>
                <a:spcPct val="20000"/>
              </a:spcBef>
              <a:defRPr/>
            </a:pPr>
            <a:r>
              <a:rPr lang="el-GR" sz="1600" dirty="0" smtClean="0">
                <a:latin typeface="Comic Sans MS"/>
              </a:rPr>
              <a:t>α</a:t>
            </a:r>
            <a:r>
              <a:rPr lang="it-IT" sz="1600" baseline="-25000" dirty="0" smtClean="0">
                <a:latin typeface="Comic Sans MS"/>
              </a:rPr>
              <a:t>PM</a:t>
            </a:r>
            <a:r>
              <a:rPr lang="it-IT" sz="1600" dirty="0" smtClean="0">
                <a:latin typeface="Comic Sans MS"/>
              </a:rPr>
              <a:t> = coefficiente di partecipazione modale = 0.8 per edifici con più di 2 piani</a:t>
            </a:r>
          </a:p>
          <a:p>
            <a:pPr lvl="0" algn="just" eaLnBrk="0" hangingPunct="0">
              <a:spcBef>
                <a:spcPct val="20000"/>
              </a:spcBef>
              <a:defRPr/>
            </a:pPr>
            <a:r>
              <a:rPr lang="it-IT" sz="1600" dirty="0" smtClean="0">
                <a:latin typeface="Comic Sans MS"/>
              </a:rPr>
              <a:t>                                                                       0.9 per edifici a 2 piani</a:t>
            </a:r>
          </a:p>
          <a:p>
            <a:pPr lvl="0" algn="just" eaLnBrk="0" hangingPunct="0">
              <a:spcBef>
                <a:spcPct val="20000"/>
              </a:spcBef>
              <a:defRPr/>
            </a:pPr>
            <a:r>
              <a:rPr lang="it-IT" sz="1600" dirty="0" smtClean="0">
                <a:latin typeface="Comic Sans MS"/>
              </a:rPr>
              <a:t>                                                                       1.0 per edifici a 1 piano</a:t>
            </a:r>
          </a:p>
          <a:p>
            <a:pPr lvl="0" algn="just" eaLnBrk="0" hangingPunct="0">
              <a:spcBef>
                <a:spcPct val="20000"/>
              </a:spcBef>
              <a:defRPr/>
            </a:pPr>
            <a:endParaRPr lang="it-IT" sz="1600" dirty="0" smtClean="0">
              <a:latin typeface="Comic Sans MS"/>
            </a:endParaRPr>
          </a:p>
          <a:p>
            <a:pPr lvl="0" algn="just" eaLnBrk="0" hangingPunct="0">
              <a:spcBef>
                <a:spcPct val="20000"/>
              </a:spcBef>
              <a:defRPr/>
            </a:pPr>
            <a:r>
              <a:rPr lang="el-GR" sz="1600" dirty="0" smtClean="0">
                <a:latin typeface="Comic Sans MS"/>
              </a:rPr>
              <a:t>α</a:t>
            </a:r>
            <a:r>
              <a:rPr lang="it-IT" sz="1600" baseline="-25000" dirty="0" smtClean="0">
                <a:latin typeface="Comic Sans MS"/>
              </a:rPr>
              <a:t>DS</a:t>
            </a:r>
            <a:r>
              <a:rPr lang="it-IT" sz="1600" dirty="0" smtClean="0">
                <a:latin typeface="Comic Sans MS"/>
              </a:rPr>
              <a:t> = coefficiente che tiene conto della capacità dissipativa </a:t>
            </a:r>
          </a:p>
          <a:p>
            <a:pPr lvl="0" algn="just" eaLnBrk="0" hangingPunct="0">
              <a:spcBef>
                <a:spcPct val="20000"/>
              </a:spcBef>
              <a:defRPr/>
            </a:pPr>
            <a:endParaRPr lang="it-IT" sz="1600" dirty="0" smtClean="0">
              <a:latin typeface="Comic Sans MS"/>
            </a:endParaRPr>
          </a:p>
          <a:p>
            <a:pPr marL="627063" lvl="0" indent="-627063" algn="just" eaLnBrk="0" hangingPunct="0">
              <a:spcBef>
                <a:spcPct val="20000"/>
              </a:spcBef>
              <a:defRPr/>
            </a:pPr>
            <a:r>
              <a:rPr lang="el-GR" sz="1600" dirty="0" smtClean="0">
                <a:latin typeface="Comic Sans MS"/>
              </a:rPr>
              <a:t>α</a:t>
            </a:r>
            <a:r>
              <a:rPr lang="it-IT" sz="1600" baseline="-25000" dirty="0" smtClean="0">
                <a:latin typeface="Comic Sans MS"/>
              </a:rPr>
              <a:t>AD</a:t>
            </a:r>
            <a:r>
              <a:rPr lang="it-IT" sz="1600" dirty="0" smtClean="0">
                <a:latin typeface="Comic Sans MS"/>
              </a:rPr>
              <a:t> = coefficiente di amplificazione spettrale, funzione del primo periodo di vibrazione della struttura e della forma spettrale</a:t>
            </a:r>
          </a:p>
          <a:p>
            <a:pPr lvl="0" algn="just" eaLnBrk="0" hangingPunct="0">
              <a:spcBef>
                <a:spcPct val="20000"/>
              </a:spcBef>
              <a:defRPr/>
            </a:pPr>
            <a:endParaRPr lang="it-IT" sz="1600" dirty="0" smtClean="0">
              <a:latin typeface="Lucida Sans" pitchFamily="34" charset="0"/>
            </a:endParaRPr>
          </a:p>
        </p:txBody>
      </p:sp>
      <p:graphicFrame>
        <p:nvGraphicFramePr>
          <p:cNvPr id="43" name="Oggetto 42"/>
          <p:cNvGraphicFramePr>
            <a:graphicFrameLocks noChangeAspect="1"/>
          </p:cNvGraphicFramePr>
          <p:nvPr/>
        </p:nvGraphicFramePr>
        <p:xfrm>
          <a:off x="6072198" y="3096189"/>
          <a:ext cx="2214578" cy="404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27" name="Equation" r:id="rId7" imgW="1600200" imgH="291960" progId="Equation.DSMT4">
                  <p:embed/>
                </p:oleObj>
              </mc:Choice>
              <mc:Fallback>
                <p:oleObj name="Equation" r:id="rId7" imgW="1600200" imgH="29196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2198" y="3096189"/>
                        <a:ext cx="2214578" cy="4042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0597" name="Picture 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045350" y="4429132"/>
            <a:ext cx="359822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CasellaDiTesto 23"/>
          <p:cNvSpPr txBox="1"/>
          <p:nvPr/>
        </p:nvSpPr>
        <p:spPr>
          <a:xfrm>
            <a:off x="4545680" y="4714884"/>
            <a:ext cx="7143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cxnSp>
        <p:nvCxnSpPr>
          <p:cNvPr id="26" name="Connettore 1 25"/>
          <p:cNvCxnSpPr/>
          <p:nvPr/>
        </p:nvCxnSpPr>
        <p:spPr>
          <a:xfrm rot="10800000">
            <a:off x="1973912" y="5357826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asellaDiTesto 26"/>
          <p:cNvSpPr txBox="1"/>
          <p:nvPr/>
        </p:nvSpPr>
        <p:spPr>
          <a:xfrm>
            <a:off x="1688160" y="5072074"/>
            <a:ext cx="57150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/>
              <a:t>PGA</a:t>
            </a:r>
            <a:endParaRPr lang="it-IT" sz="1400" dirty="0"/>
          </a:p>
        </p:txBody>
      </p:sp>
      <p:cxnSp>
        <p:nvCxnSpPr>
          <p:cNvPr id="29" name="Connettore 1 28"/>
          <p:cNvCxnSpPr/>
          <p:nvPr/>
        </p:nvCxnSpPr>
        <p:spPr>
          <a:xfrm rot="5400000">
            <a:off x="2127860" y="5250669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asellaDiTesto 29"/>
          <p:cNvSpPr txBox="1"/>
          <p:nvPr/>
        </p:nvSpPr>
        <p:spPr>
          <a:xfrm>
            <a:off x="2616854" y="6000768"/>
            <a:ext cx="35719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/>
              <a:t>T</a:t>
            </a:r>
            <a:r>
              <a:rPr lang="it-IT" sz="1400" baseline="-25000" dirty="0" smtClean="0"/>
              <a:t>1</a:t>
            </a:r>
            <a:endParaRPr lang="it-IT" sz="1400" baseline="-25000" dirty="0"/>
          </a:p>
        </p:txBody>
      </p:sp>
      <p:sp>
        <p:nvSpPr>
          <p:cNvPr id="31" name="CasellaDiTesto 30"/>
          <p:cNvSpPr txBox="1"/>
          <p:nvPr/>
        </p:nvSpPr>
        <p:spPr>
          <a:xfrm>
            <a:off x="2902606" y="4429132"/>
            <a:ext cx="71438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400" dirty="0" err="1" smtClean="0"/>
              <a:t>S</a:t>
            </a:r>
            <a:r>
              <a:rPr lang="it-IT" sz="1400" baseline="-25000" dirty="0" err="1" smtClean="0"/>
              <a:t>d</a:t>
            </a:r>
            <a:r>
              <a:rPr lang="it-IT" sz="1400" dirty="0" smtClean="0"/>
              <a:t>(T</a:t>
            </a:r>
            <a:r>
              <a:rPr lang="it-IT" sz="1400" baseline="-25000" dirty="0" smtClean="0"/>
              <a:t>1</a:t>
            </a:r>
            <a:r>
              <a:rPr lang="it-IT" sz="1400" dirty="0" smtClean="0"/>
              <a:t>)</a:t>
            </a:r>
            <a:endParaRPr lang="it-IT" sz="1400" dirty="0"/>
          </a:p>
        </p:txBody>
      </p:sp>
      <p:graphicFrame>
        <p:nvGraphicFramePr>
          <p:cNvPr id="110598" name="Object 9"/>
          <p:cNvGraphicFramePr>
            <a:graphicFrameLocks noChangeAspect="1"/>
          </p:cNvGraphicFramePr>
          <p:nvPr/>
        </p:nvGraphicFramePr>
        <p:xfrm>
          <a:off x="5786446" y="4929198"/>
          <a:ext cx="1361030" cy="64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28" name="Equation" r:id="rId10" imgW="838080" imgH="393480" progId="Equation.DSMT4">
                  <p:embed/>
                </p:oleObj>
              </mc:Choice>
              <mc:Fallback>
                <p:oleObj name="Equation" r:id="rId10" imgW="838080" imgH="3934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6446" y="4929198"/>
                        <a:ext cx="1361030" cy="641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CasellaDiTesto 27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32" name="CasellaDiTesto 31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51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aphicFrame>
        <p:nvGraphicFramePr>
          <p:cNvPr id="109576" name="Object 3"/>
          <p:cNvGraphicFramePr>
            <a:graphicFrameLocks noChangeAspect="1"/>
          </p:cNvGraphicFramePr>
          <p:nvPr/>
        </p:nvGraphicFramePr>
        <p:xfrm>
          <a:off x="3071802" y="1071546"/>
          <a:ext cx="2747831" cy="830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3" name="Equation" r:id="rId5" imgW="1498320" imgH="457200" progId="Equation.DSMT4">
                  <p:embed/>
                </p:oleObj>
              </mc:Choice>
              <mc:Fallback>
                <p:oleObj name="Equation" r:id="rId5" imgW="1498320" imgH="4572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02" y="1071546"/>
                        <a:ext cx="2747831" cy="830266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Sottotitolo 2"/>
          <p:cNvSpPr txBox="1">
            <a:spLocks/>
          </p:cNvSpPr>
          <p:nvPr/>
        </p:nvSpPr>
        <p:spPr>
          <a:xfrm>
            <a:off x="214282" y="2000240"/>
            <a:ext cx="8643998" cy="42148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 eaLnBrk="0" hangingPunct="0">
              <a:spcBef>
                <a:spcPct val="20000"/>
              </a:spcBef>
              <a:defRPr/>
            </a:pPr>
            <a:r>
              <a:rPr lang="el-GR" sz="1600" dirty="0" smtClean="0">
                <a:latin typeface="Comic Sans MS"/>
              </a:rPr>
              <a:t>α</a:t>
            </a:r>
            <a:r>
              <a:rPr lang="it-IT" sz="1600" baseline="-25000" dirty="0" smtClean="0">
                <a:latin typeface="Comic Sans MS"/>
              </a:rPr>
              <a:t>PM</a:t>
            </a:r>
            <a:r>
              <a:rPr lang="it-IT" sz="1600" dirty="0" smtClean="0">
                <a:latin typeface="Comic Sans MS"/>
              </a:rPr>
              <a:t> = coefficiente di partecipazione modale = 0.8 per edifici con più di 2 piani</a:t>
            </a:r>
          </a:p>
          <a:p>
            <a:pPr lvl="0" algn="just" eaLnBrk="0" hangingPunct="0">
              <a:spcBef>
                <a:spcPct val="20000"/>
              </a:spcBef>
              <a:defRPr/>
            </a:pPr>
            <a:r>
              <a:rPr lang="it-IT" sz="1600" dirty="0" smtClean="0">
                <a:latin typeface="Comic Sans MS"/>
              </a:rPr>
              <a:t>                                                                       0.9 per edifici a 2 piani</a:t>
            </a:r>
          </a:p>
          <a:p>
            <a:pPr lvl="0" algn="just" eaLnBrk="0" hangingPunct="0">
              <a:spcBef>
                <a:spcPct val="20000"/>
              </a:spcBef>
              <a:defRPr/>
            </a:pPr>
            <a:r>
              <a:rPr lang="it-IT" sz="1600" dirty="0" smtClean="0">
                <a:latin typeface="Comic Sans MS"/>
              </a:rPr>
              <a:t>                                                                       1.0 per edifici a 1 piano</a:t>
            </a:r>
          </a:p>
          <a:p>
            <a:pPr lvl="0" algn="just" eaLnBrk="0" hangingPunct="0">
              <a:spcBef>
                <a:spcPct val="20000"/>
              </a:spcBef>
              <a:defRPr/>
            </a:pPr>
            <a:endParaRPr lang="it-IT" sz="1600" dirty="0" smtClean="0">
              <a:latin typeface="Comic Sans MS"/>
            </a:endParaRPr>
          </a:p>
          <a:p>
            <a:pPr lvl="0" algn="just" eaLnBrk="0" hangingPunct="0">
              <a:spcBef>
                <a:spcPct val="20000"/>
              </a:spcBef>
              <a:defRPr/>
            </a:pPr>
            <a:r>
              <a:rPr lang="el-GR" sz="1600" dirty="0" smtClean="0">
                <a:latin typeface="Comic Sans MS"/>
              </a:rPr>
              <a:t>α</a:t>
            </a:r>
            <a:r>
              <a:rPr lang="it-IT" sz="1600" baseline="-25000" dirty="0" smtClean="0">
                <a:latin typeface="Comic Sans MS"/>
              </a:rPr>
              <a:t>DS</a:t>
            </a:r>
            <a:r>
              <a:rPr lang="it-IT" sz="1600" dirty="0" smtClean="0">
                <a:latin typeface="Comic Sans MS"/>
              </a:rPr>
              <a:t> = coefficiente che tiene conto della capacità dissipativa </a:t>
            </a:r>
          </a:p>
          <a:p>
            <a:pPr lvl="0" algn="just" eaLnBrk="0" hangingPunct="0">
              <a:spcBef>
                <a:spcPct val="20000"/>
              </a:spcBef>
              <a:defRPr/>
            </a:pPr>
            <a:endParaRPr lang="it-IT" sz="1600" dirty="0" smtClean="0">
              <a:latin typeface="Comic Sans MS"/>
            </a:endParaRPr>
          </a:p>
          <a:p>
            <a:pPr marL="627063" lvl="0" indent="-627063" algn="just" eaLnBrk="0" hangingPunct="0">
              <a:spcBef>
                <a:spcPct val="20000"/>
              </a:spcBef>
              <a:defRPr/>
            </a:pPr>
            <a:r>
              <a:rPr lang="el-GR" sz="1600" dirty="0" smtClean="0">
                <a:latin typeface="Comic Sans MS"/>
              </a:rPr>
              <a:t>α</a:t>
            </a:r>
            <a:r>
              <a:rPr lang="it-IT" sz="1600" baseline="-25000" dirty="0" smtClean="0">
                <a:latin typeface="Comic Sans MS"/>
              </a:rPr>
              <a:t>AD</a:t>
            </a:r>
            <a:r>
              <a:rPr lang="it-IT" sz="1600" dirty="0" smtClean="0">
                <a:latin typeface="Comic Sans MS"/>
              </a:rPr>
              <a:t> = coefficiente di amplificazione spettrale, funzione del primo periodo di vibrazione della struttura e della forma spettrale</a:t>
            </a:r>
          </a:p>
          <a:p>
            <a:pPr marL="627063" lvl="0" indent="-627063" algn="just" eaLnBrk="0" hangingPunct="0">
              <a:spcBef>
                <a:spcPct val="20000"/>
              </a:spcBef>
              <a:defRPr/>
            </a:pPr>
            <a:endParaRPr lang="it-IT" sz="1600" dirty="0" smtClean="0">
              <a:latin typeface="Comic Sans MS"/>
            </a:endParaRPr>
          </a:p>
          <a:p>
            <a:pPr marL="804863" lvl="0" indent="-804863" algn="just" eaLnBrk="0" hangingPunct="0">
              <a:spcBef>
                <a:spcPct val="20000"/>
              </a:spcBef>
              <a:defRPr/>
            </a:pPr>
            <a:r>
              <a:rPr lang="el-GR" sz="1600" dirty="0" smtClean="0">
                <a:latin typeface="Comic Sans MS"/>
              </a:rPr>
              <a:t>α</a:t>
            </a:r>
            <a:r>
              <a:rPr lang="it-IT" sz="1600" baseline="-25000" dirty="0" err="1" smtClean="0">
                <a:latin typeface="Comic Sans MS"/>
              </a:rPr>
              <a:t>Dutt</a:t>
            </a:r>
            <a:r>
              <a:rPr lang="it-IT" sz="1600" baseline="-25000" dirty="0" smtClean="0">
                <a:latin typeface="Comic Sans MS"/>
              </a:rPr>
              <a:t>,j</a:t>
            </a:r>
            <a:r>
              <a:rPr lang="it-IT" sz="1600" dirty="0" smtClean="0">
                <a:latin typeface="Comic Sans MS"/>
              </a:rPr>
              <a:t> = coefficiente di duttilità del piano j che tiene conto della capacità duttile dell’intera struttura e dei singoli pilastri funzione dell’irregolarità  in pianta ed elevazione, della modalità di crisi, dell’entità dello sforzo normale nei pilastri.</a:t>
            </a:r>
          </a:p>
          <a:p>
            <a:pPr lvl="0" algn="just" eaLnBrk="0" hangingPunct="0">
              <a:spcBef>
                <a:spcPct val="20000"/>
              </a:spcBef>
              <a:defRPr/>
            </a:pPr>
            <a:endParaRPr lang="it-IT" sz="1600" dirty="0" smtClean="0">
              <a:latin typeface="Lucida Sans" pitchFamily="34" charset="0"/>
            </a:endParaRPr>
          </a:p>
        </p:txBody>
      </p:sp>
      <p:graphicFrame>
        <p:nvGraphicFramePr>
          <p:cNvPr id="43" name="Oggetto 42"/>
          <p:cNvGraphicFramePr>
            <a:graphicFrameLocks noChangeAspect="1"/>
          </p:cNvGraphicFramePr>
          <p:nvPr/>
        </p:nvGraphicFramePr>
        <p:xfrm>
          <a:off x="6072198" y="3096189"/>
          <a:ext cx="2214578" cy="404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4" name="Equation" r:id="rId7" imgW="1600200" imgH="291960" progId="Equation.DSMT4">
                  <p:embed/>
                </p:oleObj>
              </mc:Choice>
              <mc:Fallback>
                <p:oleObj name="Equation" r:id="rId7" imgW="1600200" imgH="29196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2198" y="3096189"/>
                        <a:ext cx="2214578" cy="4042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45" name="Object 8"/>
          <p:cNvGraphicFramePr>
            <a:graphicFrameLocks noChangeAspect="1"/>
          </p:cNvGraphicFramePr>
          <p:nvPr/>
        </p:nvGraphicFramePr>
        <p:xfrm>
          <a:off x="3771900" y="5429264"/>
          <a:ext cx="1490663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5" name="Equation" r:id="rId9" imgW="812520" imgH="241200" progId="Equation.DSMT4">
                  <p:embed/>
                </p:oleObj>
              </mc:Choice>
              <mc:Fallback>
                <p:oleObj name="Equation" r:id="rId9" imgW="812520" imgH="2412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1900" y="5429264"/>
                        <a:ext cx="1490663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46" name="Object 6"/>
          <p:cNvGraphicFramePr>
            <a:graphicFrameLocks noChangeAspect="1"/>
          </p:cNvGraphicFramePr>
          <p:nvPr/>
        </p:nvGraphicFramePr>
        <p:xfrm>
          <a:off x="3019425" y="5919788"/>
          <a:ext cx="2582863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6" name="Equation" r:id="rId11" imgW="1409400" imgH="241200" progId="Equation.DSMT4">
                  <p:embed/>
                </p:oleObj>
              </mc:Choice>
              <mc:Fallback>
                <p:oleObj name="Equation" r:id="rId11" imgW="1409400" imgH="2412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9425" y="5919788"/>
                        <a:ext cx="2582863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CasellaDiTesto 19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52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aphicFrame>
        <p:nvGraphicFramePr>
          <p:cNvPr id="109576" name="Object 3"/>
          <p:cNvGraphicFramePr>
            <a:graphicFrameLocks noChangeAspect="1"/>
          </p:cNvGraphicFramePr>
          <p:nvPr/>
        </p:nvGraphicFramePr>
        <p:xfrm>
          <a:off x="3071802" y="1071546"/>
          <a:ext cx="2747831" cy="830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03" name="Equation" r:id="rId5" imgW="1498320" imgH="457200" progId="Equation.DSMT4">
                  <p:embed/>
                </p:oleObj>
              </mc:Choice>
              <mc:Fallback>
                <p:oleObj name="Equation" r:id="rId5" imgW="1498320" imgH="4572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02" y="1071546"/>
                        <a:ext cx="2747831" cy="830266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Sottotitolo 2"/>
          <p:cNvSpPr txBox="1">
            <a:spLocks/>
          </p:cNvSpPr>
          <p:nvPr/>
        </p:nvSpPr>
        <p:spPr>
          <a:xfrm>
            <a:off x="227930" y="2000240"/>
            <a:ext cx="8643998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804863" lvl="0" indent="-804863" algn="ctr" eaLnBrk="0" hangingPunct="0">
              <a:spcBef>
                <a:spcPct val="20000"/>
              </a:spcBef>
              <a:defRPr/>
            </a:pPr>
            <a:r>
              <a:rPr lang="el-GR" sz="1600" dirty="0" smtClean="0">
                <a:latin typeface="Comic Sans MS"/>
              </a:rPr>
              <a:t>α</a:t>
            </a:r>
            <a:r>
              <a:rPr lang="it-IT" sz="1600" baseline="-25000" dirty="0" err="1" smtClean="0">
                <a:latin typeface="Comic Sans MS"/>
              </a:rPr>
              <a:t>Dutt</a:t>
            </a:r>
            <a:r>
              <a:rPr lang="it-IT" sz="1600" baseline="-25000" dirty="0" smtClean="0">
                <a:latin typeface="Comic Sans MS"/>
              </a:rPr>
              <a:t>,j</a:t>
            </a:r>
            <a:r>
              <a:rPr lang="it-IT" sz="1600" dirty="0" smtClean="0">
                <a:latin typeface="Comic Sans MS"/>
              </a:rPr>
              <a:t> viene determinato a partire dal coefficiente di duttilità del singolo pilastro </a:t>
            </a:r>
            <a:r>
              <a:rPr lang="el-GR" sz="1600" dirty="0" smtClean="0">
                <a:latin typeface="Comic Sans MS"/>
              </a:rPr>
              <a:t>α</a:t>
            </a:r>
            <a:r>
              <a:rPr lang="it-IT" sz="1600" baseline="-25000" dirty="0" err="1" smtClean="0">
                <a:latin typeface="Comic Sans MS"/>
              </a:rPr>
              <a:t>Dutt</a:t>
            </a:r>
            <a:r>
              <a:rPr lang="it-IT" sz="1600" baseline="-25000" dirty="0" smtClean="0">
                <a:latin typeface="Comic Sans MS"/>
              </a:rPr>
              <a:t>,i,j</a:t>
            </a:r>
            <a:endParaRPr lang="it-IT" sz="1600" dirty="0" smtClean="0">
              <a:latin typeface="Lucida Sans" pitchFamily="34" charset="0"/>
            </a:endParaRPr>
          </a:p>
        </p:txBody>
      </p:sp>
      <p:sp>
        <p:nvSpPr>
          <p:cNvPr id="20" name="Sottotitolo 2"/>
          <p:cNvSpPr txBox="1">
            <a:spLocks/>
          </p:cNvSpPr>
          <p:nvPr/>
        </p:nvSpPr>
        <p:spPr>
          <a:xfrm>
            <a:off x="707381" y="2786058"/>
            <a:ext cx="5000660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804863" lvl="0" indent="-804863" algn="just" eaLnBrk="0" hangingPunct="0">
              <a:spcBef>
                <a:spcPct val="20000"/>
              </a:spcBef>
              <a:defRPr/>
            </a:pPr>
            <a:r>
              <a:rPr lang="it-IT" sz="1600" dirty="0" smtClean="0">
                <a:latin typeface="Comic Sans MS"/>
              </a:rPr>
              <a:t>In caso di meccanismo fragile ( V</a:t>
            </a:r>
            <a:r>
              <a:rPr lang="it-IT" sz="1600" baseline="-25000" dirty="0" smtClean="0">
                <a:latin typeface="Comic Sans MS"/>
              </a:rPr>
              <a:t>R,i,j,CO</a:t>
            </a:r>
            <a:r>
              <a:rPr lang="it-IT" sz="1600" dirty="0" smtClean="0">
                <a:latin typeface="Comic Sans MS"/>
              </a:rPr>
              <a:t> &lt; </a:t>
            </a:r>
            <a:r>
              <a:rPr lang="it-IT" sz="1600" dirty="0" err="1" smtClean="0">
                <a:latin typeface="Comic Sans MS"/>
              </a:rPr>
              <a:t>V</a:t>
            </a:r>
            <a:r>
              <a:rPr lang="it-IT" sz="1600" baseline="-25000" dirty="0" err="1" smtClean="0">
                <a:latin typeface="Comic Sans MS"/>
              </a:rPr>
              <a:t>Rflex</a:t>
            </a:r>
            <a:r>
              <a:rPr lang="it-IT" sz="1600" baseline="-25000" dirty="0" smtClean="0">
                <a:latin typeface="Comic Sans MS"/>
              </a:rPr>
              <a:t>,i,j</a:t>
            </a:r>
            <a:r>
              <a:rPr lang="it-IT" sz="1600" dirty="0" smtClean="0">
                <a:latin typeface="Comic Sans MS"/>
              </a:rPr>
              <a:t> )</a:t>
            </a:r>
            <a:endParaRPr lang="it-IT" sz="1600" dirty="0" smtClean="0">
              <a:latin typeface="Lucida Sans" pitchFamily="34" charset="0"/>
            </a:endParaRPr>
          </a:p>
        </p:txBody>
      </p:sp>
      <p:graphicFrame>
        <p:nvGraphicFramePr>
          <p:cNvPr id="160774" name="Object 8"/>
          <p:cNvGraphicFramePr>
            <a:graphicFrameLocks noChangeAspect="1"/>
          </p:cNvGraphicFramePr>
          <p:nvPr/>
        </p:nvGraphicFramePr>
        <p:xfrm>
          <a:off x="6553200" y="2776539"/>
          <a:ext cx="958850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04" name="Equation" r:id="rId7" imgW="647640" imgH="241200" progId="Equation.DSMT4">
                  <p:embed/>
                </p:oleObj>
              </mc:Choice>
              <mc:Fallback>
                <p:oleObj name="Equation" r:id="rId7" imgW="647640" imgH="2412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2776539"/>
                        <a:ext cx="958850" cy="354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Sottotitolo 2"/>
          <p:cNvSpPr txBox="1">
            <a:spLocks/>
          </p:cNvSpPr>
          <p:nvPr/>
        </p:nvSpPr>
        <p:spPr>
          <a:xfrm>
            <a:off x="500034" y="3857628"/>
            <a:ext cx="5000660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804863" lvl="0" indent="-804863" algn="just" eaLnBrk="0" hangingPunct="0">
              <a:spcBef>
                <a:spcPct val="20000"/>
              </a:spcBef>
              <a:defRPr/>
            </a:pPr>
            <a:r>
              <a:rPr lang="it-IT" sz="1600" dirty="0" smtClean="0">
                <a:latin typeface="Comic Sans MS"/>
              </a:rPr>
              <a:t>In caso di meccanismo duttile ( V</a:t>
            </a:r>
            <a:r>
              <a:rPr lang="it-IT" sz="1600" baseline="-25000" dirty="0" smtClean="0">
                <a:latin typeface="Comic Sans MS"/>
              </a:rPr>
              <a:t>R,i,j,CO</a:t>
            </a:r>
            <a:r>
              <a:rPr lang="it-IT" sz="1600" dirty="0" smtClean="0">
                <a:latin typeface="Comic Sans MS"/>
              </a:rPr>
              <a:t> &gt; </a:t>
            </a:r>
            <a:r>
              <a:rPr lang="it-IT" sz="1600" dirty="0" err="1" smtClean="0">
                <a:latin typeface="Comic Sans MS"/>
              </a:rPr>
              <a:t>V</a:t>
            </a:r>
            <a:r>
              <a:rPr lang="it-IT" sz="1600" baseline="-25000" dirty="0" err="1" smtClean="0">
                <a:latin typeface="Comic Sans MS"/>
              </a:rPr>
              <a:t>Rflex</a:t>
            </a:r>
            <a:r>
              <a:rPr lang="it-IT" sz="1600" baseline="-25000" dirty="0" smtClean="0">
                <a:latin typeface="Comic Sans MS"/>
              </a:rPr>
              <a:t>,i,j</a:t>
            </a:r>
            <a:r>
              <a:rPr lang="it-IT" sz="1600" dirty="0" smtClean="0">
                <a:latin typeface="Comic Sans MS"/>
              </a:rPr>
              <a:t> )</a:t>
            </a:r>
            <a:endParaRPr lang="it-IT" sz="1600" dirty="0" smtClean="0">
              <a:latin typeface="Lucida Sans" pitchFamily="34" charset="0"/>
            </a:endParaRPr>
          </a:p>
        </p:txBody>
      </p:sp>
      <p:graphicFrame>
        <p:nvGraphicFramePr>
          <p:cNvPr id="23" name="Object 8"/>
          <p:cNvGraphicFramePr>
            <a:graphicFrameLocks noChangeAspect="1"/>
          </p:cNvGraphicFramePr>
          <p:nvPr/>
        </p:nvGraphicFramePr>
        <p:xfrm>
          <a:off x="5632479" y="3292461"/>
          <a:ext cx="3082925" cy="149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05" name="Equation" r:id="rId9" imgW="2082600" imgH="1015920" progId="Equation.DSMT4">
                  <p:embed/>
                </p:oleObj>
              </mc:Choice>
              <mc:Fallback>
                <p:oleObj name="Equation" r:id="rId9" imgW="2082600" imgH="101592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2479" y="3292461"/>
                        <a:ext cx="3082925" cy="1490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Sottotitolo 2"/>
          <p:cNvSpPr txBox="1">
            <a:spLocks/>
          </p:cNvSpPr>
          <p:nvPr/>
        </p:nvSpPr>
        <p:spPr>
          <a:xfrm>
            <a:off x="5572132" y="4786322"/>
            <a:ext cx="3286148" cy="15001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73050" lvl="0" indent="-273050" algn="just" eaLnBrk="0" hangingPunct="0">
              <a:spcBef>
                <a:spcPct val="20000"/>
              </a:spcBef>
              <a:defRPr/>
            </a:pPr>
            <a:r>
              <a:rPr lang="el-GR" sz="1600" dirty="0" smtClean="0">
                <a:latin typeface="Calibri"/>
              </a:rPr>
              <a:t>σ</a:t>
            </a:r>
            <a:r>
              <a:rPr lang="it-IT" sz="1600" baseline="-25000" dirty="0" smtClean="0">
                <a:latin typeface="Comic Sans MS"/>
              </a:rPr>
              <a:t>c </a:t>
            </a:r>
            <a:r>
              <a:rPr lang="it-IT" sz="1600" dirty="0" smtClean="0">
                <a:latin typeface="Comic Sans MS"/>
              </a:rPr>
              <a:t> </a:t>
            </a:r>
            <a:r>
              <a:rPr lang="it-IT" sz="1200" dirty="0" smtClean="0">
                <a:latin typeface="Comic Sans MS"/>
              </a:rPr>
              <a:t>è la tensione di compressione agente sul pilastro per soli carichi gravitazionali</a:t>
            </a:r>
          </a:p>
          <a:p>
            <a:pPr marL="273050" lvl="0" indent="-273050" algn="just" eaLnBrk="0" hangingPunct="0">
              <a:spcBef>
                <a:spcPct val="20000"/>
              </a:spcBef>
              <a:defRPr/>
            </a:pPr>
            <a:endParaRPr lang="it-IT" sz="1200" dirty="0" smtClean="0">
              <a:latin typeface="Comic Sans MS"/>
            </a:endParaRPr>
          </a:p>
          <a:p>
            <a:pPr marL="273050" lvl="0" indent="-273050" algn="just" eaLnBrk="0" hangingPunct="0">
              <a:spcBef>
                <a:spcPct val="20000"/>
              </a:spcBef>
              <a:defRPr/>
            </a:pPr>
            <a:r>
              <a:rPr lang="it-IT" sz="1600" dirty="0" err="1" smtClean="0">
                <a:latin typeface="Comic Sans MS"/>
              </a:rPr>
              <a:t>f</a:t>
            </a:r>
            <a:r>
              <a:rPr lang="it-IT" sz="1600" baseline="-25000" dirty="0" err="1" smtClean="0">
                <a:latin typeface="Comic Sans MS"/>
              </a:rPr>
              <a:t>c</a:t>
            </a:r>
            <a:r>
              <a:rPr lang="it-IT" sz="1200" dirty="0" smtClean="0">
                <a:latin typeface="Comic Sans MS"/>
              </a:rPr>
              <a:t> è la resistenza cilindrica media a compressione</a:t>
            </a:r>
            <a:endParaRPr lang="it-IT" sz="1200" dirty="0" smtClean="0">
              <a:latin typeface="Lucida Sans" pitchFamily="34" charset="0"/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53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aphicFrame>
        <p:nvGraphicFramePr>
          <p:cNvPr id="109576" name="Object 3"/>
          <p:cNvGraphicFramePr>
            <a:graphicFrameLocks noChangeAspect="1"/>
          </p:cNvGraphicFramePr>
          <p:nvPr/>
        </p:nvGraphicFramePr>
        <p:xfrm>
          <a:off x="3071802" y="1071546"/>
          <a:ext cx="2747831" cy="830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25" name="Equation" r:id="rId5" imgW="1498320" imgH="457200" progId="Equation.DSMT4">
                  <p:embed/>
                </p:oleObj>
              </mc:Choice>
              <mc:Fallback>
                <p:oleObj name="Equation" r:id="rId5" imgW="1498320" imgH="4572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02" y="1071546"/>
                        <a:ext cx="2747831" cy="830266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Sottotitolo 2"/>
          <p:cNvSpPr txBox="1">
            <a:spLocks/>
          </p:cNvSpPr>
          <p:nvPr/>
        </p:nvSpPr>
        <p:spPr>
          <a:xfrm>
            <a:off x="227930" y="2000240"/>
            <a:ext cx="8630350" cy="857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 eaLnBrk="0" hangingPunct="0">
              <a:spcBef>
                <a:spcPct val="20000"/>
              </a:spcBef>
              <a:defRPr/>
            </a:pPr>
            <a:r>
              <a:rPr lang="el-GR" sz="1600" dirty="0" smtClean="0">
                <a:latin typeface="Comic Sans MS"/>
              </a:rPr>
              <a:t>α</a:t>
            </a:r>
            <a:r>
              <a:rPr lang="it-IT" sz="1600" baseline="-25000" dirty="0" err="1" smtClean="0">
                <a:latin typeface="Comic Sans MS"/>
              </a:rPr>
              <a:t>Dutt</a:t>
            </a:r>
            <a:r>
              <a:rPr lang="it-IT" sz="1600" baseline="-25000" dirty="0" smtClean="0">
                <a:latin typeface="Comic Sans MS"/>
              </a:rPr>
              <a:t>,j</a:t>
            </a:r>
            <a:r>
              <a:rPr lang="it-IT" sz="1600" dirty="0" smtClean="0">
                <a:latin typeface="Comic Sans MS"/>
              </a:rPr>
              <a:t> del piano j viene determinato a partire dal coefficiente di duttilità dei singoli pilastri </a:t>
            </a:r>
            <a:r>
              <a:rPr lang="el-GR" sz="1600" dirty="0" smtClean="0">
                <a:latin typeface="Comic Sans MS"/>
              </a:rPr>
              <a:t>α</a:t>
            </a:r>
            <a:r>
              <a:rPr lang="it-IT" sz="1600" baseline="-25000" dirty="0" err="1" smtClean="0">
                <a:latin typeface="Comic Sans MS"/>
              </a:rPr>
              <a:t>Dutt</a:t>
            </a:r>
            <a:r>
              <a:rPr lang="it-IT" sz="1600" baseline="-25000" dirty="0" smtClean="0">
                <a:latin typeface="Comic Sans MS"/>
              </a:rPr>
              <a:t>,i,j</a:t>
            </a:r>
            <a:r>
              <a:rPr lang="it-IT" sz="1600" dirty="0" smtClean="0">
                <a:latin typeface="Comic Sans MS"/>
              </a:rPr>
              <a:t> del piano j effettuando una media pesata con pesi proporzionali al taglio resistente.</a:t>
            </a:r>
            <a:endParaRPr lang="it-IT" sz="1600" dirty="0" smtClean="0">
              <a:latin typeface="Lucida Sans" pitchFamily="34" charset="0"/>
            </a:endParaRPr>
          </a:p>
        </p:txBody>
      </p:sp>
      <p:graphicFrame>
        <p:nvGraphicFramePr>
          <p:cNvPr id="160774" name="Object 8"/>
          <p:cNvGraphicFramePr>
            <a:graphicFrameLocks noChangeAspect="1"/>
          </p:cNvGraphicFramePr>
          <p:nvPr/>
        </p:nvGraphicFramePr>
        <p:xfrm>
          <a:off x="2432050" y="2786063"/>
          <a:ext cx="4243388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26" name="Equation" r:id="rId7" imgW="2755800" imgH="507960" progId="Equation.DSMT4">
                  <p:embed/>
                </p:oleObj>
              </mc:Choice>
              <mc:Fallback>
                <p:oleObj name="Equation" r:id="rId7" imgW="2755800" imgH="50796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2050" y="2786063"/>
                        <a:ext cx="4243388" cy="776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Ovale 24"/>
          <p:cNvSpPr/>
          <p:nvPr/>
        </p:nvSpPr>
        <p:spPr>
          <a:xfrm>
            <a:off x="5286380" y="3014020"/>
            <a:ext cx="396000" cy="3960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7" name="Connettore 1 26"/>
          <p:cNvCxnSpPr>
            <a:stCxn id="25" idx="4"/>
          </p:cNvCxnSpPr>
          <p:nvPr/>
        </p:nvCxnSpPr>
        <p:spPr>
          <a:xfrm rot="5400000">
            <a:off x="4732952" y="3534828"/>
            <a:ext cx="876237" cy="626621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ottotitolo 2"/>
          <p:cNvSpPr txBox="1">
            <a:spLocks/>
          </p:cNvSpPr>
          <p:nvPr/>
        </p:nvSpPr>
        <p:spPr>
          <a:xfrm>
            <a:off x="214282" y="4742180"/>
            <a:ext cx="8630350" cy="1687216"/>
          </a:xfrm>
          <a:prstGeom prst="rect">
            <a:avLst/>
          </a:prstGeom>
          <a:ln w="44450">
            <a:solidFill>
              <a:srgbClr val="0070C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4394200" lvl="0" indent="-4394200" algn="just" eaLnBrk="0" hangingPunct="0">
              <a:spcBef>
                <a:spcPct val="20000"/>
              </a:spcBef>
              <a:defRPr/>
            </a:pPr>
            <a:r>
              <a:rPr lang="it-IT" sz="1600" i="1" dirty="0" smtClean="0">
                <a:latin typeface="Lucida Sans" pitchFamily="34" charset="0"/>
              </a:rPr>
              <a:t>p</a:t>
            </a:r>
            <a:r>
              <a:rPr lang="it-IT" sz="1600" i="1" baseline="-25000" dirty="0" smtClean="0">
                <a:latin typeface="Lucida Sans" pitchFamily="34" charset="0"/>
              </a:rPr>
              <a:t>1a,j</a:t>
            </a:r>
            <a:r>
              <a:rPr lang="it-IT" sz="1600" dirty="0" smtClean="0">
                <a:latin typeface="Lucida Sans" pitchFamily="34" charset="0"/>
              </a:rPr>
              <a:t> coefficiente riduttivo per piano soffice = 1/1,4 nel caso in cui il piano in oggetto è privo di tamponature che invece sono presenti agli altri piani;</a:t>
            </a:r>
          </a:p>
          <a:p>
            <a:pPr marL="4394200" lvl="0" indent="95250" algn="just" eaLnBrk="0" hangingPunct="0">
              <a:spcBef>
                <a:spcPct val="20000"/>
              </a:spcBef>
              <a:defRPr/>
            </a:pPr>
            <a:r>
              <a:rPr lang="it-IT" sz="1600" dirty="0" smtClean="0">
                <a:latin typeface="Lucida Sans" pitchFamily="34" charset="0"/>
              </a:rPr>
              <a:t>1 negli altri casi</a:t>
            </a:r>
          </a:p>
          <a:p>
            <a:pPr marL="531813" lvl="0" indent="-531813" algn="just" eaLnBrk="0" hangingPunct="0">
              <a:spcBef>
                <a:spcPct val="20000"/>
              </a:spcBef>
              <a:defRPr/>
            </a:pPr>
            <a:r>
              <a:rPr lang="it-IT" sz="1600" i="1" dirty="0" smtClean="0">
                <a:latin typeface="Lucida Sans" pitchFamily="34" charset="0"/>
              </a:rPr>
              <a:t>p</a:t>
            </a:r>
            <a:r>
              <a:rPr lang="it-IT" sz="1600" i="1" baseline="-25000" dirty="0" smtClean="0">
                <a:latin typeface="Lucida Sans" pitchFamily="34" charset="0"/>
              </a:rPr>
              <a:t>1b,j</a:t>
            </a:r>
            <a:r>
              <a:rPr lang="it-IT" sz="1600" dirty="0" smtClean="0">
                <a:latin typeface="Lucida Sans" pitchFamily="34" charset="0"/>
              </a:rPr>
              <a:t> coefficiente riduttivo per irregolarità di resistenza tra piani successivi (in elevazione)</a:t>
            </a:r>
          </a:p>
        </p:txBody>
      </p:sp>
      <p:graphicFrame>
        <p:nvGraphicFramePr>
          <p:cNvPr id="161797" name="Object 8"/>
          <p:cNvGraphicFramePr>
            <a:graphicFrameLocks noChangeAspect="1"/>
          </p:cNvGraphicFramePr>
          <p:nvPr/>
        </p:nvGraphicFramePr>
        <p:xfrm>
          <a:off x="3387727" y="4278322"/>
          <a:ext cx="2255843" cy="451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27" name="Equation" r:id="rId9" imgW="1384200" imgH="279360" progId="Equation.DSMT4">
                  <p:embed/>
                </p:oleObj>
              </mc:Choice>
              <mc:Fallback>
                <p:oleObj name="Equation" r:id="rId9" imgW="1384200" imgH="2793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7727" y="4278322"/>
                        <a:ext cx="2255843" cy="451451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3366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CasellaDiTesto 21"/>
          <p:cNvSpPr txBox="1"/>
          <p:nvPr/>
        </p:nvSpPr>
        <p:spPr>
          <a:xfrm>
            <a:off x="571472" y="8656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4572000" y="8656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54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aphicFrame>
        <p:nvGraphicFramePr>
          <p:cNvPr id="109576" name="Object 3"/>
          <p:cNvGraphicFramePr>
            <a:graphicFrameLocks noChangeAspect="1"/>
          </p:cNvGraphicFramePr>
          <p:nvPr/>
        </p:nvGraphicFramePr>
        <p:xfrm>
          <a:off x="3071802" y="1071546"/>
          <a:ext cx="2747831" cy="830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38" name="Equation" r:id="rId5" imgW="1498320" imgH="457200" progId="Equation.DSMT4">
                  <p:embed/>
                </p:oleObj>
              </mc:Choice>
              <mc:Fallback>
                <p:oleObj name="Equation" r:id="rId5" imgW="1498320" imgH="4572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02" y="1071546"/>
                        <a:ext cx="2747831" cy="830266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Sottotitolo 2"/>
          <p:cNvSpPr txBox="1">
            <a:spLocks/>
          </p:cNvSpPr>
          <p:nvPr/>
        </p:nvSpPr>
        <p:spPr>
          <a:xfrm>
            <a:off x="227930" y="2000240"/>
            <a:ext cx="8630350" cy="857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 eaLnBrk="0" hangingPunct="0">
              <a:spcBef>
                <a:spcPct val="20000"/>
              </a:spcBef>
              <a:defRPr/>
            </a:pPr>
            <a:r>
              <a:rPr lang="el-GR" sz="1600" dirty="0" smtClean="0">
                <a:latin typeface="Comic Sans MS"/>
              </a:rPr>
              <a:t>α</a:t>
            </a:r>
            <a:r>
              <a:rPr lang="it-IT" sz="1600" baseline="-25000" dirty="0" err="1" smtClean="0">
                <a:latin typeface="Comic Sans MS"/>
              </a:rPr>
              <a:t>Dutt</a:t>
            </a:r>
            <a:r>
              <a:rPr lang="it-IT" sz="1600" baseline="-25000" dirty="0" smtClean="0">
                <a:latin typeface="Comic Sans MS"/>
              </a:rPr>
              <a:t>,j</a:t>
            </a:r>
            <a:r>
              <a:rPr lang="it-IT" sz="1600" dirty="0" smtClean="0">
                <a:latin typeface="Comic Sans MS"/>
              </a:rPr>
              <a:t> del piano j viene determinato a partire dal coefficiente di duttilità dei singoli pilastri </a:t>
            </a:r>
            <a:r>
              <a:rPr lang="el-GR" sz="1600" dirty="0" smtClean="0">
                <a:latin typeface="Comic Sans MS"/>
              </a:rPr>
              <a:t>α</a:t>
            </a:r>
            <a:r>
              <a:rPr lang="it-IT" sz="1600" baseline="-25000" dirty="0" err="1" smtClean="0">
                <a:latin typeface="Comic Sans MS"/>
              </a:rPr>
              <a:t>Dutt</a:t>
            </a:r>
            <a:r>
              <a:rPr lang="it-IT" sz="1600" baseline="-25000" dirty="0" smtClean="0">
                <a:latin typeface="Comic Sans MS"/>
              </a:rPr>
              <a:t>,i,j</a:t>
            </a:r>
            <a:r>
              <a:rPr lang="it-IT" sz="1600" dirty="0" smtClean="0">
                <a:latin typeface="Comic Sans MS"/>
              </a:rPr>
              <a:t> del piano j effettuando una media pesata con pesi proporzionali al taglio resistente.</a:t>
            </a:r>
            <a:endParaRPr lang="it-IT" sz="1600" dirty="0" smtClean="0">
              <a:latin typeface="Lucida Sans" pitchFamily="34" charset="0"/>
            </a:endParaRPr>
          </a:p>
        </p:txBody>
      </p:sp>
      <p:graphicFrame>
        <p:nvGraphicFramePr>
          <p:cNvPr id="160774" name="Object 8"/>
          <p:cNvGraphicFramePr>
            <a:graphicFrameLocks noChangeAspect="1"/>
          </p:cNvGraphicFramePr>
          <p:nvPr/>
        </p:nvGraphicFramePr>
        <p:xfrm>
          <a:off x="2432050" y="2786063"/>
          <a:ext cx="4243388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39" name="Equation" r:id="rId7" imgW="2755800" imgH="507960" progId="Equation.DSMT4">
                  <p:embed/>
                </p:oleObj>
              </mc:Choice>
              <mc:Fallback>
                <p:oleObj name="Equation" r:id="rId7" imgW="2755800" imgH="50796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2050" y="2786063"/>
                        <a:ext cx="4243388" cy="776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Ovale 24"/>
          <p:cNvSpPr/>
          <p:nvPr/>
        </p:nvSpPr>
        <p:spPr>
          <a:xfrm>
            <a:off x="5643570" y="3014020"/>
            <a:ext cx="396000" cy="3960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7" name="Connettore 1 26"/>
          <p:cNvCxnSpPr>
            <a:stCxn id="25" idx="4"/>
          </p:cNvCxnSpPr>
          <p:nvPr/>
        </p:nvCxnSpPr>
        <p:spPr>
          <a:xfrm rot="5400000">
            <a:off x="5090142" y="3534828"/>
            <a:ext cx="876237" cy="626621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ottotitolo 2"/>
          <p:cNvSpPr txBox="1">
            <a:spLocks/>
          </p:cNvSpPr>
          <p:nvPr/>
        </p:nvSpPr>
        <p:spPr>
          <a:xfrm>
            <a:off x="214282" y="4286256"/>
            <a:ext cx="8630350" cy="1785950"/>
          </a:xfrm>
          <a:prstGeom prst="rect">
            <a:avLst/>
          </a:prstGeom>
          <a:ln w="44450">
            <a:solidFill>
              <a:srgbClr val="0070C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355600" lvl="0" indent="-355600" algn="just" eaLnBrk="0" hangingPunct="0">
              <a:spcBef>
                <a:spcPct val="20000"/>
              </a:spcBef>
              <a:defRPr/>
            </a:pPr>
            <a:r>
              <a:rPr lang="it-IT" sz="1600" i="1" dirty="0" smtClean="0">
                <a:latin typeface="Lucida Sans" pitchFamily="34" charset="0"/>
              </a:rPr>
              <a:t>p</a:t>
            </a:r>
            <a:r>
              <a:rPr lang="it-IT" sz="1600" i="1" baseline="-25000" dirty="0" smtClean="0">
                <a:latin typeface="Lucida Sans" pitchFamily="34" charset="0"/>
              </a:rPr>
              <a:t>2</a:t>
            </a:r>
            <a:r>
              <a:rPr lang="it-IT" sz="1600" dirty="0" smtClean="0">
                <a:latin typeface="Lucida Sans" pitchFamily="34" charset="0"/>
              </a:rPr>
              <a:t> coefficiente riduttivo per irregolarità di rigidezza o di massa in pianta (distribuzione non uniforme delle tompagnature, presenza di corpi scala, vani ascensori o setti eccentrici)</a:t>
            </a:r>
          </a:p>
          <a:p>
            <a:pPr lvl="0" algn="ctr" eaLnBrk="0" hangingPunct="0">
              <a:spcBef>
                <a:spcPct val="20000"/>
              </a:spcBef>
              <a:buFontTx/>
              <a:buChar char="-"/>
              <a:defRPr/>
            </a:pPr>
            <a:r>
              <a:rPr lang="it-IT" sz="1600" i="1" dirty="0" smtClean="0">
                <a:latin typeface="Lucida Sans" pitchFamily="34" charset="0"/>
              </a:rPr>
              <a:t> p</a:t>
            </a:r>
            <a:r>
              <a:rPr lang="it-IT" sz="1600" i="1" baseline="-25000" dirty="0" smtClean="0">
                <a:latin typeface="Lucida Sans" pitchFamily="34" charset="0"/>
              </a:rPr>
              <a:t>2</a:t>
            </a:r>
            <a:r>
              <a:rPr lang="it-IT" sz="1600" dirty="0" smtClean="0">
                <a:latin typeface="Lucida Sans" pitchFamily="34" charset="0"/>
              </a:rPr>
              <a:t> = 1.00 situazioni regolari</a:t>
            </a:r>
          </a:p>
          <a:p>
            <a:pPr lvl="0" algn="ctr" eaLnBrk="0" hangingPunct="0">
              <a:spcBef>
                <a:spcPct val="20000"/>
              </a:spcBef>
              <a:buFontTx/>
              <a:buChar char="-"/>
              <a:defRPr/>
            </a:pPr>
            <a:r>
              <a:rPr lang="it-IT" sz="1600" dirty="0" smtClean="0">
                <a:latin typeface="Lucida Sans" pitchFamily="34" charset="0"/>
              </a:rPr>
              <a:t> </a:t>
            </a:r>
            <a:r>
              <a:rPr lang="it-IT" sz="1600" i="1" dirty="0" smtClean="0">
                <a:latin typeface="Lucida Sans" pitchFamily="34" charset="0"/>
              </a:rPr>
              <a:t>p</a:t>
            </a:r>
            <a:r>
              <a:rPr lang="it-IT" sz="1600" i="1" baseline="-25000" dirty="0" smtClean="0">
                <a:latin typeface="Lucida Sans" pitchFamily="34" charset="0"/>
              </a:rPr>
              <a:t>2</a:t>
            </a:r>
            <a:r>
              <a:rPr lang="it-IT" sz="1600" i="1" dirty="0" smtClean="0">
                <a:latin typeface="Lucida Sans" pitchFamily="34" charset="0"/>
              </a:rPr>
              <a:t> = 0.95 situazioni mediamente irregolari</a:t>
            </a:r>
            <a:endParaRPr lang="it-IT" sz="1600" dirty="0" smtClean="0">
              <a:latin typeface="Lucida Sans" pitchFamily="34" charset="0"/>
            </a:endParaRPr>
          </a:p>
          <a:p>
            <a:pPr lvl="0" algn="ctr" eaLnBrk="0" hangingPunct="0">
              <a:spcBef>
                <a:spcPct val="20000"/>
              </a:spcBef>
              <a:buFontTx/>
              <a:buChar char="-"/>
              <a:defRPr/>
            </a:pPr>
            <a:r>
              <a:rPr lang="it-IT" sz="1600" i="1" dirty="0" smtClean="0">
                <a:latin typeface="Lucida Sans" pitchFamily="34" charset="0"/>
              </a:rPr>
              <a:t> p</a:t>
            </a:r>
            <a:r>
              <a:rPr lang="it-IT" sz="1600" i="1" baseline="-25000" dirty="0" smtClean="0">
                <a:latin typeface="Lucida Sans" pitchFamily="34" charset="0"/>
              </a:rPr>
              <a:t>2</a:t>
            </a:r>
            <a:r>
              <a:rPr lang="it-IT" sz="1600" i="1" dirty="0" smtClean="0">
                <a:latin typeface="Lucida Sans" pitchFamily="34" charset="0"/>
              </a:rPr>
              <a:t> = 0.90 situazioni fortemente irregolari</a:t>
            </a:r>
          </a:p>
          <a:p>
            <a:pPr lvl="0" algn="just" eaLnBrk="0" hangingPunct="0">
              <a:spcBef>
                <a:spcPct val="20000"/>
              </a:spcBef>
              <a:defRPr/>
            </a:pPr>
            <a:endParaRPr lang="it-IT" sz="1600" i="1" dirty="0" smtClean="0">
              <a:latin typeface="Lucida Sans" pitchFamily="34" charset="0"/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571472" y="8656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4572000" y="8656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55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aphicFrame>
        <p:nvGraphicFramePr>
          <p:cNvPr id="109576" name="Object 3"/>
          <p:cNvGraphicFramePr>
            <a:graphicFrameLocks noChangeAspect="1"/>
          </p:cNvGraphicFramePr>
          <p:nvPr/>
        </p:nvGraphicFramePr>
        <p:xfrm>
          <a:off x="3071802" y="1071546"/>
          <a:ext cx="2747831" cy="830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2" name="Equation" r:id="rId5" imgW="1498320" imgH="457200" progId="Equation.DSMT4">
                  <p:embed/>
                </p:oleObj>
              </mc:Choice>
              <mc:Fallback>
                <p:oleObj name="Equation" r:id="rId5" imgW="1498320" imgH="4572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02" y="1071546"/>
                        <a:ext cx="2747831" cy="830266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Sottotitolo 2"/>
          <p:cNvSpPr txBox="1">
            <a:spLocks/>
          </p:cNvSpPr>
          <p:nvPr/>
        </p:nvSpPr>
        <p:spPr>
          <a:xfrm>
            <a:off x="227930" y="2000240"/>
            <a:ext cx="8630350" cy="857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 eaLnBrk="0" hangingPunct="0">
              <a:spcBef>
                <a:spcPct val="20000"/>
              </a:spcBef>
              <a:defRPr/>
            </a:pPr>
            <a:r>
              <a:rPr lang="el-GR" sz="1600" dirty="0" smtClean="0">
                <a:latin typeface="Comic Sans MS"/>
              </a:rPr>
              <a:t>α</a:t>
            </a:r>
            <a:r>
              <a:rPr lang="it-IT" sz="1600" baseline="-25000" dirty="0" err="1" smtClean="0">
                <a:latin typeface="Comic Sans MS"/>
              </a:rPr>
              <a:t>Dutt</a:t>
            </a:r>
            <a:r>
              <a:rPr lang="it-IT" sz="1600" baseline="-25000" dirty="0" smtClean="0">
                <a:latin typeface="Comic Sans MS"/>
              </a:rPr>
              <a:t>,j</a:t>
            </a:r>
            <a:r>
              <a:rPr lang="it-IT" sz="1600" dirty="0" smtClean="0">
                <a:latin typeface="Comic Sans MS"/>
              </a:rPr>
              <a:t> del piano j viene determinato a partire dal coefficiente di duttilità dei singoli pilastri </a:t>
            </a:r>
            <a:r>
              <a:rPr lang="el-GR" sz="1600" dirty="0" smtClean="0">
                <a:latin typeface="Comic Sans MS"/>
              </a:rPr>
              <a:t>α</a:t>
            </a:r>
            <a:r>
              <a:rPr lang="it-IT" sz="1600" baseline="-25000" dirty="0" err="1" smtClean="0">
                <a:latin typeface="Comic Sans MS"/>
              </a:rPr>
              <a:t>Dutt</a:t>
            </a:r>
            <a:r>
              <a:rPr lang="it-IT" sz="1600" baseline="-25000" dirty="0" smtClean="0">
                <a:latin typeface="Comic Sans MS"/>
              </a:rPr>
              <a:t>,i,j</a:t>
            </a:r>
            <a:r>
              <a:rPr lang="it-IT" sz="1600" dirty="0" smtClean="0">
                <a:latin typeface="Comic Sans MS"/>
              </a:rPr>
              <a:t> del piano j effettuando una media pesata con pesi proporzionali al taglio resistente.</a:t>
            </a:r>
            <a:endParaRPr lang="it-IT" sz="1600" dirty="0" smtClean="0">
              <a:latin typeface="Lucida Sans" pitchFamily="34" charset="0"/>
            </a:endParaRPr>
          </a:p>
        </p:txBody>
      </p:sp>
      <p:graphicFrame>
        <p:nvGraphicFramePr>
          <p:cNvPr id="160774" name="Object 8"/>
          <p:cNvGraphicFramePr>
            <a:graphicFrameLocks noChangeAspect="1"/>
          </p:cNvGraphicFramePr>
          <p:nvPr/>
        </p:nvGraphicFramePr>
        <p:xfrm>
          <a:off x="2432050" y="2786063"/>
          <a:ext cx="4243388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3" name="Equation" r:id="rId7" imgW="2755800" imgH="507960" progId="Equation.DSMT4">
                  <p:embed/>
                </p:oleObj>
              </mc:Choice>
              <mc:Fallback>
                <p:oleObj name="Equation" r:id="rId7" imgW="2755800" imgH="50796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2050" y="2786063"/>
                        <a:ext cx="4243388" cy="776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Ovale 24"/>
          <p:cNvSpPr/>
          <p:nvPr/>
        </p:nvSpPr>
        <p:spPr>
          <a:xfrm>
            <a:off x="6000760" y="3014020"/>
            <a:ext cx="396000" cy="3960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7" name="Connettore 1 26"/>
          <p:cNvCxnSpPr>
            <a:stCxn id="25" idx="4"/>
          </p:cNvCxnSpPr>
          <p:nvPr/>
        </p:nvCxnSpPr>
        <p:spPr>
          <a:xfrm rot="5400000">
            <a:off x="5447332" y="3534828"/>
            <a:ext cx="876237" cy="626621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ottotitolo 2"/>
          <p:cNvSpPr txBox="1">
            <a:spLocks/>
          </p:cNvSpPr>
          <p:nvPr/>
        </p:nvSpPr>
        <p:spPr>
          <a:xfrm>
            <a:off x="214282" y="4286256"/>
            <a:ext cx="8630350" cy="1571636"/>
          </a:xfrm>
          <a:prstGeom prst="rect">
            <a:avLst/>
          </a:prstGeom>
          <a:ln w="44450">
            <a:solidFill>
              <a:srgbClr val="0070C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355600" lvl="0" indent="-355600" algn="just" eaLnBrk="0" hangingPunct="0">
              <a:spcBef>
                <a:spcPct val="20000"/>
              </a:spcBef>
              <a:defRPr/>
            </a:pPr>
            <a:r>
              <a:rPr lang="it-IT" sz="1600" i="1" dirty="0" smtClean="0">
                <a:latin typeface="Lucida Sans" pitchFamily="34" charset="0"/>
              </a:rPr>
              <a:t>p</a:t>
            </a:r>
            <a:r>
              <a:rPr lang="it-IT" sz="1600" i="1" baseline="-25000" dirty="0" smtClean="0">
                <a:latin typeface="Lucida Sans" pitchFamily="34" charset="0"/>
              </a:rPr>
              <a:t>3</a:t>
            </a:r>
            <a:r>
              <a:rPr lang="it-IT" sz="1600" dirty="0" smtClean="0">
                <a:latin typeface="Lucida Sans" pitchFamily="34" charset="0"/>
              </a:rPr>
              <a:t> coefficiente riduttivo per irregolarità geometrica in pianta ed elevazione (criteri di regolarità OPCM 3431/2005)</a:t>
            </a:r>
          </a:p>
          <a:p>
            <a:pPr lvl="0" algn="ctr" eaLnBrk="0" hangingPunct="0">
              <a:spcBef>
                <a:spcPct val="20000"/>
              </a:spcBef>
              <a:buFontTx/>
              <a:buChar char="-"/>
              <a:defRPr/>
            </a:pPr>
            <a:r>
              <a:rPr lang="it-IT" sz="1600" i="1" dirty="0" smtClean="0">
                <a:latin typeface="Lucida Sans" pitchFamily="34" charset="0"/>
              </a:rPr>
              <a:t> p</a:t>
            </a:r>
            <a:r>
              <a:rPr lang="it-IT" sz="1600" i="1" baseline="-25000" dirty="0" smtClean="0">
                <a:latin typeface="Lucida Sans" pitchFamily="34" charset="0"/>
              </a:rPr>
              <a:t>3</a:t>
            </a:r>
            <a:r>
              <a:rPr lang="it-IT" sz="1600" dirty="0" smtClean="0">
                <a:latin typeface="Lucida Sans" pitchFamily="34" charset="0"/>
              </a:rPr>
              <a:t> = 1.00 situazioni regolari</a:t>
            </a:r>
          </a:p>
          <a:p>
            <a:pPr lvl="0" algn="ctr" eaLnBrk="0" hangingPunct="0">
              <a:spcBef>
                <a:spcPct val="20000"/>
              </a:spcBef>
              <a:buFontTx/>
              <a:buChar char="-"/>
              <a:defRPr/>
            </a:pPr>
            <a:r>
              <a:rPr lang="it-IT" sz="1600" dirty="0" smtClean="0">
                <a:latin typeface="Lucida Sans" pitchFamily="34" charset="0"/>
              </a:rPr>
              <a:t> </a:t>
            </a:r>
            <a:r>
              <a:rPr lang="it-IT" sz="1600" i="1" dirty="0" smtClean="0">
                <a:latin typeface="Lucida Sans" pitchFamily="34" charset="0"/>
              </a:rPr>
              <a:t>p</a:t>
            </a:r>
            <a:r>
              <a:rPr lang="it-IT" sz="1600" i="1" baseline="-25000" dirty="0" smtClean="0">
                <a:latin typeface="Lucida Sans" pitchFamily="34" charset="0"/>
              </a:rPr>
              <a:t>3</a:t>
            </a:r>
            <a:r>
              <a:rPr lang="it-IT" sz="1600" i="1" dirty="0" smtClean="0">
                <a:latin typeface="Lucida Sans" pitchFamily="34" charset="0"/>
              </a:rPr>
              <a:t> = 0.95 situazioni mediamente irregolari</a:t>
            </a:r>
            <a:endParaRPr lang="it-IT" sz="1600" dirty="0" smtClean="0">
              <a:latin typeface="Lucida Sans" pitchFamily="34" charset="0"/>
            </a:endParaRPr>
          </a:p>
          <a:p>
            <a:pPr lvl="0" algn="ctr" eaLnBrk="0" hangingPunct="0">
              <a:spcBef>
                <a:spcPct val="20000"/>
              </a:spcBef>
              <a:buFontTx/>
              <a:buChar char="-"/>
              <a:defRPr/>
            </a:pPr>
            <a:r>
              <a:rPr lang="it-IT" sz="1600" i="1" dirty="0" smtClean="0">
                <a:latin typeface="Lucida Sans" pitchFamily="34" charset="0"/>
              </a:rPr>
              <a:t> p</a:t>
            </a:r>
            <a:r>
              <a:rPr lang="it-IT" sz="1600" i="1" baseline="-25000" dirty="0" smtClean="0">
                <a:latin typeface="Lucida Sans" pitchFamily="34" charset="0"/>
              </a:rPr>
              <a:t>3</a:t>
            </a:r>
            <a:r>
              <a:rPr lang="it-IT" sz="1600" i="1" dirty="0" smtClean="0">
                <a:latin typeface="Lucida Sans" pitchFamily="34" charset="0"/>
              </a:rPr>
              <a:t> = 0.90 situazioni fortemente irregolari</a:t>
            </a:r>
          </a:p>
          <a:p>
            <a:pPr lvl="0" algn="just" eaLnBrk="0" hangingPunct="0">
              <a:spcBef>
                <a:spcPct val="20000"/>
              </a:spcBef>
              <a:defRPr/>
            </a:pPr>
            <a:endParaRPr lang="it-IT" sz="1600" i="1" dirty="0" smtClean="0">
              <a:latin typeface="Lucida Sans" pitchFamily="34" charset="0"/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571612"/>
            <a:ext cx="8631266" cy="36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Risultati -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DL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56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aphicFrame>
        <p:nvGraphicFramePr>
          <p:cNvPr id="164870" name="Object 8"/>
          <p:cNvGraphicFramePr>
            <a:graphicFrameLocks noChangeAspect="1"/>
          </p:cNvGraphicFramePr>
          <p:nvPr/>
        </p:nvGraphicFramePr>
        <p:xfrm>
          <a:off x="2089150" y="5589588"/>
          <a:ext cx="542766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80" name="Equation" r:id="rId5" imgW="2958840" imgH="279360" progId="Equation.DSMT4">
                  <p:embed/>
                </p:oleObj>
              </mc:Choice>
              <mc:Fallback>
                <p:oleObj name="Equation" r:id="rId5" imgW="2958840" imgH="27936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9150" y="5589588"/>
                        <a:ext cx="5427663" cy="50800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ttangolo 23"/>
          <p:cNvSpPr/>
          <p:nvPr/>
        </p:nvSpPr>
        <p:spPr>
          <a:xfrm>
            <a:off x="8072462" y="1571612"/>
            <a:ext cx="857256" cy="364333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CasellaDiTesto 18"/>
          <p:cNvSpPr txBox="1"/>
          <p:nvPr/>
        </p:nvSpPr>
        <p:spPr>
          <a:xfrm>
            <a:off x="285720" y="1071546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>
                <a:latin typeface="Comic Sans MS" pitchFamily="66" charset="0"/>
              </a:rPr>
              <a:t>h = 3200 mm</a:t>
            </a:r>
          </a:p>
          <a:p>
            <a:r>
              <a:rPr lang="it-IT" sz="1200" dirty="0" smtClean="0">
                <a:latin typeface="Comic Sans MS" pitchFamily="66" charset="0"/>
              </a:rPr>
              <a:t>E = 35137.2 MPa             </a:t>
            </a:r>
            <a:r>
              <a:rPr lang="it-IT" sz="1200" dirty="0" err="1" smtClean="0">
                <a:latin typeface="Comic Sans MS" pitchFamily="66" charset="0"/>
              </a:rPr>
              <a:t>fc</a:t>
            </a:r>
            <a:r>
              <a:rPr lang="it-IT" sz="1200" dirty="0" smtClean="0">
                <a:latin typeface="Comic Sans MS" pitchFamily="66" charset="0"/>
              </a:rPr>
              <a:t> = 22.4 MPa</a:t>
            </a:r>
            <a:endParaRPr lang="it-IT" sz="1200" dirty="0">
              <a:latin typeface="Comic Sans MS" pitchFamily="66" charset="0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Risultati - DS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57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aphicFrame>
        <p:nvGraphicFramePr>
          <p:cNvPr id="164870" name="Object 8"/>
          <p:cNvGraphicFramePr>
            <a:graphicFrameLocks noChangeAspect="1"/>
          </p:cNvGraphicFramePr>
          <p:nvPr/>
        </p:nvGraphicFramePr>
        <p:xfrm>
          <a:off x="2554288" y="5707082"/>
          <a:ext cx="44958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12" name="Equation" r:id="rId4" imgW="2450880" imgH="279360" progId="Equation.DSMT4">
                  <p:embed/>
                </p:oleObj>
              </mc:Choice>
              <mc:Fallback>
                <p:oleObj name="Equation" r:id="rId4" imgW="2450880" imgH="27936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4288" y="5707082"/>
                        <a:ext cx="4495800" cy="50800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5893" name="Object 8"/>
          <p:cNvGraphicFramePr>
            <a:graphicFrameLocks noChangeAspect="1"/>
          </p:cNvGraphicFramePr>
          <p:nvPr/>
        </p:nvGraphicFramePr>
        <p:xfrm>
          <a:off x="3046413" y="4849826"/>
          <a:ext cx="354012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13" name="Equation" r:id="rId6" imgW="1930320" imgH="279360" progId="Equation.DSMT4">
                  <p:embed/>
                </p:oleObj>
              </mc:Choice>
              <mc:Fallback>
                <p:oleObj name="Equation" r:id="rId6" imgW="1930320" imgH="2793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6413" y="4849826"/>
                        <a:ext cx="3540125" cy="50800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CasellaDiTesto 20"/>
          <p:cNvSpPr txBox="1"/>
          <p:nvPr/>
        </p:nvSpPr>
        <p:spPr>
          <a:xfrm>
            <a:off x="214282" y="1285860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>
                <a:latin typeface="Comic Sans MS" pitchFamily="66" charset="0"/>
              </a:rPr>
              <a:t>h = 3200 mm</a:t>
            </a:r>
          </a:p>
          <a:p>
            <a:r>
              <a:rPr lang="it-IT" sz="1200" dirty="0" smtClean="0">
                <a:latin typeface="Comic Sans MS" pitchFamily="66" charset="0"/>
              </a:rPr>
              <a:t>E = 35137.2 MPa             </a:t>
            </a:r>
            <a:r>
              <a:rPr lang="it-IT" sz="1200" dirty="0" err="1" smtClean="0">
                <a:latin typeface="Comic Sans MS" pitchFamily="66" charset="0"/>
              </a:rPr>
              <a:t>fc</a:t>
            </a:r>
            <a:r>
              <a:rPr lang="it-IT" sz="1200" dirty="0" smtClean="0">
                <a:latin typeface="Comic Sans MS" pitchFamily="66" charset="0"/>
              </a:rPr>
              <a:t> = 22.4 MPa</a:t>
            </a:r>
            <a:endParaRPr lang="it-IT" sz="1200" dirty="0">
              <a:latin typeface="Comic Sans MS" pitchFamily="66" charset="0"/>
            </a:endParaRPr>
          </a:p>
        </p:txBody>
      </p:sp>
      <p:pic>
        <p:nvPicPr>
          <p:cNvPr id="165894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4273" y="1785926"/>
            <a:ext cx="8809587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Rettangolo 23"/>
          <p:cNvSpPr/>
          <p:nvPr/>
        </p:nvSpPr>
        <p:spPr>
          <a:xfrm>
            <a:off x="8001024" y="1785926"/>
            <a:ext cx="1000132" cy="2643206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CasellaDiTesto 19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Analisi per Meccanismi – Quadro riassuntivo</a:t>
            </a:r>
            <a:endParaRPr lang="it-IT" sz="18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58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608998"/>
            <a:ext cx="5924547" cy="3734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914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142984"/>
            <a:ext cx="273128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CasellaDiTesto 16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2643182"/>
            <a:ext cx="8572560" cy="1285884"/>
          </a:xfrm>
        </p:spPr>
        <p:txBody>
          <a:bodyPr>
            <a:noAutofit/>
          </a:bodyPr>
          <a:lstStyle/>
          <a:p>
            <a:r>
              <a:rPr lang="it-IT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Analisi Statica non Lineare Pushover</a:t>
            </a:r>
            <a:endParaRPr lang="it-IT" sz="36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59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Indagini preliminari</a:t>
            </a:r>
            <a:endPara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14282" y="1785926"/>
            <a:ext cx="8715436" cy="1071570"/>
          </a:xfrm>
        </p:spPr>
        <p:txBody>
          <a:bodyPr>
            <a:normAutofit/>
          </a:bodyPr>
          <a:lstStyle/>
          <a:p>
            <a:pPr algn="just"/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Principalmente adibito ad ambulatori, è stato progettato nel 1976 e realizzato intorno al 1980. Non è stato possibile reperire gli elaborati progettuali originali; si ha notizia di un intervento di manutenzione straordinaria a carattere essenzialmente impiantistico e funzionale, condotto sempre nel 1988.</a:t>
            </a:r>
            <a:endParaRPr lang="it-IT" sz="1600" dirty="0">
              <a:solidFill>
                <a:schemeClr val="tx1"/>
              </a:solidFill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6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1" name="Titolo 1"/>
          <p:cNvSpPr txBox="1">
            <a:spLocks/>
          </p:cNvSpPr>
          <p:nvPr/>
        </p:nvSpPr>
        <p:spPr>
          <a:xfrm>
            <a:off x="214282" y="1285860"/>
            <a:ext cx="8715436" cy="5715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ucida Sans" pitchFamily="34" charset="0"/>
                <a:ea typeface="+mj-ea"/>
                <a:cs typeface="+mj-cs"/>
              </a:rPr>
              <a:t>Storia Tecnico-Amministrativa</a:t>
            </a:r>
            <a:endParaRPr kumimoji="0" lang="it-IT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ucida Sans" pitchFamily="34" charset="0"/>
              <a:ea typeface="+mj-ea"/>
              <a:cs typeface="+mj-cs"/>
            </a:endParaRPr>
          </a:p>
        </p:txBody>
      </p:sp>
      <p:sp>
        <p:nvSpPr>
          <p:cNvPr id="13" name="Titolo 1"/>
          <p:cNvSpPr txBox="1">
            <a:spLocks/>
          </p:cNvSpPr>
          <p:nvPr/>
        </p:nvSpPr>
        <p:spPr>
          <a:xfrm>
            <a:off x="214282" y="3071810"/>
            <a:ext cx="8715436" cy="5715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ucida Sans" pitchFamily="34" charset="0"/>
                <a:ea typeface="+mj-ea"/>
                <a:cs typeface="+mj-cs"/>
              </a:rPr>
              <a:t>Rilievo dei dissesti</a:t>
            </a:r>
            <a:endParaRPr kumimoji="0" lang="it-IT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ucida Sans" pitchFamily="34" charset="0"/>
              <a:ea typeface="+mj-ea"/>
              <a:cs typeface="+mj-cs"/>
            </a:endParaRPr>
          </a:p>
        </p:txBody>
      </p:sp>
      <p:sp>
        <p:nvSpPr>
          <p:cNvPr id="14" name="Sottotitolo 2"/>
          <p:cNvSpPr txBox="1">
            <a:spLocks/>
          </p:cNvSpPr>
          <p:nvPr/>
        </p:nvSpPr>
        <p:spPr>
          <a:xfrm>
            <a:off x="214282" y="3643314"/>
            <a:ext cx="8715436" cy="5715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algn="just"/>
            <a:r>
              <a:rPr lang="it-IT" sz="1600" dirty="0" smtClean="0">
                <a:latin typeface="Lucida Sans" pitchFamily="34" charset="0"/>
              </a:rPr>
              <a:t>Non si ravvedono segnali di dissesto significativi relativi ad elementi strutturali e non strutturali.</a:t>
            </a: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</a:endParaRPr>
          </a:p>
        </p:txBody>
      </p:sp>
      <p:sp>
        <p:nvSpPr>
          <p:cNvPr id="20" name="Sottotitolo 2"/>
          <p:cNvSpPr txBox="1">
            <a:spLocks/>
          </p:cNvSpPr>
          <p:nvPr/>
        </p:nvSpPr>
        <p:spPr>
          <a:xfrm>
            <a:off x="214282" y="5000636"/>
            <a:ext cx="8715436" cy="1071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I terreni di fondazione sono caratterizzati sostanzialmente da una sequenza di strati superficiali (da 0 a 6 metri) costituiti da argille sabbiose di caratteristiche portanti medie, poggianti su substrato di marne e </a:t>
            </a:r>
            <a:r>
              <a:rPr kumimoji="0" lang="it-IT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calcareniti</a:t>
            </a:r>
            <a:r>
              <a:rPr kumimoji="0" lang="it-IT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" pitchFamily="34" charset="0"/>
                <a:ea typeface="+mn-ea"/>
                <a:cs typeface="+mn-cs"/>
              </a:rPr>
              <a:t> di migliori caratteristiche meccaniche.</a:t>
            </a: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" pitchFamily="34" charset="0"/>
              <a:ea typeface="+mn-ea"/>
              <a:cs typeface="+mn-cs"/>
            </a:endParaRPr>
          </a:p>
        </p:txBody>
      </p:sp>
      <p:sp>
        <p:nvSpPr>
          <p:cNvPr id="21" name="Titolo 1"/>
          <p:cNvSpPr txBox="1">
            <a:spLocks/>
          </p:cNvSpPr>
          <p:nvPr/>
        </p:nvSpPr>
        <p:spPr>
          <a:xfrm>
            <a:off x="214282" y="4500570"/>
            <a:ext cx="8715436" cy="5715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ucida Sans" pitchFamily="34" charset="0"/>
                <a:ea typeface="+mj-ea"/>
                <a:cs typeface="+mj-cs"/>
              </a:rPr>
              <a:t>Dati Geologici</a:t>
            </a:r>
            <a:endParaRPr kumimoji="0" lang="it-IT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ucida Sans" pitchFamily="34" charset="0"/>
              <a:ea typeface="+mj-ea"/>
              <a:cs typeface="+mj-cs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Analisi Statica non Lineare - Pushover</a:t>
            </a:r>
            <a:endParaRPr lang="it-IT" sz="20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60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5" name="Sottotitolo 2"/>
          <p:cNvSpPr txBox="1">
            <a:spLocks/>
          </p:cNvSpPr>
          <p:nvPr/>
        </p:nvSpPr>
        <p:spPr>
          <a:xfrm>
            <a:off x="214282" y="1071546"/>
            <a:ext cx="8643998" cy="228601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it-IT" sz="1600" dirty="0" smtClean="0">
                <a:latin typeface="Lucida Sans" pitchFamily="34" charset="0"/>
              </a:rPr>
              <a:t>L’analisi consiste nel sottoporre la strutture, unitamente ai carichi gravitazionali, a forze statiche laterali di crescente intensità distribuite in modo tale da emulare le forze di inerzia che insorgono per effetto del’accelerazione sismica.</a:t>
            </a:r>
          </a:p>
          <a:p>
            <a:pPr algn="just">
              <a:lnSpc>
                <a:spcPct val="150000"/>
              </a:lnSpc>
            </a:pPr>
            <a:r>
              <a:rPr lang="it-IT" sz="1600" dirty="0" smtClean="0">
                <a:latin typeface="Lucida Sans" pitchFamily="34" charset="0"/>
              </a:rPr>
              <a:t>A condizioni ultime raggiunte si ottiene la curva di capacità strutturale in cui è possibile distinguere il massimo spostamento </a:t>
            </a:r>
            <a:r>
              <a:rPr lang="it-IT" sz="1600" dirty="0" smtClean="0">
                <a:latin typeface="Lucida Sans" pitchFamily="34" charset="0"/>
                <a:sym typeface="Symbol"/>
              </a:rPr>
              <a:t></a:t>
            </a:r>
            <a:r>
              <a:rPr lang="it-IT" sz="1600" baseline="-25000" dirty="0" smtClean="0">
                <a:latin typeface="Lucida Sans" pitchFamily="34" charset="0"/>
              </a:rPr>
              <a:t>i</a:t>
            </a:r>
            <a:r>
              <a:rPr lang="it-IT" sz="1600" dirty="0" smtClean="0">
                <a:latin typeface="Lucida Sans" pitchFamily="34" charset="0"/>
              </a:rPr>
              <a:t> e il tagliante alla base V che la struttura può fronteggiare prima di giungere a collasso.</a:t>
            </a:r>
            <a:endParaRPr lang="it-IT" sz="1600" dirty="0">
              <a:latin typeface="Lucida Sans" pitchFamily="34" charset="0"/>
            </a:endParaRPr>
          </a:p>
        </p:txBody>
      </p:sp>
      <p:pic>
        <p:nvPicPr>
          <p:cNvPr id="16" name="Picture 35"/>
          <p:cNvPicPr>
            <a:picLocks noChangeAspect="1" noChangeArrowheads="1"/>
          </p:cNvPicPr>
          <p:nvPr/>
        </p:nvPicPr>
        <p:blipFill>
          <a:blip r:embed="rId3"/>
          <a:srcRect r="51907"/>
          <a:stretch>
            <a:fillRect/>
          </a:stretch>
        </p:blipFill>
        <p:spPr bwMode="auto">
          <a:xfrm>
            <a:off x="1260496" y="3429000"/>
            <a:ext cx="2382810" cy="3007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5"/>
          <p:cNvPicPr>
            <a:picLocks noChangeAspect="1" noChangeArrowheads="1"/>
          </p:cNvPicPr>
          <p:nvPr/>
        </p:nvPicPr>
        <p:blipFill>
          <a:blip r:embed="rId3"/>
          <a:srcRect l="49023" r="-930" b="9727"/>
          <a:stretch>
            <a:fillRect/>
          </a:stretch>
        </p:blipFill>
        <p:spPr bwMode="auto">
          <a:xfrm>
            <a:off x="4572000" y="3567907"/>
            <a:ext cx="3143272" cy="279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CasellaDiTesto 17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Analisi Statica non Lineare - Pushover</a:t>
            </a:r>
            <a:endParaRPr lang="it-IT" sz="20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61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8" name="Text Box 52"/>
          <p:cNvSpPr txBox="1">
            <a:spLocks noChangeArrowheads="1"/>
          </p:cNvSpPr>
          <p:nvPr/>
        </p:nvSpPr>
        <p:spPr bwMode="auto">
          <a:xfrm>
            <a:off x="214282" y="1142984"/>
            <a:ext cx="5149881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it-IT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Essendo possibile (almeno in campo lineare) disaccoppiare il problema dinamico, si considera dapprima una </a:t>
            </a:r>
            <a:r>
              <a:rPr lang="it-IT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forzante affine al primo modo</a:t>
            </a:r>
            <a:r>
              <a:rPr lang="it-IT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.</a:t>
            </a:r>
          </a:p>
        </p:txBody>
      </p:sp>
      <p:sp>
        <p:nvSpPr>
          <p:cNvPr id="19" name="Text Box 54"/>
          <p:cNvSpPr txBox="1">
            <a:spLocks noChangeArrowheads="1"/>
          </p:cNvSpPr>
          <p:nvPr/>
        </p:nvSpPr>
        <p:spPr bwMode="auto">
          <a:xfrm>
            <a:off x="214282" y="2143116"/>
            <a:ext cx="5149881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it-IT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Per tener conto dell’evoluzione delle forme modali in campo </a:t>
            </a:r>
            <a:r>
              <a:rPr lang="it-IT" sz="16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non-lineare</a:t>
            </a:r>
            <a:r>
              <a:rPr lang="it-IT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, si considera anche una forzante con profilo </a:t>
            </a:r>
            <a:r>
              <a:rPr lang="it-IT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proporzionale alle masse</a:t>
            </a:r>
            <a:r>
              <a:rPr lang="it-IT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.</a:t>
            </a:r>
          </a:p>
        </p:txBody>
      </p:sp>
      <p:grpSp>
        <p:nvGrpSpPr>
          <p:cNvPr id="20" name="Group 7"/>
          <p:cNvGrpSpPr>
            <a:grpSpLocks/>
          </p:cNvGrpSpPr>
          <p:nvPr/>
        </p:nvGrpSpPr>
        <p:grpSpPr bwMode="auto">
          <a:xfrm>
            <a:off x="5857884" y="1214422"/>
            <a:ext cx="2436813" cy="2449513"/>
            <a:chOff x="113" y="2160"/>
            <a:chExt cx="1753" cy="1769"/>
          </a:xfrm>
        </p:grpSpPr>
        <p:pic>
          <p:nvPicPr>
            <p:cNvPr id="21" name="Picture 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3" y="2160"/>
              <a:ext cx="1753" cy="17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2" name="Text Box 9"/>
            <p:cNvSpPr txBox="1">
              <a:spLocks noChangeArrowheads="1"/>
            </p:cNvSpPr>
            <p:nvPr/>
          </p:nvSpPr>
          <p:spPr bwMode="auto">
            <a:xfrm>
              <a:off x="884" y="3118"/>
              <a:ext cx="318" cy="1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m</a:t>
              </a:r>
              <a:r>
                <a:rPr lang="it-IT" sz="1000" b="1" baseline="-2500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23" name="Text Box 10"/>
            <p:cNvSpPr txBox="1">
              <a:spLocks noChangeArrowheads="1"/>
            </p:cNvSpPr>
            <p:nvPr/>
          </p:nvSpPr>
          <p:spPr bwMode="auto">
            <a:xfrm>
              <a:off x="884" y="2659"/>
              <a:ext cx="318" cy="1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m</a:t>
              </a:r>
              <a:r>
                <a:rPr lang="it-IT" sz="1000" b="1" baseline="-2500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24" name="Text Box 11"/>
            <p:cNvSpPr txBox="1">
              <a:spLocks noChangeArrowheads="1"/>
            </p:cNvSpPr>
            <p:nvPr/>
          </p:nvSpPr>
          <p:spPr bwMode="auto">
            <a:xfrm>
              <a:off x="884" y="2210"/>
              <a:ext cx="318" cy="1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m</a:t>
              </a:r>
              <a:r>
                <a:rPr lang="it-IT" sz="1000" b="1" baseline="-25000"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25" name="Text Box 12"/>
            <p:cNvSpPr txBox="1">
              <a:spLocks noChangeArrowheads="1"/>
            </p:cNvSpPr>
            <p:nvPr/>
          </p:nvSpPr>
          <p:spPr bwMode="auto">
            <a:xfrm>
              <a:off x="521" y="3412"/>
              <a:ext cx="318" cy="1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h</a:t>
              </a:r>
              <a:r>
                <a:rPr lang="it-IT" sz="1000" b="1" baseline="-2500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26" name="Text Box 13"/>
            <p:cNvSpPr txBox="1">
              <a:spLocks noChangeArrowheads="1"/>
            </p:cNvSpPr>
            <p:nvPr/>
          </p:nvSpPr>
          <p:spPr bwMode="auto">
            <a:xfrm>
              <a:off x="528" y="2976"/>
              <a:ext cx="317" cy="1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h</a:t>
              </a:r>
              <a:r>
                <a:rPr lang="it-IT" sz="1000" b="1" baseline="-2500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27" name="Text Box 14"/>
            <p:cNvSpPr txBox="1">
              <a:spLocks noChangeArrowheads="1"/>
            </p:cNvSpPr>
            <p:nvPr/>
          </p:nvSpPr>
          <p:spPr bwMode="auto">
            <a:xfrm>
              <a:off x="536" y="2523"/>
              <a:ext cx="318" cy="1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h</a:t>
              </a:r>
              <a:r>
                <a:rPr lang="it-IT" sz="1000" b="1" baseline="-25000"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28" name="Text Box 15"/>
            <p:cNvSpPr txBox="1">
              <a:spLocks noChangeArrowheads="1"/>
            </p:cNvSpPr>
            <p:nvPr/>
          </p:nvSpPr>
          <p:spPr bwMode="auto">
            <a:xfrm>
              <a:off x="683" y="3429"/>
              <a:ext cx="318" cy="1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 dirty="0">
                  <a:latin typeface="Times New Roman" pitchFamily="18" charset="0"/>
                </a:rPr>
                <a:t>J</a:t>
              </a:r>
              <a:r>
                <a:rPr lang="it-IT" sz="1000" b="1" baseline="-25000" dirty="0">
                  <a:latin typeface="Times New Roman" pitchFamily="18" charset="0"/>
                </a:rPr>
                <a:t>1</a:t>
              </a:r>
              <a:r>
                <a:rPr lang="it-IT" sz="1000" b="1" dirty="0">
                  <a:latin typeface="Times New Roman" pitchFamily="18" charset="0"/>
                </a:rPr>
                <a:t>/2</a:t>
              </a:r>
              <a:endParaRPr lang="it-IT" sz="1000" b="1" baseline="-25000" dirty="0">
                <a:latin typeface="Times New Roman" pitchFamily="18" charset="0"/>
              </a:endParaRPr>
            </a:p>
          </p:txBody>
        </p:sp>
        <p:sp>
          <p:nvSpPr>
            <p:cNvPr id="29" name="Text Box 16"/>
            <p:cNvSpPr txBox="1">
              <a:spLocks noChangeArrowheads="1"/>
            </p:cNvSpPr>
            <p:nvPr/>
          </p:nvSpPr>
          <p:spPr bwMode="auto">
            <a:xfrm>
              <a:off x="1226" y="3430"/>
              <a:ext cx="319" cy="1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J</a:t>
              </a:r>
              <a:r>
                <a:rPr lang="it-IT" sz="1000" b="1" baseline="-25000">
                  <a:latin typeface="Times New Roman" pitchFamily="18" charset="0"/>
                </a:rPr>
                <a:t>1</a:t>
              </a:r>
              <a:r>
                <a:rPr lang="it-IT" sz="1000" b="1">
                  <a:latin typeface="Times New Roman" pitchFamily="18" charset="0"/>
                </a:rPr>
                <a:t>/2</a:t>
              </a:r>
              <a:endParaRPr lang="it-IT" sz="1000" b="1" baseline="-25000">
                <a:latin typeface="Times New Roman" pitchFamily="18" charset="0"/>
              </a:endParaRPr>
            </a:p>
          </p:txBody>
        </p:sp>
        <p:sp>
          <p:nvSpPr>
            <p:cNvPr id="30" name="Text Box 17"/>
            <p:cNvSpPr txBox="1">
              <a:spLocks noChangeArrowheads="1"/>
            </p:cNvSpPr>
            <p:nvPr/>
          </p:nvSpPr>
          <p:spPr bwMode="auto">
            <a:xfrm>
              <a:off x="687" y="2977"/>
              <a:ext cx="319" cy="1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J</a:t>
              </a:r>
              <a:r>
                <a:rPr lang="it-IT" sz="1000" b="1" baseline="-25000">
                  <a:latin typeface="Times New Roman" pitchFamily="18" charset="0"/>
                </a:rPr>
                <a:t>2</a:t>
              </a:r>
              <a:r>
                <a:rPr lang="it-IT" sz="1000" b="1">
                  <a:latin typeface="Times New Roman" pitchFamily="18" charset="0"/>
                </a:rPr>
                <a:t>/2</a:t>
              </a:r>
              <a:endParaRPr lang="it-IT" sz="1000" b="1" baseline="-25000">
                <a:latin typeface="Times New Roman" pitchFamily="18" charset="0"/>
              </a:endParaRPr>
            </a:p>
          </p:txBody>
        </p:sp>
        <p:sp>
          <p:nvSpPr>
            <p:cNvPr id="31" name="Text Box 18"/>
            <p:cNvSpPr txBox="1">
              <a:spLocks noChangeArrowheads="1"/>
            </p:cNvSpPr>
            <p:nvPr/>
          </p:nvSpPr>
          <p:spPr bwMode="auto">
            <a:xfrm>
              <a:off x="1232" y="2979"/>
              <a:ext cx="318" cy="1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J</a:t>
              </a:r>
              <a:r>
                <a:rPr lang="it-IT" sz="1000" b="1" baseline="-25000">
                  <a:latin typeface="Times New Roman" pitchFamily="18" charset="0"/>
                </a:rPr>
                <a:t>2</a:t>
              </a:r>
              <a:r>
                <a:rPr lang="it-IT" sz="1000" b="1">
                  <a:latin typeface="Times New Roman" pitchFamily="18" charset="0"/>
                </a:rPr>
                <a:t>/2</a:t>
              </a:r>
              <a:endParaRPr lang="it-IT" sz="1000" b="1" baseline="-25000">
                <a:latin typeface="Times New Roman" pitchFamily="18" charset="0"/>
              </a:endParaRPr>
            </a:p>
          </p:txBody>
        </p:sp>
        <p:sp>
          <p:nvSpPr>
            <p:cNvPr id="32" name="Text Box 19"/>
            <p:cNvSpPr txBox="1">
              <a:spLocks noChangeArrowheads="1"/>
            </p:cNvSpPr>
            <p:nvPr/>
          </p:nvSpPr>
          <p:spPr bwMode="auto">
            <a:xfrm>
              <a:off x="683" y="2533"/>
              <a:ext cx="318" cy="1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J</a:t>
              </a:r>
              <a:r>
                <a:rPr lang="it-IT" sz="1000" b="1" baseline="-25000">
                  <a:latin typeface="Times New Roman" pitchFamily="18" charset="0"/>
                </a:rPr>
                <a:t>3</a:t>
              </a:r>
              <a:r>
                <a:rPr lang="it-IT" sz="1000" b="1">
                  <a:latin typeface="Times New Roman" pitchFamily="18" charset="0"/>
                </a:rPr>
                <a:t>/2</a:t>
              </a:r>
              <a:endParaRPr lang="it-IT" sz="1000" b="1" baseline="-25000">
                <a:latin typeface="Times New Roman" pitchFamily="18" charset="0"/>
              </a:endParaRPr>
            </a:p>
          </p:txBody>
        </p:sp>
        <p:sp>
          <p:nvSpPr>
            <p:cNvPr id="33" name="Text Box 20"/>
            <p:cNvSpPr txBox="1">
              <a:spLocks noChangeArrowheads="1"/>
            </p:cNvSpPr>
            <p:nvPr/>
          </p:nvSpPr>
          <p:spPr bwMode="auto">
            <a:xfrm>
              <a:off x="1226" y="2535"/>
              <a:ext cx="319" cy="1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J</a:t>
              </a:r>
              <a:r>
                <a:rPr lang="it-IT" sz="1000" b="1" baseline="-25000">
                  <a:latin typeface="Times New Roman" pitchFamily="18" charset="0"/>
                </a:rPr>
                <a:t>3</a:t>
              </a:r>
              <a:r>
                <a:rPr lang="it-IT" sz="1000" b="1">
                  <a:latin typeface="Times New Roman" pitchFamily="18" charset="0"/>
                </a:rPr>
                <a:t>/2</a:t>
              </a:r>
              <a:endParaRPr lang="it-IT" sz="1000" b="1" baseline="-25000">
                <a:latin typeface="Times New Roman" pitchFamily="18" charset="0"/>
              </a:endParaRPr>
            </a:p>
          </p:txBody>
        </p:sp>
      </p:grpSp>
      <p:grpSp>
        <p:nvGrpSpPr>
          <p:cNvPr id="34" name="Group 21"/>
          <p:cNvGrpSpPr>
            <a:grpSpLocks/>
          </p:cNvGrpSpPr>
          <p:nvPr/>
        </p:nvGrpSpPr>
        <p:grpSpPr bwMode="auto">
          <a:xfrm>
            <a:off x="5854709" y="3957622"/>
            <a:ext cx="2439988" cy="2449513"/>
            <a:chOff x="113" y="2160"/>
            <a:chExt cx="1753" cy="1769"/>
          </a:xfrm>
        </p:grpSpPr>
        <p:pic>
          <p:nvPicPr>
            <p:cNvPr id="35" name="Picture 2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3" y="2160"/>
              <a:ext cx="1753" cy="17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6" name="Text Box 23"/>
            <p:cNvSpPr txBox="1">
              <a:spLocks noChangeArrowheads="1"/>
            </p:cNvSpPr>
            <p:nvPr/>
          </p:nvSpPr>
          <p:spPr bwMode="auto">
            <a:xfrm>
              <a:off x="884" y="3118"/>
              <a:ext cx="318" cy="1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m</a:t>
              </a:r>
              <a:r>
                <a:rPr lang="it-IT" sz="1000" b="1" baseline="-2500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37" name="Text Box 24"/>
            <p:cNvSpPr txBox="1">
              <a:spLocks noChangeArrowheads="1"/>
            </p:cNvSpPr>
            <p:nvPr/>
          </p:nvSpPr>
          <p:spPr bwMode="auto">
            <a:xfrm>
              <a:off x="884" y="2659"/>
              <a:ext cx="318" cy="1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m</a:t>
              </a:r>
              <a:r>
                <a:rPr lang="it-IT" sz="1000" b="1" baseline="-2500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38" name="Text Box 25"/>
            <p:cNvSpPr txBox="1">
              <a:spLocks noChangeArrowheads="1"/>
            </p:cNvSpPr>
            <p:nvPr/>
          </p:nvSpPr>
          <p:spPr bwMode="auto">
            <a:xfrm>
              <a:off x="884" y="2210"/>
              <a:ext cx="318" cy="1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m</a:t>
              </a:r>
              <a:r>
                <a:rPr lang="it-IT" sz="1000" b="1" baseline="-25000"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39" name="Text Box 26"/>
            <p:cNvSpPr txBox="1">
              <a:spLocks noChangeArrowheads="1"/>
            </p:cNvSpPr>
            <p:nvPr/>
          </p:nvSpPr>
          <p:spPr bwMode="auto">
            <a:xfrm>
              <a:off x="521" y="3412"/>
              <a:ext cx="319" cy="1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h</a:t>
              </a:r>
              <a:r>
                <a:rPr lang="it-IT" sz="1000" b="1" baseline="-2500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40" name="Text Box 27"/>
            <p:cNvSpPr txBox="1">
              <a:spLocks noChangeArrowheads="1"/>
            </p:cNvSpPr>
            <p:nvPr/>
          </p:nvSpPr>
          <p:spPr bwMode="auto">
            <a:xfrm>
              <a:off x="527" y="2976"/>
              <a:ext cx="318" cy="1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h</a:t>
              </a:r>
              <a:r>
                <a:rPr lang="it-IT" sz="1000" b="1" baseline="-2500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41" name="Text Box 28"/>
            <p:cNvSpPr txBox="1">
              <a:spLocks noChangeArrowheads="1"/>
            </p:cNvSpPr>
            <p:nvPr/>
          </p:nvSpPr>
          <p:spPr bwMode="auto">
            <a:xfrm>
              <a:off x="536" y="2523"/>
              <a:ext cx="318" cy="1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h</a:t>
              </a:r>
              <a:r>
                <a:rPr lang="it-IT" sz="1000" b="1" baseline="-25000"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42" name="Text Box 29"/>
            <p:cNvSpPr txBox="1">
              <a:spLocks noChangeArrowheads="1"/>
            </p:cNvSpPr>
            <p:nvPr/>
          </p:nvSpPr>
          <p:spPr bwMode="auto">
            <a:xfrm>
              <a:off x="683" y="3429"/>
              <a:ext cx="318" cy="1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J</a:t>
              </a:r>
              <a:r>
                <a:rPr lang="it-IT" sz="1000" b="1" baseline="-25000">
                  <a:latin typeface="Times New Roman" pitchFamily="18" charset="0"/>
                </a:rPr>
                <a:t>1</a:t>
              </a:r>
              <a:r>
                <a:rPr lang="it-IT" sz="1000" b="1">
                  <a:latin typeface="Times New Roman" pitchFamily="18" charset="0"/>
                </a:rPr>
                <a:t>/2</a:t>
              </a:r>
              <a:endParaRPr lang="it-IT" sz="1000" b="1" baseline="-25000">
                <a:latin typeface="Times New Roman" pitchFamily="18" charset="0"/>
              </a:endParaRPr>
            </a:p>
          </p:txBody>
        </p:sp>
        <p:sp>
          <p:nvSpPr>
            <p:cNvPr id="43" name="Text Box 30"/>
            <p:cNvSpPr txBox="1">
              <a:spLocks noChangeArrowheads="1"/>
            </p:cNvSpPr>
            <p:nvPr/>
          </p:nvSpPr>
          <p:spPr bwMode="auto">
            <a:xfrm>
              <a:off x="1227" y="3430"/>
              <a:ext cx="319" cy="1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J</a:t>
              </a:r>
              <a:r>
                <a:rPr lang="it-IT" sz="1000" b="1" baseline="-25000">
                  <a:latin typeface="Times New Roman" pitchFamily="18" charset="0"/>
                </a:rPr>
                <a:t>1</a:t>
              </a:r>
              <a:r>
                <a:rPr lang="it-IT" sz="1000" b="1">
                  <a:latin typeface="Times New Roman" pitchFamily="18" charset="0"/>
                </a:rPr>
                <a:t>/2</a:t>
              </a:r>
              <a:endParaRPr lang="it-IT" sz="1000" b="1" baseline="-25000">
                <a:latin typeface="Times New Roman" pitchFamily="18" charset="0"/>
              </a:endParaRPr>
            </a:p>
          </p:txBody>
        </p:sp>
        <p:sp>
          <p:nvSpPr>
            <p:cNvPr id="44" name="Text Box 31"/>
            <p:cNvSpPr txBox="1">
              <a:spLocks noChangeArrowheads="1"/>
            </p:cNvSpPr>
            <p:nvPr/>
          </p:nvSpPr>
          <p:spPr bwMode="auto">
            <a:xfrm>
              <a:off x="688" y="2977"/>
              <a:ext cx="318" cy="1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J</a:t>
              </a:r>
              <a:r>
                <a:rPr lang="it-IT" sz="1000" b="1" baseline="-25000">
                  <a:latin typeface="Times New Roman" pitchFamily="18" charset="0"/>
                </a:rPr>
                <a:t>2</a:t>
              </a:r>
              <a:r>
                <a:rPr lang="it-IT" sz="1000" b="1">
                  <a:latin typeface="Times New Roman" pitchFamily="18" charset="0"/>
                </a:rPr>
                <a:t>/2</a:t>
              </a:r>
              <a:endParaRPr lang="it-IT" sz="1000" b="1" baseline="-25000">
                <a:latin typeface="Times New Roman" pitchFamily="18" charset="0"/>
              </a:endParaRPr>
            </a:p>
          </p:txBody>
        </p:sp>
        <p:sp>
          <p:nvSpPr>
            <p:cNvPr id="45" name="Text Box 32"/>
            <p:cNvSpPr txBox="1">
              <a:spLocks noChangeArrowheads="1"/>
            </p:cNvSpPr>
            <p:nvPr/>
          </p:nvSpPr>
          <p:spPr bwMode="auto">
            <a:xfrm>
              <a:off x="1232" y="2979"/>
              <a:ext cx="318" cy="1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J</a:t>
              </a:r>
              <a:r>
                <a:rPr lang="it-IT" sz="1000" b="1" baseline="-25000">
                  <a:latin typeface="Times New Roman" pitchFamily="18" charset="0"/>
                </a:rPr>
                <a:t>2</a:t>
              </a:r>
              <a:r>
                <a:rPr lang="it-IT" sz="1000" b="1">
                  <a:latin typeface="Times New Roman" pitchFamily="18" charset="0"/>
                </a:rPr>
                <a:t>/2</a:t>
              </a:r>
              <a:endParaRPr lang="it-IT" sz="1000" b="1" baseline="-25000">
                <a:latin typeface="Times New Roman" pitchFamily="18" charset="0"/>
              </a:endParaRPr>
            </a:p>
          </p:txBody>
        </p:sp>
        <p:sp>
          <p:nvSpPr>
            <p:cNvPr id="46" name="Text Box 33"/>
            <p:cNvSpPr txBox="1">
              <a:spLocks noChangeArrowheads="1"/>
            </p:cNvSpPr>
            <p:nvPr/>
          </p:nvSpPr>
          <p:spPr bwMode="auto">
            <a:xfrm>
              <a:off x="683" y="2533"/>
              <a:ext cx="318" cy="1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J</a:t>
              </a:r>
              <a:r>
                <a:rPr lang="it-IT" sz="1000" b="1" baseline="-25000">
                  <a:latin typeface="Times New Roman" pitchFamily="18" charset="0"/>
                </a:rPr>
                <a:t>3</a:t>
              </a:r>
              <a:r>
                <a:rPr lang="it-IT" sz="1000" b="1">
                  <a:latin typeface="Times New Roman" pitchFamily="18" charset="0"/>
                </a:rPr>
                <a:t>/2</a:t>
              </a:r>
              <a:endParaRPr lang="it-IT" sz="1000" b="1" baseline="-25000">
                <a:latin typeface="Times New Roman" pitchFamily="18" charset="0"/>
              </a:endParaRPr>
            </a:p>
          </p:txBody>
        </p:sp>
        <p:sp>
          <p:nvSpPr>
            <p:cNvPr id="47" name="Text Box 34"/>
            <p:cNvSpPr txBox="1">
              <a:spLocks noChangeArrowheads="1"/>
            </p:cNvSpPr>
            <p:nvPr/>
          </p:nvSpPr>
          <p:spPr bwMode="auto">
            <a:xfrm>
              <a:off x="1227" y="2535"/>
              <a:ext cx="319" cy="1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1000" b="1">
                  <a:latin typeface="Times New Roman" pitchFamily="18" charset="0"/>
                </a:rPr>
                <a:t>J</a:t>
              </a:r>
              <a:r>
                <a:rPr lang="it-IT" sz="1000" b="1" baseline="-25000">
                  <a:latin typeface="Times New Roman" pitchFamily="18" charset="0"/>
                </a:rPr>
                <a:t>3</a:t>
              </a:r>
              <a:r>
                <a:rPr lang="it-IT" sz="1000" b="1">
                  <a:latin typeface="Times New Roman" pitchFamily="18" charset="0"/>
                </a:rPr>
                <a:t>/2</a:t>
              </a:r>
              <a:endParaRPr lang="it-IT" sz="1000" b="1" baseline="-25000">
                <a:latin typeface="Times New Roman" pitchFamily="18" charset="0"/>
              </a:endParaRPr>
            </a:p>
          </p:txBody>
        </p:sp>
      </p:grpSp>
      <p:pic>
        <p:nvPicPr>
          <p:cNvPr id="48" name="Picture 5" descr="curve push"/>
          <p:cNvPicPr>
            <a:picLocks noChangeAspect="1" noChangeArrowheads="1"/>
          </p:cNvPicPr>
          <p:nvPr/>
        </p:nvPicPr>
        <p:blipFill>
          <a:blip r:embed="rId4">
            <a:lum contrast="18000"/>
          </a:blip>
          <a:srcRect/>
          <a:stretch>
            <a:fillRect/>
          </a:stretch>
        </p:blipFill>
        <p:spPr bwMode="auto">
          <a:xfrm>
            <a:off x="785786" y="3286124"/>
            <a:ext cx="441007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Text Box 55"/>
          <p:cNvSpPr txBox="1">
            <a:spLocks noChangeArrowheads="1"/>
          </p:cNvSpPr>
          <p:nvPr/>
        </p:nvSpPr>
        <p:spPr bwMode="auto">
          <a:xfrm>
            <a:off x="654024" y="6164262"/>
            <a:ext cx="48117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sz="1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Spostamento del Centro di massa all’ultimo livello</a:t>
            </a:r>
          </a:p>
        </p:txBody>
      </p:sp>
      <p:sp>
        <p:nvSpPr>
          <p:cNvPr id="50" name="Text Box 56"/>
          <p:cNvSpPr txBox="1">
            <a:spLocks noChangeArrowheads="1"/>
          </p:cNvSpPr>
          <p:nvPr/>
        </p:nvSpPr>
        <p:spPr bwMode="auto">
          <a:xfrm rot="10800000">
            <a:off x="285724" y="3883025"/>
            <a:ext cx="428625" cy="184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pPr>
              <a:defRPr/>
            </a:pPr>
            <a:r>
              <a:rPr lang="it-IT" sz="1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Tagliante alla base</a:t>
            </a:r>
          </a:p>
        </p:txBody>
      </p:sp>
      <p:grpSp>
        <p:nvGrpSpPr>
          <p:cNvPr id="65" name="Group 35"/>
          <p:cNvGrpSpPr>
            <a:grpSpLocks/>
          </p:cNvGrpSpPr>
          <p:nvPr/>
        </p:nvGrpSpPr>
        <p:grpSpPr bwMode="auto">
          <a:xfrm>
            <a:off x="6000760" y="1522458"/>
            <a:ext cx="504825" cy="1270000"/>
            <a:chOff x="129" y="2395"/>
            <a:chExt cx="318" cy="800"/>
          </a:xfrm>
        </p:grpSpPr>
        <p:sp>
          <p:nvSpPr>
            <p:cNvPr id="66" name="Line 36"/>
            <p:cNvSpPr>
              <a:spLocks noChangeShapeType="1"/>
            </p:cNvSpPr>
            <p:nvPr/>
          </p:nvSpPr>
          <p:spPr bwMode="auto">
            <a:xfrm>
              <a:off x="129" y="2395"/>
              <a:ext cx="318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 type="triangle" w="lg" len="lg"/>
            </a:ln>
          </p:spPr>
          <p:txBody>
            <a:bodyPr>
              <a:spAutoFit/>
            </a:bodyPr>
            <a:lstStyle/>
            <a:p>
              <a:endParaRPr lang="it-IT"/>
            </a:p>
          </p:txBody>
        </p:sp>
        <p:sp>
          <p:nvSpPr>
            <p:cNvPr id="67" name="Line 37"/>
            <p:cNvSpPr>
              <a:spLocks noChangeShapeType="1"/>
            </p:cNvSpPr>
            <p:nvPr/>
          </p:nvSpPr>
          <p:spPr bwMode="auto">
            <a:xfrm>
              <a:off x="204" y="2795"/>
              <a:ext cx="243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 type="triangle" w="lg" len="lg"/>
            </a:ln>
          </p:spPr>
          <p:txBody>
            <a:bodyPr>
              <a:spAutoFit/>
            </a:bodyPr>
            <a:lstStyle/>
            <a:p>
              <a:endParaRPr lang="it-IT"/>
            </a:p>
          </p:txBody>
        </p:sp>
        <p:sp>
          <p:nvSpPr>
            <p:cNvPr id="68" name="Line 38"/>
            <p:cNvSpPr>
              <a:spLocks noChangeShapeType="1"/>
            </p:cNvSpPr>
            <p:nvPr/>
          </p:nvSpPr>
          <p:spPr bwMode="auto">
            <a:xfrm>
              <a:off x="303" y="3195"/>
              <a:ext cx="136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 type="triangle" w="lg" len="lg"/>
            </a:ln>
          </p:spPr>
          <p:txBody>
            <a:bodyPr>
              <a:spAutoFit/>
            </a:bodyPr>
            <a:lstStyle/>
            <a:p>
              <a:endParaRPr lang="it-IT"/>
            </a:p>
          </p:txBody>
        </p:sp>
      </p:grpSp>
      <p:grpSp>
        <p:nvGrpSpPr>
          <p:cNvPr id="69" name="Group 39"/>
          <p:cNvGrpSpPr>
            <a:grpSpLocks/>
          </p:cNvGrpSpPr>
          <p:nvPr/>
        </p:nvGrpSpPr>
        <p:grpSpPr bwMode="auto">
          <a:xfrm>
            <a:off x="7631122" y="1530395"/>
            <a:ext cx="504825" cy="1270000"/>
            <a:chOff x="1156" y="2400"/>
            <a:chExt cx="318" cy="800"/>
          </a:xfrm>
        </p:grpSpPr>
        <p:sp>
          <p:nvSpPr>
            <p:cNvPr id="70" name="Line 40"/>
            <p:cNvSpPr>
              <a:spLocks noChangeShapeType="1"/>
            </p:cNvSpPr>
            <p:nvPr/>
          </p:nvSpPr>
          <p:spPr bwMode="auto">
            <a:xfrm rot="10800000">
              <a:off x="1156" y="2400"/>
              <a:ext cx="318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prstDash val="sysDot"/>
              <a:round/>
              <a:headEnd/>
              <a:tailEnd type="triangle" w="lg" len="lg"/>
            </a:ln>
          </p:spPr>
          <p:txBody>
            <a:bodyPr>
              <a:spAutoFit/>
            </a:bodyPr>
            <a:lstStyle/>
            <a:p>
              <a:endParaRPr lang="it-IT"/>
            </a:p>
          </p:txBody>
        </p:sp>
        <p:sp>
          <p:nvSpPr>
            <p:cNvPr id="71" name="Line 41"/>
            <p:cNvSpPr>
              <a:spLocks noChangeShapeType="1"/>
            </p:cNvSpPr>
            <p:nvPr/>
          </p:nvSpPr>
          <p:spPr bwMode="auto">
            <a:xfrm rot="10800000">
              <a:off x="1167" y="2800"/>
              <a:ext cx="243" cy="0"/>
            </a:xfrm>
            <a:prstGeom prst="line">
              <a:avLst/>
            </a:prstGeom>
            <a:noFill/>
            <a:ln w="25400" cap="rnd">
              <a:solidFill>
                <a:srgbClr val="0000FF"/>
              </a:solidFill>
              <a:prstDash val="sysDot"/>
              <a:round/>
              <a:headEnd/>
              <a:tailEnd type="triangle" w="lg" len="lg"/>
            </a:ln>
          </p:spPr>
          <p:txBody>
            <a:bodyPr>
              <a:spAutoFit/>
            </a:bodyPr>
            <a:lstStyle/>
            <a:p>
              <a:endParaRPr lang="it-IT"/>
            </a:p>
          </p:txBody>
        </p:sp>
        <p:sp>
          <p:nvSpPr>
            <p:cNvPr id="72" name="Line 42"/>
            <p:cNvSpPr>
              <a:spLocks noChangeShapeType="1"/>
            </p:cNvSpPr>
            <p:nvPr/>
          </p:nvSpPr>
          <p:spPr bwMode="auto">
            <a:xfrm rot="10800000">
              <a:off x="1170" y="3200"/>
              <a:ext cx="136" cy="0"/>
            </a:xfrm>
            <a:prstGeom prst="line">
              <a:avLst/>
            </a:prstGeom>
            <a:noFill/>
            <a:ln w="25400" cap="rnd">
              <a:solidFill>
                <a:srgbClr val="0000FF"/>
              </a:solidFill>
              <a:prstDash val="sysDot"/>
              <a:round/>
              <a:headEnd/>
              <a:tailEnd type="triangle" w="lg" len="lg"/>
            </a:ln>
          </p:spPr>
          <p:txBody>
            <a:bodyPr>
              <a:spAutoFit/>
            </a:bodyPr>
            <a:lstStyle/>
            <a:p>
              <a:endParaRPr lang="it-IT"/>
            </a:p>
          </p:txBody>
        </p:sp>
      </p:grpSp>
      <p:grpSp>
        <p:nvGrpSpPr>
          <p:cNvPr id="73" name="Group 43"/>
          <p:cNvGrpSpPr>
            <a:grpSpLocks/>
          </p:cNvGrpSpPr>
          <p:nvPr/>
        </p:nvGrpSpPr>
        <p:grpSpPr bwMode="auto">
          <a:xfrm>
            <a:off x="6000760" y="4242114"/>
            <a:ext cx="506412" cy="1270000"/>
            <a:chOff x="4240" y="2387"/>
            <a:chExt cx="319" cy="800"/>
          </a:xfrm>
        </p:grpSpPr>
        <p:sp>
          <p:nvSpPr>
            <p:cNvPr id="74" name="Line 44"/>
            <p:cNvSpPr>
              <a:spLocks noChangeShapeType="1"/>
            </p:cNvSpPr>
            <p:nvPr/>
          </p:nvSpPr>
          <p:spPr bwMode="auto">
            <a:xfrm>
              <a:off x="4240" y="2387"/>
              <a:ext cx="318" cy="0"/>
            </a:xfrm>
            <a:prstGeom prst="line">
              <a:avLst/>
            </a:prstGeom>
            <a:noFill/>
            <a:ln w="25400">
              <a:solidFill>
                <a:srgbClr val="FF00FF"/>
              </a:solidFill>
              <a:round/>
              <a:headEnd/>
              <a:tailEnd type="triangle" w="lg" len="lg"/>
            </a:ln>
          </p:spPr>
          <p:txBody>
            <a:bodyPr>
              <a:spAutoFit/>
            </a:bodyPr>
            <a:lstStyle/>
            <a:p>
              <a:endParaRPr lang="it-IT"/>
            </a:p>
          </p:txBody>
        </p:sp>
        <p:sp>
          <p:nvSpPr>
            <p:cNvPr id="75" name="Line 45"/>
            <p:cNvSpPr>
              <a:spLocks noChangeShapeType="1"/>
            </p:cNvSpPr>
            <p:nvPr/>
          </p:nvSpPr>
          <p:spPr bwMode="auto">
            <a:xfrm>
              <a:off x="4241" y="2787"/>
              <a:ext cx="318" cy="0"/>
            </a:xfrm>
            <a:prstGeom prst="line">
              <a:avLst/>
            </a:prstGeom>
            <a:noFill/>
            <a:ln w="25400">
              <a:solidFill>
                <a:srgbClr val="FF00FF"/>
              </a:solidFill>
              <a:round/>
              <a:headEnd/>
              <a:tailEnd type="triangle" w="lg" len="lg"/>
            </a:ln>
          </p:spPr>
          <p:txBody>
            <a:bodyPr>
              <a:spAutoFit/>
            </a:bodyPr>
            <a:lstStyle/>
            <a:p>
              <a:endParaRPr lang="it-IT"/>
            </a:p>
          </p:txBody>
        </p:sp>
        <p:sp>
          <p:nvSpPr>
            <p:cNvPr id="76" name="Line 46"/>
            <p:cNvSpPr>
              <a:spLocks noChangeShapeType="1"/>
            </p:cNvSpPr>
            <p:nvPr/>
          </p:nvSpPr>
          <p:spPr bwMode="auto">
            <a:xfrm>
              <a:off x="4241" y="3187"/>
              <a:ext cx="318" cy="0"/>
            </a:xfrm>
            <a:prstGeom prst="line">
              <a:avLst/>
            </a:prstGeom>
            <a:noFill/>
            <a:ln w="25400">
              <a:solidFill>
                <a:srgbClr val="FF00FF"/>
              </a:solidFill>
              <a:round/>
              <a:headEnd/>
              <a:tailEnd type="triangle" w="lg" len="lg"/>
            </a:ln>
          </p:spPr>
          <p:txBody>
            <a:bodyPr>
              <a:spAutoFit/>
            </a:bodyPr>
            <a:lstStyle/>
            <a:p>
              <a:endParaRPr lang="it-IT"/>
            </a:p>
          </p:txBody>
        </p:sp>
      </p:grpSp>
      <p:grpSp>
        <p:nvGrpSpPr>
          <p:cNvPr id="77" name="Group 47"/>
          <p:cNvGrpSpPr>
            <a:grpSpLocks/>
          </p:cNvGrpSpPr>
          <p:nvPr/>
        </p:nvGrpSpPr>
        <p:grpSpPr bwMode="auto">
          <a:xfrm rot="10800000">
            <a:off x="7634297" y="4254814"/>
            <a:ext cx="506413" cy="1270000"/>
            <a:chOff x="4240" y="2387"/>
            <a:chExt cx="319" cy="800"/>
          </a:xfrm>
        </p:grpSpPr>
        <p:sp>
          <p:nvSpPr>
            <p:cNvPr id="78" name="Line 48"/>
            <p:cNvSpPr>
              <a:spLocks noChangeShapeType="1"/>
            </p:cNvSpPr>
            <p:nvPr/>
          </p:nvSpPr>
          <p:spPr bwMode="auto">
            <a:xfrm>
              <a:off x="4240" y="2387"/>
              <a:ext cx="318" cy="0"/>
            </a:xfrm>
            <a:prstGeom prst="line">
              <a:avLst/>
            </a:prstGeom>
            <a:noFill/>
            <a:ln w="25400" cap="rnd">
              <a:solidFill>
                <a:srgbClr val="FF00FF"/>
              </a:solidFill>
              <a:prstDash val="sysDot"/>
              <a:round/>
              <a:headEnd/>
              <a:tailEnd type="triangle" w="lg" len="lg"/>
            </a:ln>
          </p:spPr>
          <p:txBody>
            <a:bodyPr>
              <a:spAutoFit/>
            </a:bodyPr>
            <a:lstStyle/>
            <a:p>
              <a:endParaRPr lang="it-IT"/>
            </a:p>
          </p:txBody>
        </p:sp>
        <p:sp>
          <p:nvSpPr>
            <p:cNvPr id="79" name="Line 49"/>
            <p:cNvSpPr>
              <a:spLocks noChangeShapeType="1"/>
            </p:cNvSpPr>
            <p:nvPr/>
          </p:nvSpPr>
          <p:spPr bwMode="auto">
            <a:xfrm>
              <a:off x="4241" y="2787"/>
              <a:ext cx="318" cy="0"/>
            </a:xfrm>
            <a:prstGeom prst="line">
              <a:avLst/>
            </a:prstGeom>
            <a:noFill/>
            <a:ln w="25400" cap="rnd">
              <a:solidFill>
                <a:srgbClr val="FF00FF"/>
              </a:solidFill>
              <a:prstDash val="sysDot"/>
              <a:round/>
              <a:headEnd/>
              <a:tailEnd type="triangle" w="lg" len="lg"/>
            </a:ln>
          </p:spPr>
          <p:txBody>
            <a:bodyPr>
              <a:spAutoFit/>
            </a:bodyPr>
            <a:lstStyle/>
            <a:p>
              <a:endParaRPr lang="it-IT"/>
            </a:p>
          </p:txBody>
        </p:sp>
        <p:sp>
          <p:nvSpPr>
            <p:cNvPr id="80" name="Line 50"/>
            <p:cNvSpPr>
              <a:spLocks noChangeShapeType="1"/>
            </p:cNvSpPr>
            <p:nvPr/>
          </p:nvSpPr>
          <p:spPr bwMode="auto">
            <a:xfrm>
              <a:off x="4241" y="3187"/>
              <a:ext cx="318" cy="0"/>
            </a:xfrm>
            <a:prstGeom prst="line">
              <a:avLst/>
            </a:prstGeom>
            <a:noFill/>
            <a:ln w="25400" cap="rnd">
              <a:solidFill>
                <a:srgbClr val="FF00FF"/>
              </a:solidFill>
              <a:prstDash val="sysDot"/>
              <a:round/>
              <a:headEnd/>
              <a:tailEnd type="triangle" w="lg" len="lg"/>
            </a:ln>
          </p:spPr>
          <p:txBody>
            <a:bodyPr>
              <a:spAutoFit/>
            </a:bodyPr>
            <a:lstStyle/>
            <a:p>
              <a:endParaRPr lang="it-IT"/>
            </a:p>
          </p:txBody>
        </p:sp>
      </p:grpSp>
      <p:sp>
        <p:nvSpPr>
          <p:cNvPr id="64" name="CasellaDiTesto 63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81" name="CasellaDiTesto 80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9" grpId="0"/>
      <p:bldP spid="50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Modellazione strutturale</a:t>
            </a:r>
            <a:endParaRPr lang="it-IT" sz="20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62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" name="Sottotitolo 2"/>
          <p:cNvSpPr txBox="1">
            <a:spLocks/>
          </p:cNvSpPr>
          <p:nvPr/>
        </p:nvSpPr>
        <p:spPr>
          <a:xfrm>
            <a:off x="4143372" y="2357430"/>
            <a:ext cx="4429156" cy="14287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it-IT" sz="1400" dirty="0" smtClean="0">
                <a:latin typeface="Lucida Sans" pitchFamily="34" charset="0"/>
              </a:rPr>
              <a:t>Prevede che tutti gli elementi rimangano sempre in campo elastico e che i fenomeni inelastici vengano introdotti in alcune sezioni, dette cerniere plastiche, definite dall'operatore.</a:t>
            </a:r>
            <a:endParaRPr kumimoji="0" lang="it-IT" sz="14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ucida Sans" pitchFamily="34" charset="0"/>
            </a:endParaRPr>
          </a:p>
        </p:txBody>
      </p:sp>
      <p:sp>
        <p:nvSpPr>
          <p:cNvPr id="52" name="Sottotitolo 2"/>
          <p:cNvSpPr txBox="1">
            <a:spLocks/>
          </p:cNvSpPr>
          <p:nvPr/>
        </p:nvSpPr>
        <p:spPr>
          <a:xfrm>
            <a:off x="4071934" y="3714752"/>
            <a:ext cx="4572032" cy="157163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1255713" indent="-1255713" algn="just">
              <a:spcBef>
                <a:spcPct val="50000"/>
              </a:spcBef>
            </a:pPr>
            <a:r>
              <a:rPr lang="it-I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Vantaggi</a:t>
            </a:r>
          </a:p>
          <a:p>
            <a:pPr marL="273050" indent="-273050" algn="just">
              <a:spcBef>
                <a:spcPct val="50000"/>
              </a:spcBef>
              <a:buFont typeface="Wingdings" pitchFamily="2" charset="2"/>
              <a:buChar char="§"/>
            </a:pPr>
            <a:r>
              <a:rPr lang="it-IT" sz="1400" dirty="0" smtClean="0">
                <a:latin typeface="Lucida Sans" pitchFamily="34" charset="0"/>
              </a:rPr>
              <a:t>elementi elastici computazionalmente meno onerosi e più facilmente gestibili</a:t>
            </a:r>
          </a:p>
          <a:p>
            <a:pPr marL="273050" indent="-273050" algn="just">
              <a:spcBef>
                <a:spcPct val="50000"/>
              </a:spcBef>
              <a:buFont typeface="Wingdings" pitchFamily="2" charset="2"/>
              <a:buChar char="§"/>
            </a:pPr>
            <a:r>
              <a:rPr lang="it-IT" sz="1400" dirty="0" smtClean="0">
                <a:latin typeface="Lucida Sans" pitchFamily="34" charset="0"/>
              </a:rPr>
              <a:t>lascia a pochi punti della struttura la concentrazione della non linearità del materiale.</a:t>
            </a:r>
          </a:p>
          <a:p>
            <a:pPr algn="just">
              <a:spcBef>
                <a:spcPct val="50000"/>
              </a:spcBef>
            </a:pPr>
            <a:endParaRPr lang="it-IT" sz="1400" dirty="0">
              <a:latin typeface="Lucida Sans" pitchFamily="34" charset="0"/>
            </a:endParaRPr>
          </a:p>
        </p:txBody>
      </p:sp>
      <p:sp>
        <p:nvSpPr>
          <p:cNvPr id="53" name="Sottotitolo 2"/>
          <p:cNvSpPr txBox="1">
            <a:spLocks/>
          </p:cNvSpPr>
          <p:nvPr/>
        </p:nvSpPr>
        <p:spPr>
          <a:xfrm>
            <a:off x="571472" y="1000108"/>
            <a:ext cx="8001056" cy="121444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it-IT" sz="1600" dirty="0" smtClean="0">
                <a:latin typeface="Lucida Sans" pitchFamily="34" charset="0"/>
              </a:rPr>
              <a:t>I programmi dedicati all'argomento utilizzano due diverse metodologie:</a:t>
            </a:r>
          </a:p>
          <a:p>
            <a:pPr lvl="0" indent="3556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it-I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Modellazione tramite cerniere plastiche (“a plasticità concentrata”);</a:t>
            </a:r>
          </a:p>
          <a:p>
            <a:pPr lvl="0" indent="3556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it-I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Modellazione tramite fibre (“a plasticità diffusa”).</a:t>
            </a:r>
          </a:p>
          <a:p>
            <a:pPr marR="0" lvl="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Pct val="85000"/>
              <a:tabLst/>
              <a:defRPr/>
            </a:pPr>
            <a:endParaRPr kumimoji="0" lang="it-IT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ucida Sans" pitchFamily="34" charset="0"/>
            </a:endParaRPr>
          </a:p>
        </p:txBody>
      </p:sp>
      <p:sp>
        <p:nvSpPr>
          <p:cNvPr id="54" name="Sottotitolo 2"/>
          <p:cNvSpPr txBox="1">
            <a:spLocks/>
          </p:cNvSpPr>
          <p:nvPr/>
        </p:nvSpPr>
        <p:spPr>
          <a:xfrm>
            <a:off x="571472" y="2214554"/>
            <a:ext cx="3214710" cy="500066"/>
          </a:xfrm>
          <a:prstGeom prst="rect">
            <a:avLst/>
          </a:prstGeom>
        </p:spPr>
        <p:txBody>
          <a:bodyPr vert="horz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lnSpc>
                <a:spcPct val="140000"/>
              </a:lnSpc>
              <a:spcBef>
                <a:spcPct val="20000"/>
              </a:spcBef>
              <a:buClr>
                <a:schemeClr val="bg1"/>
              </a:buClr>
              <a:buSzPct val="85000"/>
              <a:defRPr/>
            </a:pPr>
            <a:r>
              <a:rPr lang="it-IT" sz="1600" b="1" dirty="0" smtClean="0">
                <a:ln>
                  <a:solidFill>
                    <a:srgbClr val="00206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PLASTICITA’ CONCENTRATA</a:t>
            </a:r>
          </a:p>
          <a:p>
            <a:pPr marR="0" lvl="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Pct val="85000"/>
              <a:tabLst/>
              <a:defRPr/>
            </a:pPr>
            <a:endParaRPr kumimoji="0" lang="it-IT" b="1" i="0" u="none" strike="noStrike" kern="1200" normalizeH="0" baseline="0" noProof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ucida Sans" pitchFamily="34" charset="0"/>
            </a:endParaRPr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2172166" y="4143380"/>
            <a:ext cx="1828330" cy="1223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Sottotitolo 2"/>
          <p:cNvSpPr txBox="1">
            <a:spLocks/>
          </p:cNvSpPr>
          <p:nvPr/>
        </p:nvSpPr>
        <p:spPr>
          <a:xfrm>
            <a:off x="384454" y="5286388"/>
            <a:ext cx="8358246" cy="121442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1255713" indent="-1255713" algn="just">
              <a:spcBef>
                <a:spcPct val="50000"/>
              </a:spcBef>
            </a:pPr>
            <a:r>
              <a:rPr lang="it-I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Svantaggi</a:t>
            </a:r>
          </a:p>
          <a:p>
            <a:pPr marL="177800" indent="-177800" algn="just">
              <a:spcBef>
                <a:spcPct val="50000"/>
              </a:spcBef>
              <a:buFont typeface="Wingdings" pitchFamily="2" charset="2"/>
              <a:buChar char="§"/>
            </a:pPr>
            <a:r>
              <a:rPr lang="it-IT" sz="1400" dirty="0" smtClean="0">
                <a:latin typeface="Lucida Sans" pitchFamily="34" charset="0"/>
              </a:rPr>
              <a:t>richiede esperienza dell’operatore per stabilire dove distribuire gli elementi non lineari</a:t>
            </a:r>
          </a:p>
          <a:p>
            <a:pPr marL="177800" indent="-177800" algn="just">
              <a:spcBef>
                <a:spcPct val="50000"/>
              </a:spcBef>
              <a:buFont typeface="Wingdings" pitchFamily="2" charset="2"/>
              <a:buChar char="§"/>
            </a:pPr>
            <a:r>
              <a:rPr lang="it-IT" sz="1400" dirty="0" smtClean="0">
                <a:latin typeface="Lucida Sans" pitchFamily="34" charset="0"/>
              </a:rPr>
              <a:t>Scelta delle lunghezze che permettano di cogliere il reale comportamento delle cerniere plastiche.</a:t>
            </a:r>
            <a:endParaRPr lang="it-IT" sz="1400" dirty="0">
              <a:latin typeface="Lucida Sans" pitchFamily="34" charset="0"/>
            </a:endParaRPr>
          </a:p>
        </p:txBody>
      </p:sp>
      <p:pic>
        <p:nvPicPr>
          <p:cNvPr id="57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500034" y="2658794"/>
            <a:ext cx="2571768" cy="16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CasellaDiTesto 21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Modellazione strutturale</a:t>
            </a:r>
            <a:endParaRPr lang="it-IT" sz="20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63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3" name="Sottotitolo 2"/>
          <p:cNvSpPr txBox="1">
            <a:spLocks/>
          </p:cNvSpPr>
          <p:nvPr/>
        </p:nvSpPr>
        <p:spPr>
          <a:xfrm>
            <a:off x="571472" y="1000108"/>
            <a:ext cx="8001056" cy="121444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it-IT" sz="1600" dirty="0" smtClean="0">
                <a:latin typeface="Lucida Sans" pitchFamily="34" charset="0"/>
              </a:rPr>
              <a:t>I programmi dedicati all'argomento utilizzano due diverse metodologie:</a:t>
            </a:r>
          </a:p>
          <a:p>
            <a:pPr lvl="0" indent="3556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it-I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Modellazione tramite cerniere plastiche (“a plasticità concentrata”);</a:t>
            </a:r>
          </a:p>
          <a:p>
            <a:pPr lvl="0" indent="3556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it-I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Modellazione tramite fibre (“a plasticità diffusa”).</a:t>
            </a:r>
          </a:p>
          <a:p>
            <a:pPr marR="0" lvl="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Pct val="85000"/>
              <a:tabLst/>
              <a:defRPr/>
            </a:pPr>
            <a:endParaRPr kumimoji="0" lang="it-IT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ucida Sans" pitchFamily="34" charset="0"/>
            </a:endParaRPr>
          </a:p>
        </p:txBody>
      </p:sp>
      <p:sp>
        <p:nvSpPr>
          <p:cNvPr id="22" name="Sottotitolo 2"/>
          <p:cNvSpPr txBox="1">
            <a:spLocks/>
          </p:cNvSpPr>
          <p:nvPr/>
        </p:nvSpPr>
        <p:spPr>
          <a:xfrm>
            <a:off x="500034" y="2643182"/>
            <a:ext cx="2571768" cy="157163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>
              <a:spcBef>
                <a:spcPct val="50000"/>
              </a:spcBef>
            </a:pPr>
            <a:r>
              <a:rPr lang="it-IT" sz="1400" dirty="0" smtClean="0">
                <a:latin typeface="Lucida Sans" pitchFamily="34" charset="0"/>
              </a:rPr>
              <a:t>Considera gli elementi nella loro interezza come costituiti da un materiale la cui risposta in termini di sforzo è descritta da funzioni non lineari della deformazione.</a:t>
            </a:r>
            <a:endParaRPr lang="it-IT" sz="1400" dirty="0">
              <a:latin typeface="Lucida Sans" pitchFamily="34" charset="0"/>
            </a:endParaRPr>
          </a:p>
        </p:txBody>
      </p:sp>
      <p:sp>
        <p:nvSpPr>
          <p:cNvPr id="23" name="Sottotitolo 2"/>
          <p:cNvSpPr txBox="1">
            <a:spLocks/>
          </p:cNvSpPr>
          <p:nvPr/>
        </p:nvSpPr>
        <p:spPr>
          <a:xfrm>
            <a:off x="500034" y="4214818"/>
            <a:ext cx="3929090" cy="200026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>
              <a:lnSpc>
                <a:spcPct val="150000"/>
              </a:lnSpc>
            </a:pPr>
            <a:r>
              <a:rPr lang="it-I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Vantaggi</a:t>
            </a:r>
          </a:p>
          <a:p>
            <a:pPr marL="177800" indent="-177800" algn="just">
              <a:buFont typeface="Wingdings" pitchFamily="2" charset="2"/>
              <a:buChar char="§"/>
            </a:pPr>
            <a:r>
              <a:rPr lang="it-IT" sz="1400" dirty="0" smtClean="0">
                <a:latin typeface="Lucida Sans" pitchFamily="34" charset="0"/>
              </a:rPr>
              <a:t>Modellazione è più accurata anche in condizioni di elevata non linearità</a:t>
            </a:r>
          </a:p>
          <a:p>
            <a:pPr marL="177800" indent="-177800" algn="just">
              <a:buFont typeface="Wingdings" pitchFamily="2" charset="2"/>
              <a:buChar char="§"/>
            </a:pPr>
            <a:r>
              <a:rPr lang="it-IT" sz="1400" dirty="0" smtClean="0">
                <a:latin typeface="Lucida Sans" pitchFamily="34" charset="0"/>
              </a:rPr>
              <a:t>Possibilità di descrivere in modo accurato la formazione e la diffusione della plasticità nell’elemento senza bisogno di supporla a priori. </a:t>
            </a:r>
            <a:endParaRPr lang="it-IT" sz="1400" dirty="0">
              <a:latin typeface="Lucida Sans" pitchFamily="34" charset="0"/>
            </a:endParaRPr>
          </a:p>
        </p:txBody>
      </p:sp>
      <p:pic>
        <p:nvPicPr>
          <p:cNvPr id="24" name="Immagine 23"/>
          <p:cNvPicPr/>
          <p:nvPr/>
        </p:nvPicPr>
        <p:blipFill>
          <a:blip r:embed="rId3">
            <a:clrChange>
              <a:clrFrom>
                <a:srgbClr val="F3F1F6"/>
              </a:clrFrom>
              <a:clrTo>
                <a:srgbClr val="F3F1F6">
                  <a:alpha val="0"/>
                </a:srgbClr>
              </a:clrTo>
            </a:clrChange>
            <a:lum bright="-10000" contrast="40000"/>
          </a:blip>
          <a:srcRect b="23334"/>
          <a:stretch>
            <a:fillRect/>
          </a:stretch>
        </p:blipFill>
        <p:spPr bwMode="auto">
          <a:xfrm>
            <a:off x="3155237" y="2571744"/>
            <a:ext cx="5560167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Sottotitolo 2"/>
          <p:cNvSpPr txBox="1">
            <a:spLocks/>
          </p:cNvSpPr>
          <p:nvPr/>
        </p:nvSpPr>
        <p:spPr>
          <a:xfrm>
            <a:off x="571472" y="2285992"/>
            <a:ext cx="2500330" cy="500066"/>
          </a:xfrm>
          <a:prstGeom prst="rect">
            <a:avLst/>
          </a:prstGeom>
          <a:ln>
            <a:noFill/>
          </a:ln>
        </p:spPr>
        <p:txBody>
          <a:bodyPr vert="horz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lnSpc>
                <a:spcPct val="140000"/>
              </a:lnSpc>
              <a:spcBef>
                <a:spcPct val="20000"/>
              </a:spcBef>
              <a:buClr>
                <a:schemeClr val="bg1"/>
              </a:buClr>
              <a:buSzPct val="85000"/>
              <a:defRPr/>
            </a:pPr>
            <a:r>
              <a:rPr lang="it-IT" sz="16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PLASTICITA’ DIFFUSA</a:t>
            </a:r>
          </a:p>
          <a:p>
            <a:pPr marR="0" lvl="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Pct val="85000"/>
              <a:tabLst/>
              <a:defRPr/>
            </a:pPr>
            <a:endParaRPr kumimoji="0" lang="it-IT" b="1" i="0" u="none" strike="noStrike" kern="1200" normalizeH="0" baseline="0" noProof="0" dirty="0" smtClean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ucida Sans" pitchFamily="34" charset="0"/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4429124" y="2366183"/>
            <a:ext cx="171451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  Cls non confinato</a:t>
            </a:r>
            <a:endParaRPr lang="it-IT" sz="1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6072198" y="2366183"/>
            <a:ext cx="142876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    Cls confinato</a:t>
            </a:r>
            <a:endParaRPr lang="it-IT" sz="1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28" name="CasellaDiTesto 27"/>
          <p:cNvSpPr txBox="1"/>
          <p:nvPr/>
        </p:nvSpPr>
        <p:spPr>
          <a:xfrm>
            <a:off x="7500958" y="2357431"/>
            <a:ext cx="121444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     Armatura</a:t>
            </a:r>
            <a:endParaRPr lang="it-IT" sz="1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29" name="CasellaDiTesto 28"/>
          <p:cNvSpPr txBox="1"/>
          <p:nvPr/>
        </p:nvSpPr>
        <p:spPr>
          <a:xfrm>
            <a:off x="3143240" y="2357430"/>
            <a:ext cx="128588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Sezione in c.a.</a:t>
            </a:r>
            <a:endParaRPr lang="it-IT" sz="1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30" name="Sottotitolo 2"/>
          <p:cNvSpPr txBox="1">
            <a:spLocks/>
          </p:cNvSpPr>
          <p:nvPr/>
        </p:nvSpPr>
        <p:spPr>
          <a:xfrm>
            <a:off x="4714876" y="4214818"/>
            <a:ext cx="3929090" cy="192882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>
              <a:lnSpc>
                <a:spcPct val="150000"/>
              </a:lnSpc>
            </a:pPr>
            <a:r>
              <a:rPr lang="it-I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Svantaggi</a:t>
            </a:r>
          </a:p>
          <a:p>
            <a:pPr marL="177800" indent="-177800" algn="just">
              <a:buFont typeface="Wingdings" pitchFamily="2" charset="2"/>
              <a:buChar char="§"/>
            </a:pPr>
            <a:r>
              <a:rPr lang="it-IT" sz="1400" dirty="0" smtClean="0">
                <a:latin typeface="Lucida Sans" pitchFamily="34" charset="0"/>
              </a:rPr>
              <a:t>Più oneroso dal punto di vista computazionale.</a:t>
            </a:r>
          </a:p>
          <a:p>
            <a:pPr marL="177800" indent="-177800" algn="just">
              <a:buFont typeface="Wingdings" pitchFamily="2" charset="2"/>
              <a:buChar char="§"/>
            </a:pPr>
            <a:r>
              <a:rPr lang="it-IT" sz="1400" dirty="0" smtClean="0">
                <a:latin typeface="Lucida Sans" pitchFamily="34" charset="0"/>
              </a:rPr>
              <a:t>Richiede che l’utilizzatore conosca il comportamento anelastico ciclico dei materiali per poter scegliere il modello costitutivo più appropriato.</a:t>
            </a:r>
          </a:p>
          <a:p>
            <a:pPr marL="177800" indent="-177800">
              <a:buFont typeface="Wingdings" pitchFamily="2" charset="2"/>
              <a:buChar char="§"/>
            </a:pPr>
            <a:endParaRPr lang="it-IT" sz="1400" dirty="0">
              <a:latin typeface="Lucida Sans" pitchFamily="34" charset="0"/>
            </a:endParaRPr>
          </a:p>
        </p:txBody>
      </p:sp>
      <p:pic>
        <p:nvPicPr>
          <p:cNvPr id="31" name="Immagine 30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7286644" y="3357562"/>
            <a:ext cx="1500198" cy="1143008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CasellaDiTesto 31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33" name="CasellaDiTesto 32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22" grpId="0"/>
      <p:bldP spid="23" grpId="0"/>
      <p:bldP spid="25" grpId="0"/>
      <p:bldP spid="26" grpId="0" animBg="1"/>
      <p:bldP spid="27" grpId="0" animBg="1"/>
      <p:bldP spid="28" grpId="0" animBg="1"/>
      <p:bldP spid="29" grpId="0" animBg="1"/>
      <p:bldP spid="30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Analisi strutturale</a:t>
            </a:r>
            <a:endParaRPr lang="it-IT" sz="20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64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428596" y="1214422"/>
            <a:ext cx="3786214" cy="2534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348347" y="1500174"/>
          <a:ext cx="3685991" cy="650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58" name="Equation" r:id="rId5" imgW="2806560" imgH="495000" progId="Equation.DSMT4">
                  <p:embed/>
                </p:oleObj>
              </mc:Choice>
              <mc:Fallback>
                <p:oleObj name="Equation" r:id="rId5" imgW="2806560" imgH="4950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8347" y="1500174"/>
                        <a:ext cx="3685991" cy="6508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7939" name="Object 3"/>
          <p:cNvGraphicFramePr>
            <a:graphicFrameLocks noChangeAspect="1"/>
          </p:cNvGraphicFramePr>
          <p:nvPr/>
        </p:nvGraphicFramePr>
        <p:xfrm>
          <a:off x="3590925" y="2428875"/>
          <a:ext cx="517525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59" name="Equation" r:id="rId7" imgW="4292280" imgH="533160" progId="Equation.DSMT4">
                  <p:embed/>
                </p:oleObj>
              </mc:Choice>
              <mc:Fallback>
                <p:oleObj name="Equation" r:id="rId7" imgW="4292280" imgH="53316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0925" y="2428875"/>
                        <a:ext cx="5175250" cy="642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Connettore 1 27"/>
          <p:cNvCxnSpPr/>
          <p:nvPr/>
        </p:nvCxnSpPr>
        <p:spPr>
          <a:xfrm rot="10800000" flipV="1">
            <a:off x="1214414" y="1857364"/>
            <a:ext cx="3143272" cy="16430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e 29"/>
          <p:cNvSpPr/>
          <p:nvPr/>
        </p:nvSpPr>
        <p:spPr>
          <a:xfrm>
            <a:off x="928662" y="3357562"/>
            <a:ext cx="428628" cy="4286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2" name="Connettore 1 31"/>
          <p:cNvCxnSpPr/>
          <p:nvPr/>
        </p:nvCxnSpPr>
        <p:spPr>
          <a:xfrm rot="5400000">
            <a:off x="3000364" y="2928934"/>
            <a:ext cx="571504" cy="5715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e 32"/>
          <p:cNvSpPr/>
          <p:nvPr/>
        </p:nvSpPr>
        <p:spPr>
          <a:xfrm>
            <a:off x="1857356" y="3357562"/>
            <a:ext cx="1214446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67944" name="Picture 8"/>
          <p:cNvPicPr>
            <a:picLocks noChangeAspect="1" noChangeArrowheads="1"/>
          </p:cNvPicPr>
          <p:nvPr/>
        </p:nvPicPr>
        <p:blipFill>
          <a:blip r:embed="rId9"/>
          <a:srcRect b="3979"/>
          <a:stretch>
            <a:fillRect/>
          </a:stretch>
        </p:blipFill>
        <p:spPr bwMode="auto">
          <a:xfrm>
            <a:off x="1714480" y="2257569"/>
            <a:ext cx="6810380" cy="4087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Ovale 41"/>
          <p:cNvSpPr/>
          <p:nvPr/>
        </p:nvSpPr>
        <p:spPr>
          <a:xfrm>
            <a:off x="1000100" y="1857364"/>
            <a:ext cx="285752" cy="285752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44" name="Connettore 1 43"/>
          <p:cNvCxnSpPr>
            <a:stCxn id="42" idx="5"/>
          </p:cNvCxnSpPr>
          <p:nvPr/>
        </p:nvCxnSpPr>
        <p:spPr>
          <a:xfrm rot="16200000" flipH="1">
            <a:off x="2583422" y="761851"/>
            <a:ext cx="1298041" cy="3976875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e 46"/>
          <p:cNvSpPr/>
          <p:nvPr/>
        </p:nvSpPr>
        <p:spPr>
          <a:xfrm>
            <a:off x="2238298" y="1714488"/>
            <a:ext cx="285752" cy="285752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8" name="Ovale 47"/>
          <p:cNvSpPr/>
          <p:nvPr/>
        </p:nvSpPr>
        <p:spPr>
          <a:xfrm>
            <a:off x="2726488" y="1643050"/>
            <a:ext cx="285752" cy="285752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49" name="Connettore 1 48"/>
          <p:cNvCxnSpPr>
            <a:stCxn id="47" idx="5"/>
          </p:cNvCxnSpPr>
          <p:nvPr/>
        </p:nvCxnSpPr>
        <p:spPr>
          <a:xfrm rot="16200000" flipH="1">
            <a:off x="3192388" y="1248207"/>
            <a:ext cx="1423203" cy="2843573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ttore 1 57"/>
          <p:cNvCxnSpPr>
            <a:stCxn id="48" idx="5"/>
          </p:cNvCxnSpPr>
          <p:nvPr/>
        </p:nvCxnSpPr>
        <p:spPr>
          <a:xfrm rot="16200000" flipH="1">
            <a:off x="3446343" y="1411004"/>
            <a:ext cx="1504428" cy="2456329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asellaDiTesto 28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7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7" grpId="0" animBg="1"/>
      <p:bldP spid="48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42" name="Picture 6"/>
          <p:cNvPicPr>
            <a:picLocks noChangeAspect="1" noChangeArrowheads="1"/>
          </p:cNvPicPr>
          <p:nvPr/>
        </p:nvPicPr>
        <p:blipFill>
          <a:blip r:embed="rId3"/>
          <a:srcRect b="3673"/>
          <a:stretch>
            <a:fillRect/>
          </a:stretch>
        </p:blipFill>
        <p:spPr bwMode="auto">
          <a:xfrm>
            <a:off x="571472" y="1285860"/>
            <a:ext cx="7831545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794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071546"/>
            <a:ext cx="45910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Analisi strutturale </a:t>
            </a:r>
            <a:r>
              <a:rPr lang="it-IT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(valutazione della capacità </a:t>
            </a:r>
            <a:r>
              <a:rPr lang="el-G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Δ</a:t>
            </a:r>
            <a:r>
              <a:rPr lang="it-IT" sz="28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C,</a:t>
            </a:r>
            <a:r>
              <a:rPr lang="it-IT" sz="2800" b="1" i="1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DL</a:t>
            </a:r>
            <a:r>
              <a:rPr lang="it-IT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)</a:t>
            </a:r>
            <a:endParaRPr lang="it-IT" sz="20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65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34" name="Ovale 33"/>
          <p:cNvSpPr/>
          <p:nvPr/>
        </p:nvSpPr>
        <p:spPr>
          <a:xfrm>
            <a:off x="7715272" y="4214818"/>
            <a:ext cx="428628" cy="35719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1 35"/>
          <p:cNvCxnSpPr>
            <a:stCxn id="34" idx="3"/>
          </p:cNvCxnSpPr>
          <p:nvPr/>
        </p:nvCxnSpPr>
        <p:spPr>
          <a:xfrm rot="5400000">
            <a:off x="4720108" y="2657080"/>
            <a:ext cx="1195317" cy="492055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e 38"/>
          <p:cNvSpPr/>
          <p:nvPr/>
        </p:nvSpPr>
        <p:spPr>
          <a:xfrm>
            <a:off x="1656690" y="1357298"/>
            <a:ext cx="428628" cy="35719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/>
          <p:cNvSpPr txBox="1"/>
          <p:nvPr/>
        </p:nvSpPr>
        <p:spPr>
          <a:xfrm>
            <a:off x="3714744" y="541561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00B0F0"/>
                </a:solidFill>
                <a:latin typeface="Calibri"/>
              </a:rPr>
              <a:t>3/4</a:t>
            </a:r>
            <a:r>
              <a:rPr lang="el-GR" b="1" dirty="0" smtClean="0">
                <a:solidFill>
                  <a:srgbClr val="00B0F0"/>
                </a:solidFill>
                <a:latin typeface="Calibri"/>
              </a:rPr>
              <a:t>θ</a:t>
            </a:r>
            <a:r>
              <a:rPr lang="it-IT" b="1" baseline="-25000" dirty="0" smtClean="0">
                <a:solidFill>
                  <a:srgbClr val="00B0F0"/>
                </a:solidFill>
                <a:latin typeface="Calibri"/>
              </a:rPr>
              <a:t>u</a:t>
            </a:r>
            <a:endParaRPr lang="it-IT" b="1" baseline="-25000" dirty="0">
              <a:solidFill>
                <a:srgbClr val="00B0F0"/>
              </a:solidFill>
              <a:latin typeface="Lucida Sans" pitchFamily="34" charset="0"/>
            </a:endParaRPr>
          </a:p>
        </p:txBody>
      </p:sp>
      <p:sp>
        <p:nvSpPr>
          <p:cNvPr id="35" name="CasellaDiTesto 34"/>
          <p:cNvSpPr txBox="1"/>
          <p:nvPr/>
        </p:nvSpPr>
        <p:spPr>
          <a:xfrm>
            <a:off x="2285984" y="5417122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solidFill>
                  <a:srgbClr val="0070C0"/>
                </a:solidFill>
                <a:latin typeface="Calibri"/>
              </a:rPr>
              <a:t>θ</a:t>
            </a:r>
            <a:r>
              <a:rPr lang="it-IT" b="1" baseline="-25000" dirty="0" smtClean="0">
                <a:solidFill>
                  <a:srgbClr val="0070C0"/>
                </a:solidFill>
                <a:latin typeface="Calibri"/>
              </a:rPr>
              <a:t>y</a:t>
            </a:r>
            <a:endParaRPr lang="it-IT" b="1" baseline="-25000" dirty="0">
              <a:solidFill>
                <a:srgbClr val="0070C0"/>
              </a:solidFill>
              <a:latin typeface="Lucida Sans" pitchFamily="34" charset="0"/>
            </a:endParaRPr>
          </a:p>
        </p:txBody>
      </p:sp>
      <p:sp>
        <p:nvSpPr>
          <p:cNvPr id="37" name="CasellaDiTesto 36"/>
          <p:cNvSpPr txBox="1"/>
          <p:nvPr/>
        </p:nvSpPr>
        <p:spPr>
          <a:xfrm>
            <a:off x="5072066" y="5417122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solidFill>
                  <a:srgbClr val="FFFF00"/>
                </a:solidFill>
                <a:latin typeface="Calibri"/>
              </a:rPr>
              <a:t>θ</a:t>
            </a:r>
            <a:r>
              <a:rPr lang="it-IT" b="1" baseline="-25000" dirty="0" smtClean="0">
                <a:solidFill>
                  <a:srgbClr val="FFFF00"/>
                </a:solidFill>
                <a:latin typeface="Calibri"/>
              </a:rPr>
              <a:t>u</a:t>
            </a:r>
            <a:endParaRPr lang="it-IT" b="1" baseline="-25000" dirty="0">
              <a:solidFill>
                <a:srgbClr val="FFFF00"/>
              </a:solidFill>
              <a:latin typeface="Lucida Sans" pitchFamily="34" charset="0"/>
            </a:endParaRPr>
          </a:p>
        </p:txBody>
      </p:sp>
      <p:cxnSp>
        <p:nvCxnSpPr>
          <p:cNvPr id="40" name="Connettore 1 39"/>
          <p:cNvCxnSpPr/>
          <p:nvPr/>
        </p:nvCxnSpPr>
        <p:spPr>
          <a:xfrm rot="5400000">
            <a:off x="1134553" y="2321711"/>
            <a:ext cx="1500198" cy="158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asellaDiTesto 23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9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2"/>
          <p:cNvPicPr>
            <a:picLocks noChangeAspect="1" noChangeArrowheads="1"/>
          </p:cNvPicPr>
          <p:nvPr/>
        </p:nvPicPr>
        <p:blipFill>
          <a:blip r:embed="rId3"/>
          <a:srcRect b="4110"/>
          <a:stretch>
            <a:fillRect/>
          </a:stretch>
        </p:blipFill>
        <p:spPr bwMode="auto">
          <a:xfrm>
            <a:off x="571472" y="1285860"/>
            <a:ext cx="7867229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794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071546"/>
            <a:ext cx="45910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Analisi strutturale </a:t>
            </a:r>
            <a:r>
              <a:rPr lang="it-IT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(valutazione della capacità </a:t>
            </a:r>
            <a:r>
              <a:rPr lang="el-G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</a:t>
            </a:r>
            <a:r>
              <a:rPr lang="it-IT" sz="28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C,DS</a:t>
            </a:r>
            <a:r>
              <a:rPr lang="it-IT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)</a:t>
            </a:r>
            <a:endParaRPr lang="it-IT" sz="20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66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34" name="Ovale 33"/>
          <p:cNvSpPr/>
          <p:nvPr/>
        </p:nvSpPr>
        <p:spPr>
          <a:xfrm>
            <a:off x="6715140" y="4286256"/>
            <a:ext cx="428628" cy="35719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1 35"/>
          <p:cNvCxnSpPr>
            <a:stCxn id="34" idx="3"/>
          </p:cNvCxnSpPr>
          <p:nvPr/>
        </p:nvCxnSpPr>
        <p:spPr>
          <a:xfrm rot="5400000">
            <a:off x="4791546" y="3800088"/>
            <a:ext cx="1195317" cy="27774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e 38"/>
          <p:cNvSpPr/>
          <p:nvPr/>
        </p:nvSpPr>
        <p:spPr>
          <a:xfrm>
            <a:off x="2772402" y="1343650"/>
            <a:ext cx="428628" cy="35719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/>
          <p:cNvSpPr txBox="1"/>
          <p:nvPr/>
        </p:nvSpPr>
        <p:spPr>
          <a:xfrm>
            <a:off x="3357554" y="541561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00B0F0"/>
                </a:solidFill>
                <a:latin typeface="Calibri"/>
              </a:rPr>
              <a:t>3/4</a:t>
            </a:r>
            <a:r>
              <a:rPr lang="el-GR" b="1" dirty="0" smtClean="0">
                <a:solidFill>
                  <a:srgbClr val="00B0F0"/>
                </a:solidFill>
                <a:latin typeface="Calibri"/>
              </a:rPr>
              <a:t>θ</a:t>
            </a:r>
            <a:r>
              <a:rPr lang="it-IT" b="1" baseline="-25000" dirty="0" smtClean="0">
                <a:solidFill>
                  <a:srgbClr val="00B0F0"/>
                </a:solidFill>
                <a:latin typeface="Calibri"/>
              </a:rPr>
              <a:t>u</a:t>
            </a:r>
            <a:endParaRPr lang="it-IT" b="1" baseline="-25000" dirty="0">
              <a:solidFill>
                <a:srgbClr val="00B0F0"/>
              </a:solidFill>
              <a:latin typeface="Lucida Sans" pitchFamily="34" charset="0"/>
            </a:endParaRPr>
          </a:p>
        </p:txBody>
      </p:sp>
      <p:sp>
        <p:nvSpPr>
          <p:cNvPr id="35" name="CasellaDiTesto 34"/>
          <p:cNvSpPr txBox="1"/>
          <p:nvPr/>
        </p:nvSpPr>
        <p:spPr>
          <a:xfrm>
            <a:off x="2571736" y="540196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solidFill>
                  <a:srgbClr val="0070C0"/>
                </a:solidFill>
                <a:latin typeface="Calibri"/>
              </a:rPr>
              <a:t>θ</a:t>
            </a:r>
            <a:r>
              <a:rPr lang="it-IT" b="1" baseline="-25000" dirty="0" smtClean="0">
                <a:solidFill>
                  <a:srgbClr val="0070C0"/>
                </a:solidFill>
                <a:latin typeface="Calibri"/>
              </a:rPr>
              <a:t>y</a:t>
            </a:r>
            <a:endParaRPr lang="it-IT" b="1" baseline="-25000" dirty="0">
              <a:solidFill>
                <a:srgbClr val="0070C0"/>
              </a:solidFill>
              <a:latin typeface="Lucida Sans" pitchFamily="34" charset="0"/>
            </a:endParaRPr>
          </a:p>
        </p:txBody>
      </p:sp>
      <p:sp>
        <p:nvSpPr>
          <p:cNvPr id="37" name="CasellaDiTesto 36"/>
          <p:cNvSpPr txBox="1"/>
          <p:nvPr/>
        </p:nvSpPr>
        <p:spPr>
          <a:xfrm>
            <a:off x="5143504" y="5417122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solidFill>
                  <a:srgbClr val="FFFF00"/>
                </a:solidFill>
                <a:latin typeface="Calibri"/>
              </a:rPr>
              <a:t>θ</a:t>
            </a:r>
            <a:r>
              <a:rPr lang="it-IT" b="1" baseline="-25000" dirty="0" smtClean="0">
                <a:solidFill>
                  <a:srgbClr val="FFFF00"/>
                </a:solidFill>
                <a:latin typeface="Calibri"/>
              </a:rPr>
              <a:t>u</a:t>
            </a:r>
            <a:endParaRPr lang="it-IT" b="1" baseline="-25000" dirty="0">
              <a:solidFill>
                <a:srgbClr val="FFFF00"/>
              </a:solidFill>
              <a:latin typeface="Lucida Sans" pitchFamily="34" charset="0"/>
            </a:endParaRPr>
          </a:p>
        </p:txBody>
      </p:sp>
      <p:cxnSp>
        <p:nvCxnSpPr>
          <p:cNvPr id="26" name="Connettore 1 25"/>
          <p:cNvCxnSpPr/>
          <p:nvPr/>
        </p:nvCxnSpPr>
        <p:spPr>
          <a:xfrm rot="5400000">
            <a:off x="2249471" y="2321711"/>
            <a:ext cx="1500198" cy="158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asellaDiTesto 23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9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Picture 2"/>
          <p:cNvPicPr>
            <a:picLocks noChangeAspect="1" noChangeArrowheads="1"/>
          </p:cNvPicPr>
          <p:nvPr/>
        </p:nvPicPr>
        <p:blipFill>
          <a:blip r:embed="rId3"/>
          <a:srcRect b="3788"/>
          <a:stretch>
            <a:fillRect/>
          </a:stretch>
        </p:blipFill>
        <p:spPr bwMode="auto">
          <a:xfrm>
            <a:off x="571471" y="1285860"/>
            <a:ext cx="7840829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794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071546"/>
            <a:ext cx="45910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Analisi strutturale </a:t>
            </a:r>
            <a:r>
              <a:rPr lang="it-IT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(valutazione della capacità </a:t>
            </a:r>
            <a:r>
              <a:rPr lang="el-G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</a:t>
            </a:r>
            <a:r>
              <a:rPr lang="it-IT" sz="2800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C,CO</a:t>
            </a:r>
            <a:r>
              <a:rPr lang="it-IT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)</a:t>
            </a:r>
            <a:endParaRPr lang="it-IT" sz="20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67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34" name="Ovale 33"/>
          <p:cNvSpPr/>
          <p:nvPr/>
        </p:nvSpPr>
        <p:spPr>
          <a:xfrm>
            <a:off x="6715140" y="4286256"/>
            <a:ext cx="428628" cy="35719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1 35"/>
          <p:cNvCxnSpPr>
            <a:stCxn id="34" idx="3"/>
          </p:cNvCxnSpPr>
          <p:nvPr/>
        </p:nvCxnSpPr>
        <p:spPr>
          <a:xfrm rot="5400000">
            <a:off x="5398769" y="4335873"/>
            <a:ext cx="1123879" cy="163440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e 38"/>
          <p:cNvSpPr/>
          <p:nvPr/>
        </p:nvSpPr>
        <p:spPr>
          <a:xfrm>
            <a:off x="3085450" y="1316354"/>
            <a:ext cx="428628" cy="35719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/>
          <p:cNvSpPr txBox="1"/>
          <p:nvPr/>
        </p:nvSpPr>
        <p:spPr>
          <a:xfrm>
            <a:off x="3214678" y="541561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00B0F0"/>
                </a:solidFill>
                <a:latin typeface="Calibri"/>
              </a:rPr>
              <a:t>3/4</a:t>
            </a:r>
            <a:r>
              <a:rPr lang="el-GR" b="1" dirty="0" smtClean="0">
                <a:solidFill>
                  <a:srgbClr val="00B0F0"/>
                </a:solidFill>
                <a:latin typeface="Calibri"/>
              </a:rPr>
              <a:t>θ</a:t>
            </a:r>
            <a:r>
              <a:rPr lang="it-IT" b="1" baseline="-25000" dirty="0" smtClean="0">
                <a:solidFill>
                  <a:srgbClr val="00B0F0"/>
                </a:solidFill>
                <a:latin typeface="Calibri"/>
              </a:rPr>
              <a:t>u</a:t>
            </a:r>
            <a:endParaRPr lang="it-IT" b="1" baseline="-25000" dirty="0">
              <a:solidFill>
                <a:srgbClr val="00B0F0"/>
              </a:solidFill>
              <a:latin typeface="Lucida Sans" pitchFamily="34" charset="0"/>
            </a:endParaRPr>
          </a:p>
        </p:txBody>
      </p:sp>
      <p:sp>
        <p:nvSpPr>
          <p:cNvPr id="35" name="CasellaDiTesto 34"/>
          <p:cNvSpPr txBox="1"/>
          <p:nvPr/>
        </p:nvSpPr>
        <p:spPr>
          <a:xfrm>
            <a:off x="1785918" y="540196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solidFill>
                  <a:srgbClr val="0070C0"/>
                </a:solidFill>
                <a:latin typeface="Calibri"/>
              </a:rPr>
              <a:t>θ</a:t>
            </a:r>
            <a:r>
              <a:rPr lang="it-IT" b="1" baseline="-25000" dirty="0" smtClean="0">
                <a:solidFill>
                  <a:srgbClr val="0070C0"/>
                </a:solidFill>
                <a:latin typeface="Calibri"/>
              </a:rPr>
              <a:t>y</a:t>
            </a:r>
            <a:endParaRPr lang="it-IT" b="1" baseline="-25000" dirty="0">
              <a:solidFill>
                <a:srgbClr val="0070C0"/>
              </a:solidFill>
              <a:latin typeface="Lucida Sans" pitchFamily="34" charset="0"/>
            </a:endParaRPr>
          </a:p>
        </p:txBody>
      </p:sp>
      <p:sp>
        <p:nvSpPr>
          <p:cNvPr id="37" name="CasellaDiTesto 36"/>
          <p:cNvSpPr txBox="1"/>
          <p:nvPr/>
        </p:nvSpPr>
        <p:spPr>
          <a:xfrm>
            <a:off x="4786314" y="5417122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solidFill>
                  <a:srgbClr val="FFFF00"/>
                </a:solidFill>
                <a:latin typeface="Calibri"/>
              </a:rPr>
              <a:t>θ</a:t>
            </a:r>
            <a:r>
              <a:rPr lang="it-IT" b="1" baseline="-25000" dirty="0" smtClean="0">
                <a:solidFill>
                  <a:srgbClr val="FFFF00"/>
                </a:solidFill>
                <a:latin typeface="Calibri"/>
              </a:rPr>
              <a:t>u</a:t>
            </a:r>
            <a:endParaRPr lang="it-IT" b="1" baseline="-25000" dirty="0">
              <a:solidFill>
                <a:srgbClr val="FFFF00"/>
              </a:solidFill>
              <a:latin typeface="Lucida Sans" pitchFamily="34" charset="0"/>
            </a:endParaRPr>
          </a:p>
        </p:txBody>
      </p:sp>
      <p:cxnSp>
        <p:nvCxnSpPr>
          <p:cNvPr id="25" name="Connettore 1 24"/>
          <p:cNvCxnSpPr/>
          <p:nvPr/>
        </p:nvCxnSpPr>
        <p:spPr>
          <a:xfrm rot="5400000">
            <a:off x="2535222" y="2321711"/>
            <a:ext cx="1500198" cy="158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asellaDiTesto 23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9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domanda </a:t>
            </a:r>
            <a:r>
              <a:rPr lang="it-IT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– Metodo N2</a:t>
            </a:r>
            <a:endParaRPr lang="it-IT" sz="20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68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4" name="Sottotitolo 2"/>
          <p:cNvSpPr txBox="1">
            <a:spLocks/>
          </p:cNvSpPr>
          <p:nvPr/>
        </p:nvSpPr>
        <p:spPr>
          <a:xfrm>
            <a:off x="285720" y="1142984"/>
            <a:ext cx="8572560" cy="78581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3050" indent="-273050" algn="just">
              <a:lnSpc>
                <a:spcPct val="150000"/>
              </a:lnSpc>
            </a:pPr>
            <a:r>
              <a:rPr lang="it-IT" sz="1600" dirty="0" smtClean="0">
                <a:latin typeface="Lucida Sans" pitchFamily="34" charset="0"/>
              </a:rPr>
              <a:t>1. Trasformazione del sistema MDOF reale in un sistema SDOF equivalente e bilinearizzazione della curva di capacità rispetto ai 3 stati limite</a:t>
            </a:r>
            <a:endParaRPr lang="it-IT" sz="1600" dirty="0">
              <a:latin typeface="Lucida Sans" pitchFamily="34" charset="0"/>
            </a:endParaRPr>
          </a:p>
        </p:txBody>
      </p:sp>
      <p:sp>
        <p:nvSpPr>
          <p:cNvPr id="46" name="Parentesi graffa aperta 45"/>
          <p:cNvSpPr/>
          <p:nvPr/>
        </p:nvSpPr>
        <p:spPr>
          <a:xfrm>
            <a:off x="3000364" y="4357694"/>
            <a:ext cx="285752" cy="1996776"/>
          </a:xfrm>
          <a:prstGeom prst="leftBrace">
            <a:avLst>
              <a:gd name="adj1" fmla="val 31258"/>
              <a:gd name="adj2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47" name="Connettore 2 46"/>
          <p:cNvCxnSpPr/>
          <p:nvPr/>
        </p:nvCxnSpPr>
        <p:spPr>
          <a:xfrm>
            <a:off x="3857620" y="4639249"/>
            <a:ext cx="200779" cy="709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2 47"/>
          <p:cNvCxnSpPr/>
          <p:nvPr/>
        </p:nvCxnSpPr>
        <p:spPr>
          <a:xfrm>
            <a:off x="3857620" y="5711528"/>
            <a:ext cx="200779" cy="709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Parentesi graffa aperta 48"/>
          <p:cNvSpPr/>
          <p:nvPr/>
        </p:nvSpPr>
        <p:spPr>
          <a:xfrm>
            <a:off x="4143372" y="5221913"/>
            <a:ext cx="171934" cy="956609"/>
          </a:xfrm>
          <a:prstGeom prst="leftBrace">
            <a:avLst>
              <a:gd name="adj1" fmla="val 27438"/>
              <a:gd name="adj2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071678"/>
            <a:ext cx="2479540" cy="1505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8" name="Connettore 2 57"/>
          <p:cNvCxnSpPr/>
          <p:nvPr/>
        </p:nvCxnSpPr>
        <p:spPr>
          <a:xfrm>
            <a:off x="3497232" y="2473316"/>
            <a:ext cx="867269" cy="106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Picture 2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051" y="1973251"/>
            <a:ext cx="2571768" cy="1653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" name="Picture 3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3497232" y="2616192"/>
            <a:ext cx="928694" cy="731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" name="Picture 3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7283446" y="1928802"/>
            <a:ext cx="928694" cy="676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" name="Picture 4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7286644" y="2624596"/>
            <a:ext cx="928694" cy="49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" name="Picture 4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7286644" y="3116258"/>
            <a:ext cx="928694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2844" y="3643314"/>
            <a:ext cx="428628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3059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357686" y="3643314"/>
            <a:ext cx="2524749" cy="1725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3060" name="Picture 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572132" y="4214818"/>
            <a:ext cx="2500330" cy="1755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3061" name="Picture 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480908" y="4714884"/>
            <a:ext cx="266309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" name="Rettangolo 64"/>
          <p:cNvSpPr/>
          <p:nvPr/>
        </p:nvSpPr>
        <p:spPr>
          <a:xfrm>
            <a:off x="6470332" y="4027800"/>
            <a:ext cx="71438" cy="7143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6" name="Triangolo isoscele 65"/>
          <p:cNvSpPr/>
          <p:nvPr/>
        </p:nvSpPr>
        <p:spPr>
          <a:xfrm>
            <a:off x="7586044" y="4556894"/>
            <a:ext cx="71438" cy="71438"/>
          </a:xfrm>
          <a:prstGeom prst="triangl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7" name="Ovale 66"/>
          <p:cNvSpPr/>
          <p:nvPr/>
        </p:nvSpPr>
        <p:spPr>
          <a:xfrm>
            <a:off x="8885576" y="5027932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CasellaDiTesto 33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35" name="CasellaDiTesto 34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65" grpId="0" animBg="1"/>
      <p:bldP spid="66" grpId="0" animBg="1"/>
      <p:bldP spid="67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domanda </a:t>
            </a:r>
            <a:r>
              <a:rPr lang="it-IT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– Metodo N2</a:t>
            </a:r>
            <a:endParaRPr lang="it-IT" sz="20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69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4" name="Sottotitolo 2"/>
          <p:cNvSpPr txBox="1">
            <a:spLocks/>
          </p:cNvSpPr>
          <p:nvPr/>
        </p:nvSpPr>
        <p:spPr>
          <a:xfrm>
            <a:off x="285720" y="1142984"/>
            <a:ext cx="8572560" cy="78581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3050" indent="-273050" algn="just">
              <a:lnSpc>
                <a:spcPct val="150000"/>
              </a:lnSpc>
            </a:pPr>
            <a:r>
              <a:rPr lang="it-IT" sz="1600" dirty="0" smtClean="0">
                <a:latin typeface="Lucida Sans" pitchFamily="34" charset="0"/>
              </a:rPr>
              <a:t>2. Calcolo risposta massima in spostamento (SDOF) con l’utilizzo dello spettro di risposta elastico</a:t>
            </a:r>
          </a:p>
          <a:p>
            <a:pPr marL="273050" indent="-273050" algn="just">
              <a:lnSpc>
                <a:spcPct val="150000"/>
              </a:lnSpc>
            </a:pPr>
            <a:endParaRPr lang="it-IT" sz="1600" dirty="0">
              <a:latin typeface="Lucida Sans" pitchFamily="34" charset="0"/>
            </a:endParaRPr>
          </a:p>
        </p:txBody>
      </p:sp>
      <p:sp>
        <p:nvSpPr>
          <p:cNvPr id="46" name="Parentesi graffa aperta 45"/>
          <p:cNvSpPr/>
          <p:nvPr/>
        </p:nvSpPr>
        <p:spPr>
          <a:xfrm>
            <a:off x="3000364" y="4357694"/>
            <a:ext cx="285752" cy="1996776"/>
          </a:xfrm>
          <a:prstGeom prst="leftBrace">
            <a:avLst>
              <a:gd name="adj1" fmla="val 31258"/>
              <a:gd name="adj2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9" name="Parentesi graffa aperta 48"/>
          <p:cNvSpPr/>
          <p:nvPr/>
        </p:nvSpPr>
        <p:spPr>
          <a:xfrm>
            <a:off x="4143372" y="5221913"/>
            <a:ext cx="171934" cy="956609"/>
          </a:xfrm>
          <a:prstGeom prst="leftBrace">
            <a:avLst>
              <a:gd name="adj1" fmla="val 27438"/>
              <a:gd name="adj2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7511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071678"/>
            <a:ext cx="6662324" cy="407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CasellaDiTesto 18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Indagini preliminari</a:t>
            </a:r>
            <a:endPara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7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7" name="Titolo 1"/>
          <p:cNvSpPr txBox="1">
            <a:spLocks/>
          </p:cNvSpPr>
          <p:nvPr/>
        </p:nvSpPr>
        <p:spPr>
          <a:xfrm>
            <a:off x="214282" y="1071546"/>
            <a:ext cx="8715436" cy="5715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ucida Sans" pitchFamily="34" charset="0"/>
                <a:ea typeface="+mj-ea"/>
                <a:cs typeface="+mj-cs"/>
              </a:rPr>
              <a:t>Rilievo Fotografico</a:t>
            </a:r>
            <a:endParaRPr kumimoji="0" lang="it-IT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ucida Sans" pitchFamily="34" charset="0"/>
              <a:ea typeface="+mj-ea"/>
              <a:cs typeface="+mj-cs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571612"/>
            <a:ext cx="4143404" cy="3106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714752"/>
            <a:ext cx="4143404" cy="2677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1142984"/>
            <a:ext cx="415540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2976" y="4786322"/>
            <a:ext cx="3086087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CasellaDiTesto 13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domanda </a:t>
            </a:r>
            <a:r>
              <a:rPr lang="it-IT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– Metodo N2</a:t>
            </a:r>
            <a:endParaRPr lang="it-IT" sz="20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70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4" name="Sottotitolo 2"/>
          <p:cNvSpPr txBox="1">
            <a:spLocks/>
          </p:cNvSpPr>
          <p:nvPr/>
        </p:nvSpPr>
        <p:spPr>
          <a:xfrm>
            <a:off x="285720" y="1142984"/>
            <a:ext cx="8572560" cy="78581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3050" indent="-273050" algn="just">
              <a:lnSpc>
                <a:spcPct val="150000"/>
              </a:lnSpc>
            </a:pPr>
            <a:r>
              <a:rPr lang="it-IT" sz="1600" dirty="0" smtClean="0">
                <a:latin typeface="Lucida Sans" pitchFamily="34" charset="0"/>
              </a:rPr>
              <a:t>2. Calcolo risposta massima in spostamento (SDOF) con l’utilizzo dello spettro di risposta elastico</a:t>
            </a:r>
          </a:p>
          <a:p>
            <a:pPr marL="273050" indent="-273050" algn="just">
              <a:lnSpc>
                <a:spcPct val="150000"/>
              </a:lnSpc>
            </a:pPr>
            <a:endParaRPr lang="it-IT" sz="1600" dirty="0">
              <a:latin typeface="Lucida Sans" pitchFamily="34" charset="0"/>
            </a:endParaRPr>
          </a:p>
        </p:txBody>
      </p:sp>
      <p:sp>
        <p:nvSpPr>
          <p:cNvPr id="46" name="Parentesi graffa aperta 45"/>
          <p:cNvSpPr/>
          <p:nvPr/>
        </p:nvSpPr>
        <p:spPr>
          <a:xfrm>
            <a:off x="3000364" y="4357694"/>
            <a:ext cx="285752" cy="1996776"/>
          </a:xfrm>
          <a:prstGeom prst="leftBrace">
            <a:avLst>
              <a:gd name="adj1" fmla="val 31258"/>
              <a:gd name="adj2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47" name="Connettore 2 46"/>
          <p:cNvCxnSpPr/>
          <p:nvPr/>
        </p:nvCxnSpPr>
        <p:spPr>
          <a:xfrm>
            <a:off x="3857620" y="4639249"/>
            <a:ext cx="200779" cy="709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2 47"/>
          <p:cNvCxnSpPr/>
          <p:nvPr/>
        </p:nvCxnSpPr>
        <p:spPr>
          <a:xfrm>
            <a:off x="3857620" y="5711528"/>
            <a:ext cx="200779" cy="709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Parentesi graffa aperta 48"/>
          <p:cNvSpPr/>
          <p:nvPr/>
        </p:nvSpPr>
        <p:spPr>
          <a:xfrm>
            <a:off x="4143372" y="5221913"/>
            <a:ext cx="171934" cy="956609"/>
          </a:xfrm>
          <a:prstGeom prst="leftBrace">
            <a:avLst>
              <a:gd name="adj1" fmla="val 27438"/>
              <a:gd name="adj2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39" name="Oggetto 38"/>
          <p:cNvGraphicFramePr>
            <a:graphicFrameLocks noChangeAspect="1"/>
          </p:cNvGraphicFramePr>
          <p:nvPr/>
        </p:nvGraphicFramePr>
        <p:xfrm>
          <a:off x="928662" y="2489316"/>
          <a:ext cx="3429024" cy="439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60" name="Equation" r:id="rId4" imgW="1981080" imgH="253800" progId="Equation.DSMT4">
                  <p:embed/>
                </p:oleObj>
              </mc:Choice>
              <mc:Fallback>
                <p:oleObj name="Equation" r:id="rId4" imgW="1981080" imgH="2538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2489316"/>
                        <a:ext cx="3429024" cy="4396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5109" name="Object 5"/>
          <p:cNvGraphicFramePr>
            <a:graphicFrameLocks noChangeAspect="1"/>
          </p:cNvGraphicFramePr>
          <p:nvPr/>
        </p:nvGraphicFramePr>
        <p:xfrm>
          <a:off x="928662" y="3379249"/>
          <a:ext cx="6182600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61" name="Equation" r:id="rId6" imgW="3593880" imgH="457200" progId="Equation.DSMT4">
                  <p:embed/>
                </p:oleObj>
              </mc:Choice>
              <mc:Fallback>
                <p:oleObj name="Equation" r:id="rId6" imgW="3593880" imgH="457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3379249"/>
                        <a:ext cx="6182600" cy="7858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5110" name="Object 6"/>
          <p:cNvGraphicFramePr>
            <a:graphicFrameLocks noChangeAspect="1"/>
          </p:cNvGraphicFramePr>
          <p:nvPr/>
        </p:nvGraphicFramePr>
        <p:xfrm>
          <a:off x="2786050" y="4236505"/>
          <a:ext cx="1552587" cy="6926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62" name="Equation" r:id="rId8" imgW="1079280" imgH="482400" progId="Equation.DSMT4">
                  <p:embed/>
                </p:oleObj>
              </mc:Choice>
              <mc:Fallback>
                <p:oleObj name="Equation" r:id="rId8" imgW="1079280" imgH="4824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50" y="4236505"/>
                        <a:ext cx="1552587" cy="69269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5112" name="Picture 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14415" y="2285992"/>
            <a:ext cx="6715171" cy="3996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" name="CasellaDiTesto 49"/>
          <p:cNvSpPr txBox="1"/>
          <p:nvPr/>
        </p:nvSpPr>
        <p:spPr>
          <a:xfrm>
            <a:off x="1857356" y="2357430"/>
            <a:ext cx="5357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Lucida Sans" pitchFamily="34" charset="0"/>
              </a:rPr>
              <a:t>Spettro di risposta nel formato ADRS</a:t>
            </a:r>
            <a:endParaRPr lang="it-IT" dirty="0">
              <a:latin typeface="Lucida Sans" pitchFamily="34" charset="0"/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5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5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domanda</a:t>
            </a:r>
            <a:endParaRPr lang="it-IT" sz="20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71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cxnSp>
        <p:nvCxnSpPr>
          <p:cNvPr id="47" name="Connettore 2 46"/>
          <p:cNvCxnSpPr/>
          <p:nvPr/>
        </p:nvCxnSpPr>
        <p:spPr>
          <a:xfrm>
            <a:off x="3857620" y="4639249"/>
            <a:ext cx="200779" cy="709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2 47"/>
          <p:cNvCxnSpPr/>
          <p:nvPr/>
        </p:nvCxnSpPr>
        <p:spPr>
          <a:xfrm>
            <a:off x="3857620" y="5711528"/>
            <a:ext cx="200779" cy="709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Parentesi graffa aperta 48"/>
          <p:cNvSpPr/>
          <p:nvPr/>
        </p:nvSpPr>
        <p:spPr>
          <a:xfrm>
            <a:off x="4143372" y="5221913"/>
            <a:ext cx="171934" cy="956609"/>
          </a:xfrm>
          <a:prstGeom prst="leftBrace">
            <a:avLst>
              <a:gd name="adj1" fmla="val 27438"/>
              <a:gd name="adj2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0" name="Sottotitolo 2"/>
          <p:cNvSpPr txBox="1">
            <a:spLocks/>
          </p:cNvSpPr>
          <p:nvPr/>
        </p:nvSpPr>
        <p:spPr>
          <a:xfrm>
            <a:off x="214282" y="1214422"/>
            <a:ext cx="8715436" cy="85725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3050" indent="-273050" algn="just">
              <a:lnSpc>
                <a:spcPct val="150000"/>
              </a:lnSpc>
              <a:buFont typeface="+mj-lt"/>
              <a:buAutoNum type="arabicPeriod" startAt="3"/>
            </a:pPr>
            <a:r>
              <a:rPr lang="it-IT" sz="1600" dirty="0" smtClean="0">
                <a:latin typeface="Lucida Sans" pitchFamily="34" charset="0"/>
              </a:rPr>
              <a:t>Conversione della domanda di spostamento dal sistema SDOF equivalente al sistema reale (MDOF)</a:t>
            </a:r>
            <a:endParaRPr lang="it-IT" sz="1600" dirty="0">
              <a:latin typeface="Lucida Sans" pitchFamily="34" charset="0"/>
            </a:endParaRPr>
          </a:p>
        </p:txBody>
      </p:sp>
      <p:graphicFrame>
        <p:nvGraphicFramePr>
          <p:cNvPr id="51" name="Object 2"/>
          <p:cNvGraphicFramePr>
            <a:graphicFrameLocks noChangeAspect="1"/>
          </p:cNvGraphicFramePr>
          <p:nvPr/>
        </p:nvGraphicFramePr>
        <p:xfrm>
          <a:off x="3714744" y="2000240"/>
          <a:ext cx="1643074" cy="439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2" name="Equation" r:id="rId4" imgW="863280" imgH="241200" progId="Equation.3">
                  <p:embed/>
                </p:oleObj>
              </mc:Choice>
              <mc:Fallback>
                <p:oleObj name="Equation" r:id="rId4" imgW="863280" imgH="2412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744" y="2000240"/>
                        <a:ext cx="1643074" cy="4398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08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52585" y="2500306"/>
            <a:ext cx="6334125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" name="CasellaDiTesto 52"/>
          <p:cNvSpPr txBox="1"/>
          <p:nvPr/>
        </p:nvSpPr>
        <p:spPr>
          <a:xfrm>
            <a:off x="3452849" y="430460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</a:t>
            </a:r>
            <a:r>
              <a:rPr lang="it-IT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d,</a:t>
            </a:r>
            <a:r>
              <a:rPr lang="it-IT" b="1" i="1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DL</a:t>
            </a:r>
            <a:endParaRPr lang="it-IT" dirty="0"/>
          </a:p>
        </p:txBody>
      </p:sp>
      <p:sp>
        <p:nvSpPr>
          <p:cNvPr id="54" name="CasellaDiTesto 53"/>
          <p:cNvSpPr txBox="1"/>
          <p:nvPr/>
        </p:nvSpPr>
        <p:spPr>
          <a:xfrm>
            <a:off x="4881609" y="3228334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</a:t>
            </a:r>
            <a:r>
              <a:rPr lang="it-IT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d,DS</a:t>
            </a:r>
            <a:endParaRPr lang="it-IT" dirty="0"/>
          </a:p>
        </p:txBody>
      </p:sp>
      <p:sp>
        <p:nvSpPr>
          <p:cNvPr id="55" name="CasellaDiTesto 54"/>
          <p:cNvSpPr txBox="1"/>
          <p:nvPr/>
        </p:nvSpPr>
        <p:spPr>
          <a:xfrm>
            <a:off x="6453245" y="300037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</a:t>
            </a:r>
            <a:r>
              <a:rPr lang="it-IT" b="1" i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d,CO</a:t>
            </a:r>
            <a:endParaRPr lang="it-IT" dirty="0"/>
          </a:p>
        </p:txBody>
      </p:sp>
      <p:sp>
        <p:nvSpPr>
          <p:cNvPr id="24" name="CasellaDiTesto 23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asellaDiTesto 21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</a:t>
            </a:r>
            <a:endParaRPr lang="it-IT" sz="20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72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cxnSp>
        <p:nvCxnSpPr>
          <p:cNvPr id="47" name="Connettore 2 46"/>
          <p:cNvCxnSpPr/>
          <p:nvPr/>
        </p:nvCxnSpPr>
        <p:spPr>
          <a:xfrm>
            <a:off x="3857620" y="4639249"/>
            <a:ext cx="200779" cy="709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2 47"/>
          <p:cNvCxnSpPr/>
          <p:nvPr/>
        </p:nvCxnSpPr>
        <p:spPr>
          <a:xfrm>
            <a:off x="3857620" y="5711528"/>
            <a:ext cx="200779" cy="709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Parentesi graffa aperta 48"/>
          <p:cNvSpPr/>
          <p:nvPr/>
        </p:nvSpPr>
        <p:spPr>
          <a:xfrm>
            <a:off x="4143372" y="5221913"/>
            <a:ext cx="171934" cy="956609"/>
          </a:xfrm>
          <a:prstGeom prst="leftBrace">
            <a:avLst>
              <a:gd name="adj1" fmla="val 27438"/>
              <a:gd name="adj2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0" name="Sottotitolo 2"/>
          <p:cNvSpPr txBox="1">
            <a:spLocks/>
          </p:cNvSpPr>
          <p:nvPr/>
        </p:nvSpPr>
        <p:spPr>
          <a:xfrm>
            <a:off x="214282" y="1214422"/>
            <a:ext cx="8715436" cy="107157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it-IT" sz="1600" dirty="0" smtClean="0">
                <a:latin typeface="Lucida Sans" pitchFamily="34" charset="0"/>
              </a:rPr>
              <a:t>Per ogni stato limite è stato, dunque, possibile determinare la domanda di spostamento Δ</a:t>
            </a:r>
            <a:r>
              <a:rPr lang="it-IT" sz="1600" baseline="-25000" dirty="0" smtClean="0">
                <a:latin typeface="Lucida Sans" pitchFamily="34" charset="0"/>
              </a:rPr>
              <a:t>d,SL</a:t>
            </a:r>
            <a:r>
              <a:rPr lang="it-IT" sz="1600" dirty="0" smtClean="0">
                <a:latin typeface="Lucida Sans" pitchFamily="34" charset="0"/>
              </a:rPr>
              <a:t> e confrontarla con la corrispondente capacità di spostamento Δ</a:t>
            </a:r>
            <a:r>
              <a:rPr lang="it-IT" sz="1600" baseline="-25000" dirty="0" smtClean="0">
                <a:latin typeface="Lucida Sans" pitchFamily="34" charset="0"/>
              </a:rPr>
              <a:t>c,SL</a:t>
            </a:r>
            <a:r>
              <a:rPr lang="it-IT" sz="1600" dirty="0" smtClean="0">
                <a:latin typeface="Lucida Sans" pitchFamily="34" charset="0"/>
              </a:rPr>
              <a:t> ; sulla base di tali valori si può calcolare un parametro di vulnerabilità in termini di spostamento definito come segue:</a:t>
            </a:r>
          </a:p>
        </p:txBody>
      </p:sp>
      <p:graphicFrame>
        <p:nvGraphicFramePr>
          <p:cNvPr id="177156" name="Object 5"/>
          <p:cNvGraphicFramePr>
            <a:graphicFrameLocks noChangeAspect="1"/>
          </p:cNvGraphicFramePr>
          <p:nvPr/>
        </p:nvGraphicFramePr>
        <p:xfrm>
          <a:off x="3779842" y="2357430"/>
          <a:ext cx="150653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66" name="Equation" r:id="rId5" imgW="876240" imgH="457200" progId="Equation.DSMT4">
                  <p:embed/>
                </p:oleObj>
              </mc:Choice>
              <mc:Fallback>
                <p:oleObj name="Equation" r:id="rId5" imgW="876240" imgH="457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42" y="2357430"/>
                        <a:ext cx="1506538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ttangolo 22"/>
          <p:cNvSpPr/>
          <p:nvPr/>
        </p:nvSpPr>
        <p:spPr>
          <a:xfrm>
            <a:off x="285720" y="3280476"/>
            <a:ext cx="8572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600" dirty="0" smtClean="0">
                <a:latin typeface="Lucida Sans" pitchFamily="34" charset="0"/>
              </a:rPr>
              <a:t>Dalla definizione si osserva che tale parametro è </a:t>
            </a:r>
            <a:r>
              <a:rPr lang="it-IT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maggiore di 1.0 nel caso in cui la struttura non risulti adeguata</a:t>
            </a:r>
            <a:r>
              <a:rPr lang="it-IT" sz="1600" dirty="0" smtClean="0">
                <a:latin typeface="Lucida Sans" pitchFamily="34" charset="0"/>
              </a:rPr>
              <a:t>, ovvero nel caso in cui allo stato limite SL considerato la struttura possegga una capacità di spostamento minore della corrispondente domanda.</a:t>
            </a:r>
          </a:p>
        </p:txBody>
      </p:sp>
      <p:pic>
        <p:nvPicPr>
          <p:cNvPr id="177157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36" y="4357694"/>
            <a:ext cx="4014025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asellaDiTesto 24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Valutazione della vulnerabilità in termini di PGA</a:t>
            </a:r>
            <a:endParaRPr lang="it-IT" sz="20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73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cxnSp>
        <p:nvCxnSpPr>
          <p:cNvPr id="47" name="Connettore 2 46"/>
          <p:cNvCxnSpPr/>
          <p:nvPr/>
        </p:nvCxnSpPr>
        <p:spPr>
          <a:xfrm>
            <a:off x="3857620" y="4639249"/>
            <a:ext cx="200779" cy="709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2 47"/>
          <p:cNvCxnSpPr/>
          <p:nvPr/>
        </p:nvCxnSpPr>
        <p:spPr>
          <a:xfrm>
            <a:off x="3857620" y="5711528"/>
            <a:ext cx="200779" cy="709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Parentesi graffa aperta 48"/>
          <p:cNvSpPr/>
          <p:nvPr/>
        </p:nvSpPr>
        <p:spPr>
          <a:xfrm>
            <a:off x="4143372" y="5221913"/>
            <a:ext cx="171934" cy="956609"/>
          </a:xfrm>
          <a:prstGeom prst="leftBrace">
            <a:avLst>
              <a:gd name="adj1" fmla="val 27438"/>
              <a:gd name="adj2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0" name="Sottotitolo 2"/>
          <p:cNvSpPr txBox="1">
            <a:spLocks/>
          </p:cNvSpPr>
          <p:nvPr/>
        </p:nvSpPr>
        <p:spPr>
          <a:xfrm>
            <a:off x="214282" y="1214422"/>
            <a:ext cx="8715436" cy="42862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it-IT" sz="1600" dirty="0" smtClean="0">
                <a:latin typeface="Lucida Sans" pitchFamily="34" charset="0"/>
              </a:rPr>
              <a:t>Introducendo il parametro indicatore del rischio sismico in termini di PGA (</a:t>
            </a:r>
            <a:r>
              <a:rPr lang="el-GR" sz="1600" dirty="0" smtClean="0">
                <a:latin typeface="Calibri"/>
              </a:rPr>
              <a:t>α</a:t>
            </a:r>
            <a:r>
              <a:rPr lang="it-IT" sz="1600" dirty="0" smtClean="0">
                <a:latin typeface="Lucida Sans" pitchFamily="34" charset="0"/>
              </a:rPr>
              <a:t>) si ha:</a:t>
            </a:r>
          </a:p>
        </p:txBody>
      </p:sp>
      <p:sp>
        <p:nvSpPr>
          <p:cNvPr id="24" name="Rettangolo 23"/>
          <p:cNvSpPr/>
          <p:nvPr/>
        </p:nvSpPr>
        <p:spPr>
          <a:xfrm>
            <a:off x="285720" y="3026631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600" dirty="0" smtClean="0">
                <a:latin typeface="Lucida Sans" pitchFamily="34" charset="0"/>
              </a:rPr>
              <a:t>risultando ovviamente che </a:t>
            </a:r>
            <a:r>
              <a:rPr lang="it-IT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“</a:t>
            </a:r>
            <a:r>
              <a:rPr lang="it-IT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valori prossimi o superiori all'unità caratterizzano casi in cui il livello di rischio e' prossimo a quello richiesto dalle norme; valori bassi, prossimi a zero, caratterizzano casi ad elevato rischio “</a:t>
            </a:r>
          </a:p>
        </p:txBody>
      </p:sp>
      <p:pic>
        <p:nvPicPr>
          <p:cNvPr id="17818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1857364"/>
            <a:ext cx="5791973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Rettangolo 25"/>
          <p:cNvSpPr/>
          <p:nvPr/>
        </p:nvSpPr>
        <p:spPr>
          <a:xfrm>
            <a:off x="285720" y="3987233"/>
            <a:ext cx="8572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600" dirty="0" smtClean="0">
                <a:latin typeface="Lucida Sans" pitchFamily="34" charset="0"/>
              </a:rPr>
              <a:t>Si osserva che per tali parametri valgono le seguenti relazioni nel ramo a pseudo - velocità costante dello spettro di risposta:</a:t>
            </a:r>
          </a:p>
        </p:txBody>
      </p:sp>
      <p:pic>
        <p:nvPicPr>
          <p:cNvPr id="17818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5038493"/>
            <a:ext cx="5786478" cy="9622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23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06" y="4615775"/>
            <a:ext cx="2967348" cy="1813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Analisi Pushover – meccanismi fragili</a:t>
            </a:r>
            <a:endParaRPr lang="it-IT" sz="20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dirty="0">
              <a:solidFill>
                <a:schemeClr val="bg1">
                  <a:lumMod val="65000"/>
                </a:schemeClr>
              </a:solidFill>
              <a:latin typeface="Lucida Sans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74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cxnSp>
        <p:nvCxnSpPr>
          <p:cNvPr id="47" name="Connettore 2 46"/>
          <p:cNvCxnSpPr/>
          <p:nvPr/>
        </p:nvCxnSpPr>
        <p:spPr>
          <a:xfrm>
            <a:off x="3857620" y="4639249"/>
            <a:ext cx="200779" cy="709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2 47"/>
          <p:cNvCxnSpPr/>
          <p:nvPr/>
        </p:nvCxnSpPr>
        <p:spPr>
          <a:xfrm>
            <a:off x="3857620" y="5711528"/>
            <a:ext cx="200779" cy="709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Parentesi graffa aperta 48"/>
          <p:cNvSpPr/>
          <p:nvPr/>
        </p:nvSpPr>
        <p:spPr>
          <a:xfrm>
            <a:off x="4143372" y="5221913"/>
            <a:ext cx="171934" cy="956609"/>
          </a:xfrm>
          <a:prstGeom prst="leftBrace">
            <a:avLst>
              <a:gd name="adj1" fmla="val 27438"/>
              <a:gd name="adj2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Rettangolo 22"/>
          <p:cNvSpPr/>
          <p:nvPr/>
        </p:nvSpPr>
        <p:spPr>
          <a:xfrm>
            <a:off x="214282" y="1093003"/>
            <a:ext cx="864399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Occorre altresì considerare la condizione che qualche elemento della struttura possa raggiungere il valore della resistenza a taglio agli stati limite DS e </a:t>
            </a:r>
            <a:r>
              <a:rPr lang="it-IT" sz="1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CO</a:t>
            </a:r>
            <a:r>
              <a:rPr lang="it-IT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. </a:t>
            </a:r>
            <a:r>
              <a:rPr lang="it-IT" sz="1600" dirty="0" smtClean="0">
                <a:latin typeface="Lucida Sans" pitchFamily="34" charset="0"/>
              </a:rPr>
              <a:t>Il valore del taglio resistente V</a:t>
            </a:r>
            <a:r>
              <a:rPr lang="it-IT" sz="1600" baseline="-25000" dirty="0" smtClean="0">
                <a:latin typeface="Lucida Sans" pitchFamily="34" charset="0"/>
              </a:rPr>
              <a:t>Rd3</a:t>
            </a:r>
            <a:r>
              <a:rPr lang="it-IT" sz="1600" dirty="0" smtClean="0">
                <a:latin typeface="Lucida Sans" pitchFamily="34" charset="0"/>
              </a:rPr>
              <a:t> viene determinato considerando, ai sensi della normativa vigente, le proprietà medie dei materiali divise sia per il fattore di confidenza (FC=1.20 per il caso di conoscenza adeguata LC2, come ipotizzato nel presente studio) che per i fattori parziali di sicurezza (γ</a:t>
            </a:r>
            <a:r>
              <a:rPr lang="it-IT" sz="1600" baseline="-25000" dirty="0" smtClean="0">
                <a:latin typeface="Lucida Sans" pitchFamily="34" charset="0"/>
              </a:rPr>
              <a:t>s</a:t>
            </a:r>
            <a:r>
              <a:rPr lang="it-IT" sz="1600" dirty="0" smtClean="0">
                <a:latin typeface="Lucida Sans" pitchFamily="34" charset="0"/>
              </a:rPr>
              <a:t> per l’acciaio e γ</a:t>
            </a:r>
            <a:r>
              <a:rPr lang="it-IT" sz="1600" baseline="-25000" dirty="0" smtClean="0">
                <a:latin typeface="Lucida Sans" pitchFamily="34" charset="0"/>
              </a:rPr>
              <a:t>c</a:t>
            </a:r>
            <a:r>
              <a:rPr lang="it-IT" sz="1600" dirty="0" smtClean="0">
                <a:latin typeface="Lucida Sans" pitchFamily="34" charset="0"/>
              </a:rPr>
              <a:t> per il calcestruzzo).</a:t>
            </a:r>
          </a:p>
        </p:txBody>
      </p:sp>
      <p:pic>
        <p:nvPicPr>
          <p:cNvPr id="17920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3653594"/>
            <a:ext cx="5153033" cy="267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920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714752"/>
            <a:ext cx="45910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Ovale 26"/>
          <p:cNvSpPr/>
          <p:nvPr/>
        </p:nvSpPr>
        <p:spPr>
          <a:xfrm>
            <a:off x="7858148" y="5643578"/>
            <a:ext cx="214314" cy="21431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9" name="Connettore 1 28"/>
          <p:cNvCxnSpPr>
            <a:stCxn id="27" idx="2"/>
          </p:cNvCxnSpPr>
          <p:nvPr/>
        </p:nvCxnSpPr>
        <p:spPr>
          <a:xfrm rot="10800000">
            <a:off x="3143240" y="4214819"/>
            <a:ext cx="4714908" cy="153591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ttangolo 23"/>
          <p:cNvSpPr/>
          <p:nvPr/>
        </p:nvSpPr>
        <p:spPr>
          <a:xfrm>
            <a:off x="214282" y="2812317"/>
            <a:ext cx="86439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L’analisi viene condotta in modo analogo a quanto fatto per i meccanismi duttili individuando sulla curva di capacità il punto in cui si ha un taglio sollecitante maggiore del taglio resistente per un elemento.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asellaDiTesto 17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pic>
        <p:nvPicPr>
          <p:cNvPr id="21094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14422"/>
            <a:ext cx="5939789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Analisi Pushover - Risultati</a:t>
            </a:r>
            <a:endParaRPr lang="it-IT" sz="20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75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7" name="Rettangolo 26"/>
          <p:cNvSpPr/>
          <p:nvPr/>
        </p:nvSpPr>
        <p:spPr>
          <a:xfrm>
            <a:off x="5500694" y="1214422"/>
            <a:ext cx="857256" cy="2643206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109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85918" y="2071678"/>
            <a:ext cx="7081846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0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0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3000372"/>
            <a:ext cx="8572560" cy="714380"/>
          </a:xfrm>
        </p:spPr>
        <p:txBody>
          <a:bodyPr>
            <a:noAutofit/>
          </a:bodyPr>
          <a:lstStyle/>
          <a:p>
            <a:r>
              <a:rPr lang="it-IT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Conclusioni e Confronti</a:t>
            </a:r>
            <a:endParaRPr lang="it-IT" sz="36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76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798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asellaDiTesto 19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2068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571612"/>
            <a:ext cx="271464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1571612"/>
            <a:ext cx="2928958" cy="184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571612"/>
            <a:ext cx="2714644" cy="177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Conclusioni e Confronti</a:t>
            </a:r>
            <a:endParaRPr lang="it-IT" sz="20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77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285720" y="1142984"/>
            <a:ext cx="8572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latin typeface="Lucida Sans" pitchFamily="34" charset="0"/>
              </a:rPr>
              <a:t>Analisi Statica Lineare           Analisi per Meccanismi                 Analisi Pushover</a:t>
            </a:r>
            <a:endParaRPr lang="it-IT" sz="1600" dirty="0">
              <a:latin typeface="Lucida Sans" pitchFamily="34" charset="0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asellaDiTesto 19"/>
          <p:cNvSpPr txBox="1"/>
          <p:nvPr/>
        </p:nvSpPr>
        <p:spPr>
          <a:xfrm>
            <a:off x="0" y="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2068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571612"/>
            <a:ext cx="271464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1571612"/>
            <a:ext cx="2928958" cy="184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571612"/>
            <a:ext cx="2714644" cy="177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Conclusioni e Confronti</a:t>
            </a:r>
            <a:endParaRPr lang="it-IT" sz="20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78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285720" y="1142984"/>
            <a:ext cx="8572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latin typeface="Lucida Sans" pitchFamily="34" charset="0"/>
              </a:rPr>
              <a:t>Analisi Statica Lineare           Analisi per Meccanismi                 Analisi Pushover</a:t>
            </a:r>
            <a:endParaRPr lang="it-IT" sz="1600" dirty="0">
              <a:latin typeface="Lucida Sans" pitchFamily="34" charset="0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979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Prove ed Indagini sperimentali su materiali e strutture</a:t>
            </a:r>
            <a:endPara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14282" y="1142984"/>
            <a:ext cx="8715436" cy="571504"/>
          </a:xfrm>
        </p:spPr>
        <p:txBody>
          <a:bodyPr>
            <a:noAutofit/>
          </a:bodyPr>
          <a:lstStyle/>
          <a:p>
            <a:pPr marL="355600" indent="-355600" algn="just">
              <a:buFont typeface="Wingdings" pitchFamily="2" charset="2"/>
              <a:buChar char="ü"/>
            </a:pP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Prelievo di campioni di calcestruzzo (carote φ100 mm) e relative </a:t>
            </a:r>
            <a:r>
              <a:rPr lang="it-IT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prove di rottura a compressione;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8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1928802"/>
            <a:ext cx="581114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Foto 04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79" y="1928802"/>
            <a:ext cx="5810291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 descr="Foto 04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14480" y="1928801"/>
            <a:ext cx="5786478" cy="4339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 descr="Foto 00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72066" y="2121887"/>
            <a:ext cx="3671892" cy="4201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CasellaDiTesto 14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37835E-6 L -0.2257 -0.0987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00" y="-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37835E-6 L -0.12327 -0.03585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00" y="-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69935E-6 L -0.00764 0.04603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572560" cy="714381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Prove ed Indagini sperimentali su materiali e strutture</a:t>
            </a:r>
            <a:endParaRPr lang="it-IT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14282" y="1142984"/>
            <a:ext cx="8715436" cy="571504"/>
          </a:xfrm>
        </p:spPr>
        <p:txBody>
          <a:bodyPr>
            <a:noAutofit/>
          </a:bodyPr>
          <a:lstStyle/>
          <a:p>
            <a:pPr marL="355600" indent="-355600" algn="just">
              <a:buFont typeface="Wingdings" pitchFamily="2" charset="2"/>
              <a:buChar char="ü"/>
            </a:pPr>
            <a:r>
              <a:rPr lang="it-IT" sz="1600" dirty="0" smtClean="0">
                <a:solidFill>
                  <a:schemeClr val="tx1"/>
                </a:solidFill>
                <a:latin typeface="Lucida Sans" pitchFamily="34" charset="0"/>
              </a:rPr>
              <a:t>Prelievo di campioni di calcestruzzo (carote φ100 mm) e relative </a:t>
            </a:r>
            <a:r>
              <a:rPr lang="it-IT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" pitchFamily="34" charset="0"/>
              </a:rPr>
              <a:t>prove di rottura a compressione;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4572000" y="6534000"/>
            <a:ext cx="4572000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endParaRPr lang="it-IT" sz="900" b="1" dirty="0"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4" name="Immagine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472" cy="571472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0" y="653400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r"/>
            <a:r>
              <a:rPr lang="it-IT" sz="900" b="1" dirty="0" smtClean="0">
                <a:solidFill>
                  <a:schemeClr val="bg1"/>
                </a:solidFill>
                <a:latin typeface="Lucida Sans" pitchFamily="34" charset="0"/>
                <a:cs typeface="Arial" pitchFamily="34" charset="0"/>
              </a:rPr>
              <a:t>Applicazione ad un caso studio</a:t>
            </a:r>
            <a:endParaRPr lang="it-IT" sz="900" b="1" dirty="0">
              <a:solidFill>
                <a:schemeClr val="bg1"/>
              </a:solidFill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>
          <a:xfrm>
            <a:off x="8072462" y="6534000"/>
            <a:ext cx="1071538" cy="324000"/>
          </a:xfrm>
        </p:spPr>
        <p:txBody>
          <a:bodyPr/>
          <a:lstStyle/>
          <a:p>
            <a:fld id="{E487919F-1847-4ECA-9FB3-245C0A4F1AFE}" type="slidenum">
              <a:rPr lang="it-IT" sz="1400" b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pPr/>
              <a:t>9</a:t>
            </a:fld>
            <a:r>
              <a:rPr lang="it-IT" sz="1400" b="1" dirty="0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 / </a:t>
            </a:r>
            <a:r>
              <a:rPr lang="it-IT" sz="1400" b="1" dirty="0" err="1" smtClean="0">
                <a:solidFill>
                  <a:schemeClr val="tx1"/>
                </a:solidFill>
                <a:latin typeface="Lucida Sans" pitchFamily="34" charset="0"/>
                <a:cs typeface="Arial" pitchFamily="34" charset="0"/>
              </a:rPr>
              <a:t>81</a:t>
            </a:r>
            <a:endParaRPr lang="it-IT" sz="1400" b="1" dirty="0">
              <a:solidFill>
                <a:schemeClr val="tx1"/>
              </a:solidFill>
              <a:latin typeface="Lucida Sans" pitchFamily="34" charset="0"/>
              <a:cs typeface="Arial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922218"/>
            <a:ext cx="8572560" cy="4221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ttangolo 15"/>
          <p:cNvSpPr/>
          <p:nvPr/>
        </p:nvSpPr>
        <p:spPr>
          <a:xfrm>
            <a:off x="6500826" y="2422284"/>
            <a:ext cx="2286016" cy="2928958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Rettangolo 16"/>
          <p:cNvSpPr/>
          <p:nvPr/>
        </p:nvSpPr>
        <p:spPr>
          <a:xfrm>
            <a:off x="5715008" y="5565556"/>
            <a:ext cx="1928826" cy="500066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571472" y="0"/>
            <a:ext cx="4000528" cy="324000"/>
          </a:xfrm>
          <a:prstGeom prst="rect">
            <a:avLst/>
          </a:prstGeom>
          <a:solidFill>
            <a:srgbClr val="0070C0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800" b="1" dirty="0">
              <a:latin typeface="Lucida Sans" pitchFamily="34" charset="0"/>
              <a:cs typeface="Arial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4572000" y="0"/>
            <a:ext cx="4572000" cy="324000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it-IT" sz="1000" b="1" dirty="0">
              <a:solidFill>
                <a:schemeClr val="bg1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3991</TotalTime>
  <Words>4171</Words>
  <Application>Microsoft Office PowerPoint</Application>
  <PresentationFormat>Presentazione su schermo (4:3)</PresentationFormat>
  <Paragraphs>589</Paragraphs>
  <Slides>78</Slides>
  <Notes>76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78</vt:i4>
      </vt:variant>
    </vt:vector>
  </HeadingPairs>
  <TitlesOfParts>
    <vt:vector size="87" baseType="lpstr">
      <vt:lpstr>Arial</vt:lpstr>
      <vt:lpstr>Calibri</vt:lpstr>
      <vt:lpstr>Comic Sans MS</vt:lpstr>
      <vt:lpstr>Lucida Sans</vt:lpstr>
      <vt:lpstr>Symbol</vt:lpstr>
      <vt:lpstr>Times New Roman</vt:lpstr>
      <vt:lpstr>Wingdings</vt:lpstr>
      <vt:lpstr>Tema di Office</vt:lpstr>
      <vt:lpstr>Equation</vt:lpstr>
      <vt:lpstr>Presentazione standard di PowerPoint</vt:lpstr>
      <vt:lpstr>Moduli</vt:lpstr>
      <vt:lpstr>Sommario</vt:lpstr>
      <vt:lpstr>Presentazione del Caso Studio</vt:lpstr>
      <vt:lpstr>Presentazione del Caso Studio</vt:lpstr>
      <vt:lpstr>Indagini preliminari</vt:lpstr>
      <vt:lpstr>Indagini preliminari</vt:lpstr>
      <vt:lpstr>Prove ed Indagini sperimentali su materiali e strutture</vt:lpstr>
      <vt:lpstr>Prove ed Indagini sperimentali su materiali e strutture</vt:lpstr>
      <vt:lpstr>Prove ed Indagini sperimentali su materiali e strutture</vt:lpstr>
      <vt:lpstr>Prove ed Indagini sperimentali su materiali e strutture</vt:lpstr>
      <vt:lpstr>Prove ed Indagini sperimentali su materiali e strutture</vt:lpstr>
      <vt:lpstr>Prove ed Indagini sperimentali su materiali e strutture</vt:lpstr>
      <vt:lpstr>Prove ed Indagini sperimentali su materiali e strutture</vt:lpstr>
      <vt:lpstr>Prove ed Indagini sperimentali su materiali e strutture</vt:lpstr>
      <vt:lpstr>Prove ed Indagini sperimentali su materiali e strutture</vt:lpstr>
      <vt:lpstr>Prove ed Indagini sperimentali su materiali e strutture</vt:lpstr>
      <vt:lpstr>Prove ed Indagini sperimentali su materiali e strutture</vt:lpstr>
      <vt:lpstr>Ricostruzione dello schema strutturale</vt:lpstr>
      <vt:lpstr>Carpenteria</vt:lpstr>
      <vt:lpstr>Tabella Pilastri</vt:lpstr>
      <vt:lpstr>Tabella armatura Travi</vt:lpstr>
      <vt:lpstr>Analisi Statica Lineare con spettro elastico</vt:lpstr>
      <vt:lpstr>Analisi Statica Lineare con spettro elastico</vt:lpstr>
      <vt:lpstr>Calcolo delle azioni sismiche</vt:lpstr>
      <vt:lpstr>Schema di calcolo</vt:lpstr>
      <vt:lpstr>Modellazione del telaio – Carichi verticali</vt:lpstr>
      <vt:lpstr>Modellazione del telaio – Azioni Sismiche</vt:lpstr>
      <vt:lpstr>Valutazione della vulnerabilità</vt:lpstr>
      <vt:lpstr>Valutazione della vulnerabilità – Meccanismi duttili</vt:lpstr>
      <vt:lpstr>Valutazione della vulnerabilità – Meccanismi duttili</vt:lpstr>
      <vt:lpstr>Valutazione della vulnerabilità – Meccanismi duttili</vt:lpstr>
      <vt:lpstr>Valutazione della vulnerabilità – Meccanismi fragili</vt:lpstr>
      <vt:lpstr>Valutazione della vulnerabilità – Meccanismi fragili</vt:lpstr>
      <vt:lpstr>Valutazione della vulnerabilità – Fondazione</vt:lpstr>
      <vt:lpstr>Valutazione della vulnerabilità – Fondazione</vt:lpstr>
      <vt:lpstr>Valutazione della vulnerabilità – Fondazione</vt:lpstr>
      <vt:lpstr>Valutazione della vulnerabilità – Fondazione</vt:lpstr>
      <vt:lpstr>Valutazione della vulnerabilità – Fondazione</vt:lpstr>
      <vt:lpstr>Valutazione della vulnerabilità – Nodi</vt:lpstr>
      <vt:lpstr>Analisi Statica Lineare – Quadro riassuntivo</vt:lpstr>
      <vt:lpstr>Analisi per Meccanismi  (Tagli di piano) </vt:lpstr>
      <vt:lpstr>Analisi per Meccanismi  (Tagli di piano) </vt:lpstr>
      <vt:lpstr>Modello di comportamento</vt:lpstr>
      <vt:lpstr>Modello di comportamento</vt:lpstr>
      <vt:lpstr>Modello di comportamento</vt:lpstr>
      <vt:lpstr>Valutazione della vulnerabilità</vt:lpstr>
      <vt:lpstr>Valutazione della vulnerabilità</vt:lpstr>
      <vt:lpstr>Valutazione della vulnerabilità</vt:lpstr>
      <vt:lpstr>Valutazione della vulnerabilità</vt:lpstr>
      <vt:lpstr>Valutazione della vulnerabilità</vt:lpstr>
      <vt:lpstr>Valutazione della vulnerabilità</vt:lpstr>
      <vt:lpstr>Valutazione della vulnerabilità</vt:lpstr>
      <vt:lpstr>Valutazione della vulnerabilità</vt:lpstr>
      <vt:lpstr>Valutazione della vulnerabilità</vt:lpstr>
      <vt:lpstr>Risultati - DL</vt:lpstr>
      <vt:lpstr>Risultati - DS</vt:lpstr>
      <vt:lpstr>Analisi per Meccanismi – Quadro riassuntivo</vt:lpstr>
      <vt:lpstr>Analisi Statica non Lineare Pushover</vt:lpstr>
      <vt:lpstr>Analisi Statica non Lineare - Pushover</vt:lpstr>
      <vt:lpstr>Analisi Statica non Lineare - Pushover</vt:lpstr>
      <vt:lpstr>Modellazione strutturale</vt:lpstr>
      <vt:lpstr>Modellazione strutturale</vt:lpstr>
      <vt:lpstr>Analisi strutturale</vt:lpstr>
      <vt:lpstr>Analisi strutturale (valutazione della capacità ΔC,DL)</vt:lpstr>
      <vt:lpstr>Analisi strutturale (valutazione della capacità ΔC,DS)</vt:lpstr>
      <vt:lpstr>Analisi strutturale (valutazione della capacità ΔC,CO)</vt:lpstr>
      <vt:lpstr>Valutazione della domanda – Metodo N2</vt:lpstr>
      <vt:lpstr>Valutazione della domanda – Metodo N2</vt:lpstr>
      <vt:lpstr>Valutazione della domanda – Metodo N2</vt:lpstr>
      <vt:lpstr>Valutazione della domanda</vt:lpstr>
      <vt:lpstr>Valutazione della vulnerabilità</vt:lpstr>
      <vt:lpstr>Valutazione della vulnerabilità in termini di PGA</vt:lpstr>
      <vt:lpstr>Analisi Pushover – meccanismi fragili</vt:lpstr>
      <vt:lpstr>Analisi Pushover - Risultati</vt:lpstr>
      <vt:lpstr>Conclusioni e Confronti</vt:lpstr>
      <vt:lpstr>Conclusioni e Confronti</vt:lpstr>
      <vt:lpstr>Conclusioni e Confronti</vt:lpstr>
    </vt:vector>
  </TitlesOfParts>
  <Company>Università degli Studi di Salerno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Lezione04</dc:title>
  <dc:subject>Applicazione ad un caso studio</dc:subject>
  <dc:creator>Carmine Lima - Dipartimento di Ingegneria Civile</dc:creator>
  <cp:lastModifiedBy>Reviewer</cp:lastModifiedBy>
  <cp:revision>558</cp:revision>
  <dcterms:created xsi:type="dcterms:W3CDTF">2008-03-26T14:16:48Z</dcterms:created>
  <dcterms:modified xsi:type="dcterms:W3CDTF">2016-09-08T08:33:39Z</dcterms:modified>
  <cp:category>Corso Vallo della Lucania</cp:category>
</cp:coreProperties>
</file>