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15" r:id="rId2"/>
    <p:sldId id="316" r:id="rId3"/>
    <p:sldId id="258" r:id="rId4"/>
    <p:sldId id="256" r:id="rId5"/>
    <p:sldId id="261" r:id="rId6"/>
    <p:sldId id="259" r:id="rId7"/>
    <p:sldId id="262" r:id="rId8"/>
    <p:sldId id="263" r:id="rId9"/>
    <p:sldId id="264" r:id="rId10"/>
    <p:sldId id="271" r:id="rId11"/>
    <p:sldId id="270" r:id="rId12"/>
    <p:sldId id="272" r:id="rId13"/>
    <p:sldId id="273" r:id="rId14"/>
    <p:sldId id="274" r:id="rId15"/>
    <p:sldId id="275" r:id="rId16"/>
    <p:sldId id="267" r:id="rId17"/>
    <p:sldId id="311" r:id="rId18"/>
    <p:sldId id="312" r:id="rId19"/>
    <p:sldId id="313" r:id="rId20"/>
    <p:sldId id="314" r:id="rId21"/>
    <p:sldId id="266" r:id="rId22"/>
    <p:sldId id="268" r:id="rId23"/>
    <p:sldId id="283" r:id="rId24"/>
    <p:sldId id="277" r:id="rId25"/>
    <p:sldId id="285" r:id="rId26"/>
    <p:sldId id="286" r:id="rId27"/>
    <p:sldId id="284" r:id="rId28"/>
    <p:sldId id="278" r:id="rId29"/>
    <p:sldId id="279" r:id="rId30"/>
    <p:sldId id="280" r:id="rId31"/>
    <p:sldId id="287" r:id="rId32"/>
    <p:sldId id="288" r:id="rId33"/>
  </p:sldIdLst>
  <p:sldSz cx="9144000" cy="6858000" type="screen4x3"/>
  <p:notesSz cx="6858000" cy="9144000"/>
  <p:defaultTextStyle>
    <a:defPPr>
      <a:defRPr lang="it-IT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22BD8"/>
    <a:srgbClr val="0000FF"/>
    <a:srgbClr val="0066FF"/>
    <a:srgbClr val="0033CC"/>
    <a:srgbClr val="0099FF"/>
    <a:srgbClr val="1F497D"/>
    <a:srgbClr val="5165BB"/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37" autoAdjust="0"/>
    <p:restoredTop sz="94617" autoAdjust="0"/>
  </p:normalViewPr>
  <p:slideViewPr>
    <p:cSldViewPr>
      <p:cViewPr varScale="1">
        <p:scale>
          <a:sx n="84" d="100"/>
          <a:sy n="84" d="100"/>
        </p:scale>
        <p:origin x="1445" y="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85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EB8E45-DB85-43F2-A545-BC4313C61325}" type="slidenum">
              <a:rPr lang="it-IT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24483391"/>
      </p:ext>
    </p:extLst>
  </p:cSld>
  <p:clrMapOvr>
    <a:masterClrMapping/>
  </p:clrMapOvr>
  <p:transition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9042A7-B3DB-4C63-A2EC-66093FD0E54B}" type="slidenum">
              <a:rPr lang="it-IT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92624045"/>
      </p:ext>
    </p:extLst>
  </p:cSld>
  <p:clrMapOvr>
    <a:masterClrMapping/>
  </p:clrMapOvr>
  <p:transition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124BEE-4277-460F-9CB9-38EA046DC71E}" type="slidenum">
              <a:rPr lang="it-IT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39628627"/>
      </p:ext>
    </p:extLst>
  </p:cSld>
  <p:clrMapOvr>
    <a:masterClrMapping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69CF50-550C-4507-A6EF-9ED02800CDC7}" type="slidenum">
              <a:rPr lang="it-IT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71419856"/>
      </p:ext>
    </p:extLst>
  </p:cSld>
  <p:clrMapOvr>
    <a:masterClrMapping/>
  </p:clrMapOvr>
  <p:transition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49BC08-5228-4DB2-ABC4-A5E9798EF103}" type="slidenum">
              <a:rPr lang="it-IT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60914330"/>
      </p:ext>
    </p:extLst>
  </p:cSld>
  <p:clrMapOvr>
    <a:masterClrMapping/>
  </p:clrMapOvr>
  <p:transition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3E90B8-1C87-4D89-A7AB-92B5DCA91D88}" type="slidenum">
              <a:rPr lang="it-IT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9730486"/>
      </p:ext>
    </p:extLst>
  </p:cSld>
  <p:clrMapOvr>
    <a:masterClrMapping/>
  </p:clrMapOvr>
  <p:transition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A51DA6-7C51-47EA-9C31-B9F751AE44DD}" type="slidenum">
              <a:rPr lang="it-IT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62869842"/>
      </p:ext>
    </p:extLst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06FB29-851D-4B7D-A18C-26781679A7BF}" type="slidenum">
              <a:rPr lang="it-IT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72509665"/>
      </p:ext>
    </p:extLst>
  </p:cSld>
  <p:clrMapOvr>
    <a:masterClrMapping/>
  </p:clrMapOvr>
  <p:transition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692D21-3CDE-42D1-B5F9-9EDCD3B3A27A}" type="slidenum">
              <a:rPr lang="it-IT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916469"/>
      </p:ext>
    </p:extLst>
  </p:cSld>
  <p:clrMapOvr>
    <a:masterClrMapping/>
  </p:clrMapOvr>
  <p:transition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17662B-C17A-4213-9F26-492390AF2FAE}" type="slidenum">
              <a:rPr lang="it-IT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02536056"/>
      </p:ext>
    </p:extLst>
  </p:cSld>
  <p:clrMapOvr>
    <a:masterClrMapping/>
  </p:clrMapOvr>
  <p:transition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4825C4-E213-44E8-B9E7-992C6322C895}" type="slidenum">
              <a:rPr lang="it-IT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83775736"/>
      </p:ext>
    </p:extLst>
  </p:cSld>
  <p:clrMapOvr>
    <a:masterClrMapping/>
  </p:clrMapOvr>
  <p:transition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lo stile del titolo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it-IT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it-IT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D7ACE15D-0BE7-4CED-AFD4-A2BA2AB18466}" type="slidenum">
              <a:rPr lang="it-IT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 thruBlk="1"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4.w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5.em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wmf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wmf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781050" y="4997494"/>
            <a:ext cx="7391400" cy="1815882"/>
          </a:xfrm>
          <a:prstGeom prst="rect">
            <a:avLst/>
          </a:prstGeom>
          <a:extLst/>
        </p:spPr>
        <p:txBody>
          <a:bodyPr wrap="square" lIns="0" rIns="0">
            <a:spAutoFit/>
          </a:bodyPr>
          <a:lstStyle>
            <a:defPPr>
              <a:defRPr lang="it-IT"/>
            </a:defPPr>
            <a:lvl1pPr algn="ctr">
              <a:defRPr sz="2400">
                <a:solidFill>
                  <a:srgbClr val="0070C0"/>
                </a:solidFill>
                <a:latin typeface="+mj-lt"/>
              </a:defRPr>
            </a:lvl1pPr>
          </a:lstStyle>
          <a:p>
            <a:r>
              <a:rPr lang="it-IT" sz="3200" b="1" dirty="0"/>
              <a:t>Enzo Martinelli</a:t>
            </a:r>
          </a:p>
          <a:p>
            <a:r>
              <a:rPr lang="it-IT" sz="3200" dirty="0" err="1" smtClean="0"/>
              <a:t>DICiv</a:t>
            </a:r>
            <a:r>
              <a:rPr lang="it-IT" sz="3200" dirty="0" smtClean="0"/>
              <a:t>, </a:t>
            </a:r>
            <a:r>
              <a:rPr lang="it-IT" sz="3200" dirty="0"/>
              <a:t>Università di </a:t>
            </a:r>
            <a:r>
              <a:rPr lang="it-IT" sz="3200" dirty="0" smtClean="0"/>
              <a:t>Salerno</a:t>
            </a:r>
          </a:p>
          <a:p>
            <a:endParaRPr lang="it-IT" dirty="0" smtClean="0"/>
          </a:p>
          <a:p>
            <a:r>
              <a:rPr lang="it-IT" dirty="0" smtClean="0"/>
              <a:t>www.enzomartinelli.eu</a:t>
            </a:r>
            <a:endParaRPr lang="it-IT" dirty="0"/>
          </a:p>
        </p:txBody>
      </p:sp>
      <p:pic>
        <p:nvPicPr>
          <p:cNvPr id="8" name="Picture 8" descr="logo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212" y="5013176"/>
            <a:ext cx="1079500" cy="109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ttangolo 8"/>
          <p:cNvSpPr/>
          <p:nvPr/>
        </p:nvSpPr>
        <p:spPr>
          <a:xfrm>
            <a:off x="35496" y="1916832"/>
            <a:ext cx="9064480" cy="1200329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algn="ctr"/>
            <a:r>
              <a:rPr lang="it-IT" sz="3600" dirty="0">
                <a:solidFill>
                  <a:srgbClr val="0070C0"/>
                </a:solidFill>
                <a:latin typeface="+mj-lt"/>
              </a:rPr>
              <a:t>Tecniche innovative di intervento per l'adeguamento sismico di strutture esistenti</a:t>
            </a:r>
            <a:endParaRPr lang="it-IT" sz="3600" dirty="0">
              <a:solidFill>
                <a:srgbClr val="0070C0"/>
              </a:solidFill>
              <a:latin typeface="+mj-lt"/>
            </a:endParaRPr>
          </a:p>
        </p:txBody>
      </p:sp>
      <p:sp>
        <p:nvSpPr>
          <p:cNvPr id="10" name="Rettangolo 9"/>
          <p:cNvSpPr/>
          <p:nvPr/>
        </p:nvSpPr>
        <p:spPr>
          <a:xfrm>
            <a:off x="35496" y="3212976"/>
            <a:ext cx="9064480" cy="1200329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algn="ctr"/>
            <a:r>
              <a:rPr lang="it-IT" sz="3600" b="1" dirty="0" smtClean="0">
                <a:solidFill>
                  <a:srgbClr val="0070C0"/>
                </a:solidFill>
                <a:latin typeface="+mj-lt"/>
              </a:rPr>
              <a:t>Analisi </a:t>
            </a:r>
            <a:r>
              <a:rPr lang="it-IT" sz="3600" b="1" dirty="0">
                <a:solidFill>
                  <a:srgbClr val="0070C0"/>
                </a:solidFill>
                <a:latin typeface="+mj-lt"/>
              </a:rPr>
              <a:t>sismica e valutazione della </a:t>
            </a:r>
            <a:r>
              <a:rPr lang="it-IT" sz="3600" b="1" dirty="0" smtClean="0">
                <a:solidFill>
                  <a:srgbClr val="0070C0"/>
                </a:solidFill>
                <a:latin typeface="+mj-lt"/>
              </a:rPr>
              <a:t/>
            </a:r>
            <a:br>
              <a:rPr lang="it-IT" sz="3600" b="1" dirty="0" smtClean="0">
                <a:solidFill>
                  <a:srgbClr val="0070C0"/>
                </a:solidFill>
                <a:latin typeface="+mj-lt"/>
              </a:rPr>
            </a:br>
            <a:r>
              <a:rPr lang="it-IT" sz="3600" b="1" dirty="0" smtClean="0">
                <a:solidFill>
                  <a:srgbClr val="0070C0"/>
                </a:solidFill>
                <a:latin typeface="+mj-lt"/>
              </a:rPr>
              <a:t>vulnerabilità </a:t>
            </a:r>
            <a:r>
              <a:rPr lang="it-IT" sz="3600" b="1" dirty="0">
                <a:solidFill>
                  <a:srgbClr val="0070C0"/>
                </a:solidFill>
                <a:latin typeface="+mj-lt"/>
              </a:rPr>
              <a:t>di edifici esistenti in c.a.</a:t>
            </a:r>
            <a:endParaRPr lang="it-IT" sz="3600" b="1" dirty="0">
              <a:solidFill>
                <a:srgbClr val="0070C0"/>
              </a:solidFill>
              <a:latin typeface="+mj-lt"/>
            </a:endParaRPr>
          </a:p>
        </p:txBody>
      </p:sp>
      <p:pic>
        <p:nvPicPr>
          <p:cNvPr id="11" name="Immagin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08" y="26253"/>
            <a:ext cx="9099976" cy="1311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677154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4213" y="0"/>
            <a:ext cx="7772400" cy="1341438"/>
          </a:xfrm>
        </p:spPr>
        <p:txBody>
          <a:bodyPr/>
          <a:lstStyle/>
          <a:p>
            <a:r>
              <a:rPr lang="it-IT" sz="3600">
                <a:solidFill>
                  <a:srgbClr val="1F497D"/>
                </a:solidFill>
                <a:latin typeface="Cambria" pitchFamily="18" charset="0"/>
              </a:rPr>
              <a:t>PRINCIPALI CARENZE RISCONTRATE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2492375"/>
            <a:ext cx="9144000" cy="1657350"/>
          </a:xfrm>
          <a:noFill/>
          <a:ln/>
        </p:spPr>
        <p:txBody>
          <a:bodyPr/>
          <a:lstStyle/>
          <a:p>
            <a:r>
              <a:rPr lang="it-IT" sz="5000">
                <a:solidFill>
                  <a:srgbClr val="1F497D"/>
                </a:solidFill>
                <a:latin typeface="Cambria" pitchFamily="18" charset="0"/>
              </a:rPr>
              <a:t>PROPRIETA’ DEI MATERIALI SCARSE</a:t>
            </a:r>
          </a:p>
          <a:p>
            <a:endParaRPr lang="it-IT" sz="5000">
              <a:solidFill>
                <a:srgbClr val="1F497D"/>
              </a:solidFill>
              <a:latin typeface="Cambria" pitchFamily="18" charset="0"/>
            </a:endParaRPr>
          </a:p>
          <a:p>
            <a:endParaRPr lang="it-IT" sz="2400"/>
          </a:p>
          <a:p>
            <a:pPr algn="l">
              <a:buFontTx/>
              <a:buChar char="•"/>
            </a:pPr>
            <a:endParaRPr lang="it-IT" sz="2400"/>
          </a:p>
        </p:txBody>
      </p:sp>
      <p:sp>
        <p:nvSpPr>
          <p:cNvPr id="19481" name="Rectangle 25"/>
          <p:cNvSpPr>
            <a:spLocks noChangeArrowheads="1"/>
          </p:cNvSpPr>
          <p:nvPr/>
        </p:nvSpPr>
        <p:spPr bwMode="auto">
          <a:xfrm>
            <a:off x="179388" y="1773238"/>
            <a:ext cx="8785225" cy="508476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542925" indent="-542925">
              <a:spcBef>
                <a:spcPct val="50000"/>
              </a:spcBef>
            </a:pPr>
            <a:r>
              <a:rPr lang="it-IT" sz="2800">
                <a:solidFill>
                  <a:srgbClr val="4F81BD"/>
                </a:solidFill>
                <a:latin typeface="Cambria" pitchFamily="18" charset="0"/>
              </a:rPr>
              <a:t>-CALCESTRUZZO CON RESISTENZA RCK 170 INFERIORE AGLI STANDARD DELL’EPOCA (RCK 250) </a:t>
            </a:r>
          </a:p>
          <a:p>
            <a:pPr marL="542925" indent="-542925">
              <a:spcBef>
                <a:spcPct val="50000"/>
              </a:spcBef>
            </a:pPr>
            <a:endParaRPr lang="it-IT" sz="2800">
              <a:solidFill>
                <a:srgbClr val="4F81BD"/>
              </a:solidFill>
              <a:latin typeface="Cambria" pitchFamily="18" charset="0"/>
            </a:endParaRPr>
          </a:p>
          <a:p>
            <a:pPr marL="542925" indent="-542925">
              <a:spcBef>
                <a:spcPct val="50000"/>
              </a:spcBef>
            </a:pPr>
            <a:r>
              <a:rPr lang="it-IT" sz="2800">
                <a:solidFill>
                  <a:srgbClr val="4F81BD"/>
                </a:solidFill>
                <a:latin typeface="Cambria" pitchFamily="18" charset="0"/>
              </a:rPr>
              <a:t>-ACCIAIO FeB22k CON RESISTENZA INFERIORE A QUELLA SCATURITA DALLE </a:t>
            </a:r>
            <a:r>
              <a:rPr lang="it-IT" sz="2800" b="1" u="sng">
                <a:solidFill>
                  <a:srgbClr val="4F81BD"/>
                </a:solidFill>
                <a:latin typeface="Cambria" pitchFamily="18" charset="0"/>
              </a:rPr>
              <a:t>PROVE</a:t>
            </a:r>
            <a:r>
              <a:rPr lang="it-IT" sz="2800">
                <a:solidFill>
                  <a:srgbClr val="4F81BD"/>
                </a:solidFill>
                <a:latin typeface="Cambria" pitchFamily="18" charset="0"/>
              </a:rPr>
              <a:t> DELL’EPOCA (FeB44k )</a:t>
            </a:r>
          </a:p>
          <a:p>
            <a:pPr marL="542925" indent="-542925" algn="ctr">
              <a:spcBef>
                <a:spcPct val="20000"/>
              </a:spcBef>
            </a:pPr>
            <a:endParaRPr lang="it-IT" sz="2800">
              <a:solidFill>
                <a:srgbClr val="4F81BD"/>
              </a:solidFill>
              <a:latin typeface="Cambria" pitchFamily="18" charset="0"/>
            </a:endParaRPr>
          </a:p>
          <a:p>
            <a:pPr marL="542925" indent="-542925" algn="ctr">
              <a:spcBef>
                <a:spcPct val="20000"/>
              </a:spcBef>
            </a:pPr>
            <a:endParaRPr lang="it-IT" sz="2400"/>
          </a:p>
          <a:p>
            <a:pPr marL="542925" indent="-542925">
              <a:spcBef>
                <a:spcPct val="20000"/>
              </a:spcBef>
              <a:buFontTx/>
              <a:buChar char="•"/>
            </a:pPr>
            <a:endParaRPr lang="it-IT" sz="240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build="p"/>
      <p:bldP spid="1948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46" name="Rectangle 14"/>
          <p:cNvSpPr>
            <a:spLocks noChangeArrowheads="1"/>
          </p:cNvSpPr>
          <p:nvPr/>
        </p:nvSpPr>
        <p:spPr bwMode="auto">
          <a:xfrm>
            <a:off x="684213" y="0"/>
            <a:ext cx="7772400" cy="1341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it-IT" sz="3600">
                <a:solidFill>
                  <a:srgbClr val="1F497D"/>
                </a:solidFill>
                <a:latin typeface="Cambria" pitchFamily="18" charset="0"/>
              </a:rPr>
              <a:t>PRINCIPALI CARENZE RISCONTRATE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2492375"/>
            <a:ext cx="9144000" cy="1008063"/>
          </a:xfrm>
          <a:noFill/>
          <a:ln/>
        </p:spPr>
        <p:txBody>
          <a:bodyPr/>
          <a:lstStyle/>
          <a:p>
            <a:r>
              <a:rPr lang="it-IT" sz="5000">
                <a:solidFill>
                  <a:srgbClr val="1F497D"/>
                </a:solidFill>
                <a:latin typeface="Cambria" pitchFamily="18" charset="0"/>
              </a:rPr>
              <a:t>LUCI MOLTO ELEVATE</a:t>
            </a:r>
          </a:p>
          <a:p>
            <a:endParaRPr lang="it-IT" sz="5000"/>
          </a:p>
          <a:p>
            <a:endParaRPr lang="it-IT" sz="2400"/>
          </a:p>
          <a:p>
            <a:pPr algn="l">
              <a:buFontTx/>
              <a:buChar char="•"/>
            </a:pPr>
            <a:endParaRPr lang="it-IT" sz="2400"/>
          </a:p>
        </p:txBody>
      </p:sp>
      <p:pic>
        <p:nvPicPr>
          <p:cNvPr id="18436" name="Picture 4" descr="FILI FISSI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275" y="0"/>
            <a:ext cx="591661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437" name="Line 5"/>
          <p:cNvSpPr>
            <a:spLocks noChangeShapeType="1"/>
          </p:cNvSpPr>
          <p:nvPr/>
        </p:nvSpPr>
        <p:spPr bwMode="auto">
          <a:xfrm>
            <a:off x="3492500" y="4797425"/>
            <a:ext cx="1655763" cy="0"/>
          </a:xfrm>
          <a:prstGeom prst="line">
            <a:avLst/>
          </a:prstGeom>
          <a:noFill/>
          <a:ln w="9525">
            <a:solidFill>
              <a:srgbClr val="4F81BD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18438" name="Text Box 6"/>
          <p:cNvSpPr txBox="1">
            <a:spLocks noChangeArrowheads="1"/>
          </p:cNvSpPr>
          <p:nvPr/>
        </p:nvSpPr>
        <p:spPr bwMode="auto">
          <a:xfrm>
            <a:off x="3995738" y="4437063"/>
            <a:ext cx="792162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it-IT">
                <a:solidFill>
                  <a:srgbClr val="4F81BD"/>
                </a:solidFill>
                <a:latin typeface="Calibri" pitchFamily="34" charset="0"/>
              </a:rPr>
              <a:t>10 m</a:t>
            </a:r>
          </a:p>
        </p:txBody>
      </p:sp>
      <p:sp>
        <p:nvSpPr>
          <p:cNvPr id="18439" name="Line 7"/>
          <p:cNvSpPr>
            <a:spLocks noChangeShapeType="1"/>
          </p:cNvSpPr>
          <p:nvPr/>
        </p:nvSpPr>
        <p:spPr bwMode="auto">
          <a:xfrm>
            <a:off x="5795963" y="4652963"/>
            <a:ext cx="0" cy="1439862"/>
          </a:xfrm>
          <a:prstGeom prst="line">
            <a:avLst/>
          </a:prstGeom>
          <a:noFill/>
          <a:ln w="9525">
            <a:solidFill>
              <a:srgbClr val="4F81BD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18440" name="Text Box 8"/>
          <p:cNvSpPr txBox="1">
            <a:spLocks noChangeArrowheads="1"/>
          </p:cNvSpPr>
          <p:nvPr/>
        </p:nvSpPr>
        <p:spPr bwMode="auto">
          <a:xfrm>
            <a:off x="5724525" y="5084763"/>
            <a:ext cx="79216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it-IT">
                <a:solidFill>
                  <a:srgbClr val="4F81BD"/>
                </a:solidFill>
                <a:latin typeface="Calibri" pitchFamily="34" charset="0"/>
              </a:rPr>
              <a:t>8.6 m</a:t>
            </a:r>
          </a:p>
        </p:txBody>
      </p:sp>
      <p:sp>
        <p:nvSpPr>
          <p:cNvPr id="18441" name="Line 9"/>
          <p:cNvSpPr>
            <a:spLocks noChangeShapeType="1"/>
          </p:cNvSpPr>
          <p:nvPr/>
        </p:nvSpPr>
        <p:spPr bwMode="auto">
          <a:xfrm>
            <a:off x="5651500" y="2781300"/>
            <a:ext cx="0" cy="1152525"/>
          </a:xfrm>
          <a:prstGeom prst="line">
            <a:avLst/>
          </a:prstGeom>
          <a:noFill/>
          <a:ln w="9525">
            <a:solidFill>
              <a:srgbClr val="4F81BD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18442" name="Text Box 10"/>
          <p:cNvSpPr txBox="1">
            <a:spLocks noChangeArrowheads="1"/>
          </p:cNvSpPr>
          <p:nvPr/>
        </p:nvSpPr>
        <p:spPr bwMode="auto">
          <a:xfrm>
            <a:off x="5580063" y="3213100"/>
            <a:ext cx="792162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it-IT">
                <a:solidFill>
                  <a:srgbClr val="4F81BD"/>
                </a:solidFill>
                <a:latin typeface="Calibri" pitchFamily="34" charset="0"/>
              </a:rPr>
              <a:t>7 m</a:t>
            </a:r>
          </a:p>
        </p:txBody>
      </p:sp>
      <p:sp>
        <p:nvSpPr>
          <p:cNvPr id="18443" name="Line 11"/>
          <p:cNvSpPr>
            <a:spLocks noChangeShapeType="1"/>
          </p:cNvSpPr>
          <p:nvPr/>
        </p:nvSpPr>
        <p:spPr bwMode="auto">
          <a:xfrm>
            <a:off x="2411413" y="3933825"/>
            <a:ext cx="1008062" cy="0"/>
          </a:xfrm>
          <a:prstGeom prst="line">
            <a:avLst/>
          </a:prstGeom>
          <a:noFill/>
          <a:ln w="9525">
            <a:solidFill>
              <a:srgbClr val="4F81BD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18444" name="Text Box 12"/>
          <p:cNvSpPr txBox="1">
            <a:spLocks noChangeArrowheads="1"/>
          </p:cNvSpPr>
          <p:nvPr/>
        </p:nvSpPr>
        <p:spPr bwMode="auto">
          <a:xfrm>
            <a:off x="2555875" y="3500438"/>
            <a:ext cx="79216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it-IT">
                <a:solidFill>
                  <a:srgbClr val="4F81BD"/>
                </a:solidFill>
                <a:latin typeface="Calibri" pitchFamily="34" charset="0"/>
              </a:rPr>
              <a:t>6 m</a:t>
            </a:r>
          </a:p>
        </p:txBody>
      </p:sp>
      <p:sp>
        <p:nvSpPr>
          <p:cNvPr id="18445" name="Rectangle 13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it-IT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build="p"/>
      <p:bldP spid="18437" grpId="0" animBg="1"/>
      <p:bldP spid="18438" grpId="0"/>
      <p:bldP spid="18439" grpId="0" animBg="1"/>
      <p:bldP spid="18440" grpId="0"/>
      <p:bldP spid="18441" grpId="0" animBg="1"/>
      <p:bldP spid="18442" grpId="0"/>
      <p:bldP spid="18443" grpId="0" animBg="1"/>
      <p:bldP spid="1844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7" name="Rectangle 7"/>
          <p:cNvSpPr>
            <a:spLocks noChangeArrowheads="1"/>
          </p:cNvSpPr>
          <p:nvPr/>
        </p:nvSpPr>
        <p:spPr bwMode="auto">
          <a:xfrm>
            <a:off x="684213" y="0"/>
            <a:ext cx="7772400" cy="1341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it-IT" sz="3600">
                <a:solidFill>
                  <a:srgbClr val="1F497D"/>
                </a:solidFill>
                <a:latin typeface="Cambria" pitchFamily="18" charset="0"/>
              </a:rPr>
              <a:t>PRINCIPALI CARENZE RISCONTRATE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50825" y="2492375"/>
            <a:ext cx="8642350" cy="1728788"/>
          </a:xfrm>
          <a:noFill/>
          <a:ln/>
        </p:spPr>
        <p:txBody>
          <a:bodyPr/>
          <a:lstStyle/>
          <a:p>
            <a:r>
              <a:rPr lang="it-IT" sz="5000">
                <a:solidFill>
                  <a:srgbClr val="1F497D"/>
                </a:solidFill>
                <a:latin typeface="Cambria" pitchFamily="18" charset="0"/>
              </a:rPr>
              <a:t>SFORZI ASSIALI ELEVATI NEI PILASTRI</a:t>
            </a:r>
          </a:p>
          <a:p>
            <a:endParaRPr lang="it-IT" sz="5000">
              <a:solidFill>
                <a:srgbClr val="1F497D"/>
              </a:solidFill>
              <a:latin typeface="Cambria" pitchFamily="18" charset="0"/>
            </a:endParaRPr>
          </a:p>
          <a:p>
            <a:endParaRPr lang="it-IT" sz="2400"/>
          </a:p>
          <a:p>
            <a:pPr algn="l">
              <a:buFontTx/>
              <a:buChar char="•"/>
            </a:pPr>
            <a:endParaRPr lang="it-IT" sz="2400"/>
          </a:p>
        </p:txBody>
      </p:sp>
      <p:pic>
        <p:nvPicPr>
          <p:cNvPr id="2048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5563" y="0"/>
            <a:ext cx="61991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21" name="Rectangle 17"/>
          <p:cNvSpPr>
            <a:spLocks noChangeArrowheads="1"/>
          </p:cNvSpPr>
          <p:nvPr/>
        </p:nvSpPr>
        <p:spPr bwMode="auto">
          <a:xfrm>
            <a:off x="684213" y="0"/>
            <a:ext cx="7772400" cy="1341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it-IT" sz="3600">
                <a:solidFill>
                  <a:srgbClr val="1F497D"/>
                </a:solidFill>
                <a:latin typeface="Cambria" pitchFamily="18" charset="0"/>
              </a:rPr>
              <a:t>PRINCIPALI CARENZE RISCONTRATE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50825" y="2492375"/>
            <a:ext cx="8642350" cy="1728788"/>
          </a:xfrm>
          <a:noFill/>
          <a:ln/>
        </p:spPr>
        <p:txBody>
          <a:bodyPr/>
          <a:lstStyle/>
          <a:p>
            <a:pPr>
              <a:lnSpc>
                <a:spcPct val="80000"/>
              </a:lnSpc>
            </a:pPr>
            <a:r>
              <a:rPr lang="it-IT" sz="5000">
                <a:solidFill>
                  <a:srgbClr val="1F497D"/>
                </a:solidFill>
                <a:latin typeface="Cambria" pitchFamily="18" charset="0"/>
              </a:rPr>
              <a:t>ASSENZA DI CONNESSIONI TRASVERSALI TRA I TELAI</a:t>
            </a:r>
          </a:p>
          <a:p>
            <a:pPr>
              <a:lnSpc>
                <a:spcPct val="80000"/>
              </a:lnSpc>
            </a:pPr>
            <a:endParaRPr lang="it-IT" sz="4200"/>
          </a:p>
          <a:p>
            <a:pPr>
              <a:lnSpc>
                <a:spcPct val="80000"/>
              </a:lnSpc>
            </a:pPr>
            <a:endParaRPr lang="it-IT" sz="1800"/>
          </a:p>
          <a:p>
            <a:pPr algn="l">
              <a:lnSpc>
                <a:spcPct val="80000"/>
              </a:lnSpc>
              <a:buFontTx/>
              <a:buChar char="•"/>
            </a:pPr>
            <a:endParaRPr lang="it-IT" sz="1800"/>
          </a:p>
        </p:txBody>
      </p:sp>
      <p:pic>
        <p:nvPicPr>
          <p:cNvPr id="21508" name="Picture 4" descr="FILI FISSI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275" y="0"/>
            <a:ext cx="591661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509" name="AutoShape 5"/>
          <p:cNvSpPr>
            <a:spLocks noChangeArrowheads="1"/>
          </p:cNvSpPr>
          <p:nvPr/>
        </p:nvSpPr>
        <p:spPr bwMode="auto">
          <a:xfrm>
            <a:off x="2268538" y="188913"/>
            <a:ext cx="287337" cy="5832475"/>
          </a:xfrm>
          <a:prstGeom prst="flowChartProcess">
            <a:avLst/>
          </a:prstGeom>
          <a:solidFill>
            <a:srgbClr val="4F81BD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21510" name="AutoShape 6"/>
          <p:cNvSpPr>
            <a:spLocks noChangeArrowheads="1"/>
          </p:cNvSpPr>
          <p:nvPr/>
        </p:nvSpPr>
        <p:spPr bwMode="auto">
          <a:xfrm>
            <a:off x="2268538" y="188913"/>
            <a:ext cx="1223962" cy="287337"/>
          </a:xfrm>
          <a:prstGeom prst="flowChartProcess">
            <a:avLst/>
          </a:prstGeom>
          <a:solidFill>
            <a:srgbClr val="4F81BD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21512" name="AutoShape 8"/>
          <p:cNvSpPr>
            <a:spLocks noChangeArrowheads="1"/>
          </p:cNvSpPr>
          <p:nvPr/>
        </p:nvSpPr>
        <p:spPr bwMode="auto">
          <a:xfrm>
            <a:off x="3276600" y="333375"/>
            <a:ext cx="287338" cy="5832475"/>
          </a:xfrm>
          <a:prstGeom prst="flowChartProcess">
            <a:avLst/>
          </a:prstGeom>
          <a:solidFill>
            <a:srgbClr val="4F81BD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21513" name="AutoShape 9"/>
          <p:cNvSpPr>
            <a:spLocks noChangeArrowheads="1"/>
          </p:cNvSpPr>
          <p:nvPr/>
        </p:nvSpPr>
        <p:spPr bwMode="auto">
          <a:xfrm>
            <a:off x="5003800" y="1196975"/>
            <a:ext cx="287338" cy="5040313"/>
          </a:xfrm>
          <a:prstGeom prst="flowChartProcess">
            <a:avLst/>
          </a:prstGeom>
          <a:solidFill>
            <a:srgbClr val="4F81BD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21514" name="AutoShape 10"/>
          <p:cNvSpPr>
            <a:spLocks noChangeArrowheads="1"/>
          </p:cNvSpPr>
          <p:nvPr/>
        </p:nvSpPr>
        <p:spPr bwMode="auto">
          <a:xfrm>
            <a:off x="3492500" y="1196975"/>
            <a:ext cx="1727200" cy="287338"/>
          </a:xfrm>
          <a:prstGeom prst="flowChartProcess">
            <a:avLst/>
          </a:prstGeom>
          <a:solidFill>
            <a:srgbClr val="4F81BD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21515" name="AutoShape 11"/>
          <p:cNvSpPr>
            <a:spLocks noChangeArrowheads="1"/>
          </p:cNvSpPr>
          <p:nvPr/>
        </p:nvSpPr>
        <p:spPr bwMode="auto">
          <a:xfrm>
            <a:off x="5219700" y="2708275"/>
            <a:ext cx="2305050" cy="287338"/>
          </a:xfrm>
          <a:prstGeom prst="flowChartProcess">
            <a:avLst/>
          </a:prstGeom>
          <a:solidFill>
            <a:srgbClr val="4F81BD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21516" name="AutoShape 12"/>
          <p:cNvSpPr>
            <a:spLocks noChangeArrowheads="1"/>
          </p:cNvSpPr>
          <p:nvPr/>
        </p:nvSpPr>
        <p:spPr bwMode="auto">
          <a:xfrm>
            <a:off x="5219700" y="3860800"/>
            <a:ext cx="2305050" cy="287338"/>
          </a:xfrm>
          <a:prstGeom prst="flowChartProcess">
            <a:avLst/>
          </a:prstGeom>
          <a:solidFill>
            <a:srgbClr val="4F81BD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21517" name="AutoShape 13"/>
          <p:cNvSpPr>
            <a:spLocks noChangeArrowheads="1"/>
          </p:cNvSpPr>
          <p:nvPr/>
        </p:nvSpPr>
        <p:spPr bwMode="auto">
          <a:xfrm>
            <a:off x="5219700" y="4508500"/>
            <a:ext cx="2305050" cy="287338"/>
          </a:xfrm>
          <a:prstGeom prst="flowChartProcess">
            <a:avLst/>
          </a:prstGeom>
          <a:solidFill>
            <a:srgbClr val="4F81BD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21518" name="AutoShape 14"/>
          <p:cNvSpPr>
            <a:spLocks noChangeArrowheads="1"/>
          </p:cNvSpPr>
          <p:nvPr/>
        </p:nvSpPr>
        <p:spPr bwMode="auto">
          <a:xfrm>
            <a:off x="3348038" y="5949950"/>
            <a:ext cx="4032250" cy="287338"/>
          </a:xfrm>
          <a:prstGeom prst="flowChartProcess">
            <a:avLst/>
          </a:prstGeom>
          <a:solidFill>
            <a:srgbClr val="4F81BD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21519" name="AutoShape 15"/>
          <p:cNvSpPr>
            <a:spLocks noChangeArrowheads="1"/>
          </p:cNvSpPr>
          <p:nvPr/>
        </p:nvSpPr>
        <p:spPr bwMode="auto">
          <a:xfrm>
            <a:off x="2339975" y="5734050"/>
            <a:ext cx="1223963" cy="287338"/>
          </a:xfrm>
          <a:prstGeom prst="flowChartProcess">
            <a:avLst/>
          </a:prstGeom>
          <a:solidFill>
            <a:srgbClr val="4F81BD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1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1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1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build="p"/>
      <p:bldP spid="21509" grpId="0" animBg="1"/>
      <p:bldP spid="21510" grpId="0" animBg="1"/>
      <p:bldP spid="21512" grpId="0" animBg="1"/>
      <p:bldP spid="21513" grpId="0" animBg="1"/>
      <p:bldP spid="21514" grpId="0" animBg="1"/>
      <p:bldP spid="21515" grpId="0" animBg="1"/>
      <p:bldP spid="21516" grpId="0" animBg="1"/>
      <p:bldP spid="21517" grpId="0" animBg="1"/>
      <p:bldP spid="21518" grpId="0" animBg="1"/>
      <p:bldP spid="2151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8" name="Rectangle 10"/>
          <p:cNvSpPr>
            <a:spLocks noChangeArrowheads="1"/>
          </p:cNvSpPr>
          <p:nvPr/>
        </p:nvSpPr>
        <p:spPr bwMode="auto">
          <a:xfrm>
            <a:off x="684213" y="0"/>
            <a:ext cx="7772400" cy="1341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it-IT" sz="3600">
                <a:solidFill>
                  <a:srgbClr val="1F497D"/>
                </a:solidFill>
                <a:latin typeface="Cambria" pitchFamily="18" charset="0"/>
              </a:rPr>
              <a:t>PRINCIPALI CARENZE RISCONTRATE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50825" y="2492375"/>
            <a:ext cx="8642350" cy="1728788"/>
          </a:xfrm>
          <a:noFill/>
          <a:ln/>
        </p:spPr>
        <p:txBody>
          <a:bodyPr/>
          <a:lstStyle/>
          <a:p>
            <a:r>
              <a:rPr lang="it-IT" sz="5000">
                <a:solidFill>
                  <a:srgbClr val="1F497D"/>
                </a:solidFill>
                <a:latin typeface="Cambria" pitchFamily="18" charset="0"/>
              </a:rPr>
              <a:t>STAFFATURE POCO FITTE</a:t>
            </a:r>
          </a:p>
          <a:p>
            <a:endParaRPr lang="it-IT" sz="5000"/>
          </a:p>
          <a:p>
            <a:endParaRPr lang="it-IT" sz="2400"/>
          </a:p>
          <a:p>
            <a:pPr algn="l">
              <a:buFontTx/>
              <a:buChar char="•"/>
            </a:pPr>
            <a:endParaRPr lang="it-IT" sz="2400"/>
          </a:p>
        </p:txBody>
      </p:sp>
      <p:pic>
        <p:nvPicPr>
          <p:cNvPr id="22532" name="Picture 4" descr="STAFFATUR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8926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533" name="Oval 5"/>
          <p:cNvSpPr>
            <a:spLocks noChangeArrowheads="1"/>
          </p:cNvSpPr>
          <p:nvPr/>
        </p:nvSpPr>
        <p:spPr bwMode="auto">
          <a:xfrm>
            <a:off x="3132138" y="3141663"/>
            <a:ext cx="1079500" cy="2736850"/>
          </a:xfrm>
          <a:prstGeom prst="ellipse">
            <a:avLst/>
          </a:prstGeom>
          <a:noFill/>
          <a:ln w="25400">
            <a:solidFill>
              <a:srgbClr val="4F81B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22534" name="Line 6"/>
          <p:cNvSpPr>
            <a:spLocks noChangeShapeType="1"/>
          </p:cNvSpPr>
          <p:nvPr/>
        </p:nvSpPr>
        <p:spPr bwMode="auto">
          <a:xfrm flipH="1" flipV="1">
            <a:off x="2195513" y="2781300"/>
            <a:ext cx="1081087" cy="792163"/>
          </a:xfrm>
          <a:prstGeom prst="line">
            <a:avLst/>
          </a:prstGeom>
          <a:noFill/>
          <a:ln w="25400">
            <a:solidFill>
              <a:srgbClr val="4F81B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22535" name="Text Box 7"/>
          <p:cNvSpPr txBox="1">
            <a:spLocks noChangeArrowheads="1"/>
          </p:cNvSpPr>
          <p:nvPr/>
        </p:nvSpPr>
        <p:spPr bwMode="auto">
          <a:xfrm>
            <a:off x="1116013" y="2492375"/>
            <a:ext cx="2089150" cy="330200"/>
          </a:xfrm>
          <a:prstGeom prst="rect">
            <a:avLst/>
          </a:prstGeom>
          <a:solidFill>
            <a:schemeClr val="bg1"/>
          </a:solidFill>
          <a:ln w="25400" algn="ctr">
            <a:solidFill>
              <a:srgbClr val="4F81B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spcBef>
                <a:spcPct val="50000"/>
              </a:spcBef>
            </a:pPr>
            <a:r>
              <a:rPr lang="it-IT" sz="1400">
                <a:solidFill>
                  <a:srgbClr val="4F81BD"/>
                </a:solidFill>
                <a:latin typeface="Calibri" pitchFamily="34" charset="0"/>
              </a:rPr>
              <a:t>STAFFATURA TRAVI</a:t>
            </a:r>
          </a:p>
        </p:txBody>
      </p:sp>
      <p:sp>
        <p:nvSpPr>
          <p:cNvPr id="22536" name="Text Box 8"/>
          <p:cNvSpPr txBox="1">
            <a:spLocks noChangeArrowheads="1"/>
          </p:cNvSpPr>
          <p:nvPr/>
        </p:nvSpPr>
        <p:spPr bwMode="auto">
          <a:xfrm>
            <a:off x="4859338" y="1844675"/>
            <a:ext cx="3816350" cy="1946275"/>
          </a:xfrm>
          <a:prstGeom prst="rect">
            <a:avLst/>
          </a:prstGeom>
          <a:solidFill>
            <a:schemeClr val="bg1"/>
          </a:solidFill>
          <a:ln w="25400">
            <a:solidFill>
              <a:srgbClr val="4F81B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it-IT" sz="2000">
                <a:solidFill>
                  <a:srgbClr val="4F81BD"/>
                </a:solidFill>
                <a:latin typeface="Calibri" pitchFamily="34" charset="0"/>
              </a:rPr>
              <a:t>STAFFATURA PILASTRI:</a:t>
            </a:r>
          </a:p>
          <a:p>
            <a:pPr>
              <a:spcBef>
                <a:spcPct val="50000"/>
              </a:spcBef>
            </a:pPr>
            <a:r>
              <a:rPr lang="it-IT" sz="2000">
                <a:solidFill>
                  <a:srgbClr val="4F81BD"/>
                </a:solidFill>
                <a:latin typeface="Calibri" pitchFamily="34" charset="0"/>
              </a:rPr>
              <a:t>LE PROVE PACOMETRICHE HANNO EVIDENZIATO STAFFE </a:t>
            </a:r>
            <a:r>
              <a:rPr lang="el-GR" sz="2000">
                <a:solidFill>
                  <a:srgbClr val="4F81BD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Φ</a:t>
            </a:r>
            <a:r>
              <a:rPr lang="it-IT" sz="2000">
                <a:solidFill>
                  <a:srgbClr val="4F81BD"/>
                </a:solidFill>
                <a:latin typeface="Calibri" pitchFamily="34" charset="0"/>
              </a:rPr>
              <a:t> 8 DAL PASSO COSTANTE DI 20 cm</a:t>
            </a:r>
          </a:p>
          <a:p>
            <a:pPr>
              <a:spcBef>
                <a:spcPct val="50000"/>
              </a:spcBef>
            </a:pPr>
            <a:endParaRPr lang="it-IT" sz="2000">
              <a:solidFill>
                <a:srgbClr val="4F81BD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build="p"/>
      <p:bldP spid="22533" grpId="0" animBg="1"/>
      <p:bldP spid="22534" grpId="0" animBg="1"/>
      <p:bldP spid="22535" grpId="0" animBg="1"/>
      <p:bldP spid="2253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64" name="Rectangle 12"/>
          <p:cNvSpPr>
            <a:spLocks noChangeArrowheads="1"/>
          </p:cNvSpPr>
          <p:nvPr/>
        </p:nvSpPr>
        <p:spPr bwMode="auto">
          <a:xfrm>
            <a:off x="684213" y="0"/>
            <a:ext cx="7772400" cy="1341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it-IT" sz="3600">
                <a:solidFill>
                  <a:srgbClr val="1F497D"/>
                </a:solidFill>
                <a:latin typeface="Cambria" pitchFamily="18" charset="0"/>
              </a:rPr>
              <a:t>PRINCIPALI CARENZE RISCONTRATE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50825" y="2492375"/>
            <a:ext cx="8642350" cy="1728788"/>
          </a:xfrm>
          <a:noFill/>
          <a:ln/>
        </p:spPr>
        <p:txBody>
          <a:bodyPr/>
          <a:lstStyle/>
          <a:p>
            <a:r>
              <a:rPr lang="it-IT" sz="5000">
                <a:solidFill>
                  <a:srgbClr val="1F497D"/>
                </a:solidFill>
                <a:latin typeface="Cambria" pitchFamily="18" charset="0"/>
              </a:rPr>
              <a:t>PILASTRI TOZZI AL PRIMO LIVELLO</a:t>
            </a:r>
          </a:p>
          <a:p>
            <a:endParaRPr lang="it-IT" sz="5000">
              <a:solidFill>
                <a:srgbClr val="1F497D"/>
              </a:solidFill>
              <a:latin typeface="Cambria" pitchFamily="18" charset="0"/>
            </a:endParaRPr>
          </a:p>
          <a:p>
            <a:endParaRPr lang="it-IT" sz="2400"/>
          </a:p>
          <a:p>
            <a:pPr algn="l">
              <a:buFontTx/>
              <a:buChar char="•"/>
            </a:pPr>
            <a:endParaRPr lang="it-IT" sz="2400"/>
          </a:p>
        </p:txBody>
      </p:sp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70100"/>
            <a:ext cx="8054975" cy="4787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57" name="Picture 5" descr="slm68"/>
          <p:cNvPicPr>
            <a:picLocks noChangeAspect="1" noChangeArrowheads="1"/>
          </p:cNvPicPr>
          <p:nvPr/>
        </p:nvPicPr>
        <p:blipFill>
          <a:blip r:embed="rId3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3963" y="398463"/>
            <a:ext cx="7451725" cy="46863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558" name="Oval 6"/>
          <p:cNvSpPr>
            <a:spLocks noChangeArrowheads="1"/>
          </p:cNvSpPr>
          <p:nvPr/>
        </p:nvSpPr>
        <p:spPr bwMode="auto">
          <a:xfrm>
            <a:off x="4787900" y="3644900"/>
            <a:ext cx="792163" cy="647700"/>
          </a:xfrm>
          <a:prstGeom prst="ellipse">
            <a:avLst/>
          </a:prstGeom>
          <a:noFill/>
          <a:ln w="25400" algn="ctr">
            <a:solidFill>
              <a:srgbClr val="4F81B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23559" name="Oval 7"/>
          <p:cNvSpPr>
            <a:spLocks noChangeArrowheads="1"/>
          </p:cNvSpPr>
          <p:nvPr/>
        </p:nvSpPr>
        <p:spPr bwMode="auto">
          <a:xfrm>
            <a:off x="6300788" y="3716338"/>
            <a:ext cx="720725" cy="647700"/>
          </a:xfrm>
          <a:prstGeom prst="ellipse">
            <a:avLst/>
          </a:prstGeom>
          <a:noFill/>
          <a:ln w="25400" algn="ctr">
            <a:solidFill>
              <a:srgbClr val="4F81B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23560" name="Oval 8"/>
          <p:cNvSpPr>
            <a:spLocks noChangeArrowheads="1"/>
          </p:cNvSpPr>
          <p:nvPr/>
        </p:nvSpPr>
        <p:spPr bwMode="auto">
          <a:xfrm>
            <a:off x="7524750" y="3644900"/>
            <a:ext cx="719138" cy="647700"/>
          </a:xfrm>
          <a:prstGeom prst="ellipse">
            <a:avLst/>
          </a:prstGeom>
          <a:noFill/>
          <a:ln w="25400" algn="ctr">
            <a:solidFill>
              <a:srgbClr val="4F81B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23561" name="Oval 9"/>
          <p:cNvSpPr>
            <a:spLocks noChangeArrowheads="1"/>
          </p:cNvSpPr>
          <p:nvPr/>
        </p:nvSpPr>
        <p:spPr bwMode="auto">
          <a:xfrm>
            <a:off x="3995738" y="3789363"/>
            <a:ext cx="288925" cy="287337"/>
          </a:xfrm>
          <a:prstGeom prst="ellipse">
            <a:avLst/>
          </a:prstGeom>
          <a:noFill/>
          <a:ln w="25400" algn="ctr">
            <a:solidFill>
              <a:srgbClr val="4F81B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23562" name="Oval 10"/>
          <p:cNvSpPr>
            <a:spLocks noChangeArrowheads="1"/>
          </p:cNvSpPr>
          <p:nvPr/>
        </p:nvSpPr>
        <p:spPr bwMode="auto">
          <a:xfrm>
            <a:off x="4284663" y="3716338"/>
            <a:ext cx="431800" cy="431800"/>
          </a:xfrm>
          <a:prstGeom prst="ellipse">
            <a:avLst/>
          </a:prstGeom>
          <a:noFill/>
          <a:ln w="25400" algn="ctr">
            <a:solidFill>
              <a:srgbClr val="4F81B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build="p"/>
      <p:bldP spid="23558" grpId="0" animBg="1"/>
      <p:bldP spid="23559" grpId="0" animBg="1"/>
      <p:bldP spid="23560" grpId="0" animBg="1"/>
      <p:bldP spid="23561" grpId="0" animBg="1"/>
      <p:bldP spid="2356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9144000" cy="1412875"/>
          </a:xfrm>
        </p:spPr>
        <p:txBody>
          <a:bodyPr/>
          <a:lstStyle/>
          <a:p>
            <a:r>
              <a:rPr lang="it-IT" sz="5000">
                <a:solidFill>
                  <a:srgbClr val="1F497D"/>
                </a:solidFill>
                <a:latin typeface="Cambria" pitchFamily="18" charset="0"/>
              </a:rPr>
              <a:t>ANALISI DI IDONEITA’ STATICA</a:t>
            </a:r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395288" y="1985963"/>
            <a:ext cx="8424862" cy="4872037"/>
          </a:xfrm>
          <a:noFill/>
          <a:ln/>
        </p:spPr>
        <p:txBody>
          <a:bodyPr/>
          <a:lstStyle/>
          <a:p>
            <a:pPr marL="357188" indent="-357188" algn="l"/>
            <a:r>
              <a:rPr lang="it-IT" sz="2400" dirty="0">
                <a:solidFill>
                  <a:srgbClr val="4F81BD"/>
                </a:solidFill>
                <a:latin typeface="Cambria" pitchFamily="18" charset="0"/>
              </a:rPr>
              <a:t>- UTILIZZO DI UN MODELLO TRIDIMENSIONALE AGLI          ELEMENTI FINITI </a:t>
            </a:r>
            <a:r>
              <a:rPr lang="it-IT" sz="2400" dirty="0" smtClean="0">
                <a:solidFill>
                  <a:srgbClr val="4F81BD"/>
                </a:solidFill>
                <a:latin typeface="Cambria" pitchFamily="18" charset="0"/>
              </a:rPr>
              <a:t>(SAP2000</a:t>
            </a:r>
            <a:r>
              <a:rPr lang="it-IT" sz="2400" dirty="0">
                <a:solidFill>
                  <a:srgbClr val="4F81BD"/>
                </a:solidFill>
                <a:latin typeface="Cambria" pitchFamily="18" charset="0"/>
              </a:rPr>
              <a:t>)</a:t>
            </a:r>
          </a:p>
          <a:p>
            <a:pPr marL="357188" indent="-357188" algn="l"/>
            <a:r>
              <a:rPr lang="it-IT" sz="2400" dirty="0">
                <a:solidFill>
                  <a:srgbClr val="4F81BD"/>
                </a:solidFill>
                <a:latin typeface="Cambria" pitchFamily="18" charset="0"/>
              </a:rPr>
              <a:t>-VERIFICA DEI PILASTRI A PRESSOFLESSIONE DEVIATA</a:t>
            </a:r>
          </a:p>
          <a:p>
            <a:pPr marL="357188" indent="-357188" algn="l"/>
            <a:r>
              <a:rPr lang="it-IT" sz="2400" dirty="0">
                <a:solidFill>
                  <a:srgbClr val="4F81BD"/>
                </a:solidFill>
                <a:latin typeface="Cambria" pitchFamily="18" charset="0"/>
              </a:rPr>
              <a:t>-VERIFICA DELLE TRAVI CONTINUE A FLESSIONE COL METODO DELLA RIDISTRIBUZIONE DEI MOMENTI</a:t>
            </a:r>
          </a:p>
          <a:p>
            <a:pPr marL="357188" indent="-357188" algn="l"/>
            <a:r>
              <a:rPr lang="it-IT" sz="2400" dirty="0">
                <a:solidFill>
                  <a:srgbClr val="4F81BD"/>
                </a:solidFill>
                <a:latin typeface="Cambria" pitchFamily="18" charset="0"/>
              </a:rPr>
              <a:t>-VERIFICA DELLE TRAVI A TAGLIO</a:t>
            </a:r>
          </a:p>
          <a:p>
            <a:pPr marL="357188" indent="-357188" algn="l"/>
            <a:endParaRPr lang="it-IT" sz="2400" dirty="0">
              <a:solidFill>
                <a:srgbClr val="4F81BD"/>
              </a:solidFill>
              <a:latin typeface="Cambria" pitchFamily="18" charset="0"/>
            </a:endParaRPr>
          </a:p>
          <a:p>
            <a:pPr marL="357188" indent="-357188" algn="l"/>
            <a:endParaRPr lang="it-IT" sz="2000" dirty="0">
              <a:solidFill>
                <a:srgbClr val="4F81BD"/>
              </a:solidFill>
              <a:latin typeface="Cambria" pitchFamily="18" charset="0"/>
            </a:endParaRPr>
          </a:p>
          <a:p>
            <a:pPr marL="357188" indent="-357188" algn="l">
              <a:buFontTx/>
              <a:buChar char="•"/>
            </a:pPr>
            <a:endParaRPr lang="it-IT" sz="2400" dirty="0">
              <a:solidFill>
                <a:srgbClr val="4F81BD"/>
              </a:solidFill>
              <a:latin typeface="Calibri" pitchFamily="34" charset="0"/>
            </a:endParaRPr>
          </a:p>
        </p:txBody>
      </p:sp>
      <p:sp>
        <p:nvSpPr>
          <p:cNvPr id="15366" name="Line 6"/>
          <p:cNvSpPr>
            <a:spLocks noChangeShapeType="1"/>
          </p:cNvSpPr>
          <p:nvPr/>
        </p:nvSpPr>
        <p:spPr bwMode="auto">
          <a:xfrm>
            <a:off x="395288" y="1773238"/>
            <a:ext cx="0" cy="2879725"/>
          </a:xfrm>
          <a:prstGeom prst="line">
            <a:avLst/>
          </a:prstGeom>
          <a:noFill/>
          <a:ln w="31750">
            <a:solidFill>
              <a:srgbClr val="4F81B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9144000" cy="1412875"/>
          </a:xfrm>
        </p:spPr>
        <p:txBody>
          <a:bodyPr/>
          <a:lstStyle/>
          <a:p>
            <a:r>
              <a:rPr lang="it-IT" sz="5000">
                <a:solidFill>
                  <a:srgbClr val="1F497D"/>
                </a:solidFill>
                <a:latin typeface="Cambria" pitchFamily="18" charset="0"/>
              </a:rPr>
              <a:t>ANALISI DI IDONEITA’ STATICA</a:t>
            </a:r>
          </a:p>
        </p:txBody>
      </p:sp>
      <p:sp>
        <p:nvSpPr>
          <p:cNvPr id="74758" name="Rectangle 6"/>
          <p:cNvSpPr>
            <a:spLocks noChangeArrowheads="1"/>
          </p:cNvSpPr>
          <p:nvPr/>
        </p:nvSpPr>
        <p:spPr bwMode="auto">
          <a:xfrm>
            <a:off x="0" y="765175"/>
            <a:ext cx="9144000" cy="1150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it-IT" sz="4000">
                <a:solidFill>
                  <a:srgbClr val="4F81BD"/>
                </a:solidFill>
                <a:latin typeface="Cambria" pitchFamily="18" charset="0"/>
              </a:rPr>
              <a:t>MODELLO TRIDIMENSIONALE</a:t>
            </a:r>
          </a:p>
        </p:txBody>
      </p:sp>
      <p:pic>
        <p:nvPicPr>
          <p:cNvPr id="74759" name="Immagine 3" descr="modello 3d.b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138" y="1773238"/>
            <a:ext cx="7740650" cy="5018087"/>
          </a:xfrm>
          <a:prstGeom prst="rect">
            <a:avLst/>
          </a:prstGeom>
          <a:noFill/>
          <a:ln w="25400">
            <a:solidFill>
              <a:srgbClr val="4F81BD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82" name="Rectangle 6"/>
          <p:cNvSpPr>
            <a:spLocks noChangeArrowheads="1"/>
          </p:cNvSpPr>
          <p:nvPr/>
        </p:nvSpPr>
        <p:spPr bwMode="auto">
          <a:xfrm>
            <a:off x="468313" y="1700213"/>
            <a:ext cx="8424862" cy="936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it-IT" sz="2000">
                <a:solidFill>
                  <a:srgbClr val="4F81BD"/>
                </a:solidFill>
                <a:latin typeface="Calibri" pitchFamily="34" charset="0"/>
              </a:rPr>
              <a:t>Sulla base dei risultati ottenuti con le prove sulla struttura esistente si ritiene di aver raggiunto un </a:t>
            </a:r>
            <a:r>
              <a:rPr lang="it-IT" sz="2000" b="1" i="1">
                <a:solidFill>
                  <a:srgbClr val="4F81BD"/>
                </a:solidFill>
                <a:latin typeface="Calibri" pitchFamily="34" charset="0"/>
              </a:rPr>
              <a:t>livello di conoscenza accurato</a:t>
            </a:r>
            <a:endParaRPr lang="en-US" sz="4400">
              <a:solidFill>
                <a:srgbClr val="4F81BD"/>
              </a:solidFill>
              <a:latin typeface="Calibri" pitchFamily="34" charset="0"/>
            </a:endParaRPr>
          </a:p>
        </p:txBody>
      </p:sp>
      <p:sp>
        <p:nvSpPr>
          <p:cNvPr id="75783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457200" y="2852738"/>
            <a:ext cx="3467100" cy="3273425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it-IT" sz="1800">
                <a:solidFill>
                  <a:srgbClr val="4F81BD"/>
                </a:solidFill>
                <a:latin typeface="Calibri" pitchFamily="34" charset="0"/>
              </a:rPr>
              <a:t>CALCESTRUZZO</a:t>
            </a:r>
          </a:p>
          <a:p>
            <a:pPr>
              <a:lnSpc>
                <a:spcPct val="80000"/>
              </a:lnSpc>
              <a:buFont typeface="Calibri" pitchFamily="34" charset="0"/>
              <a:buChar char="—"/>
            </a:pPr>
            <a:r>
              <a:rPr lang="it-IT" sz="1800">
                <a:solidFill>
                  <a:srgbClr val="4F81BD"/>
                </a:solidFill>
                <a:latin typeface="Calibri" pitchFamily="34" charset="0"/>
              </a:rPr>
              <a:t>f</a:t>
            </a:r>
            <a:r>
              <a:rPr lang="it-IT" sz="1800" baseline="-25000">
                <a:solidFill>
                  <a:srgbClr val="4F81BD"/>
                </a:solidFill>
                <a:latin typeface="Calibri" pitchFamily="34" charset="0"/>
              </a:rPr>
              <a:t>cm</a:t>
            </a:r>
            <a:r>
              <a:rPr lang="it-IT" sz="1800">
                <a:solidFill>
                  <a:srgbClr val="4F81BD"/>
                </a:solidFill>
                <a:latin typeface="Calibri" pitchFamily="34" charset="0"/>
              </a:rPr>
              <a:t>	173 kg/cm</a:t>
            </a:r>
            <a:r>
              <a:rPr lang="it-IT" sz="1800" baseline="30000">
                <a:solidFill>
                  <a:srgbClr val="4F81BD"/>
                </a:solidFill>
                <a:latin typeface="Calibri" pitchFamily="34" charset="0"/>
              </a:rPr>
              <a:t>2</a:t>
            </a:r>
          </a:p>
          <a:p>
            <a:pPr>
              <a:lnSpc>
                <a:spcPct val="80000"/>
              </a:lnSpc>
              <a:buFont typeface="Calibri" pitchFamily="34" charset="0"/>
              <a:buChar char="—"/>
            </a:pPr>
            <a:r>
              <a:rPr lang="it-IT" sz="1800">
                <a:solidFill>
                  <a:srgbClr val="4F81BD"/>
                </a:solidFill>
                <a:latin typeface="Calibri" pitchFamily="34" charset="0"/>
              </a:rPr>
              <a:t>E</a:t>
            </a:r>
            <a:r>
              <a:rPr lang="it-IT" sz="1800" baseline="-25000">
                <a:solidFill>
                  <a:srgbClr val="4F81BD"/>
                </a:solidFill>
                <a:latin typeface="Calibri" pitchFamily="34" charset="0"/>
              </a:rPr>
              <a:t>cm</a:t>
            </a:r>
            <a:r>
              <a:rPr lang="it-IT" sz="1800">
                <a:solidFill>
                  <a:srgbClr val="4F81BD"/>
                </a:solidFill>
                <a:latin typeface="Calibri" pitchFamily="34" charset="0"/>
              </a:rPr>
              <a:t>	284.500 kg/cm</a:t>
            </a:r>
            <a:r>
              <a:rPr lang="it-IT" sz="1800" baseline="30000">
                <a:solidFill>
                  <a:srgbClr val="4F81BD"/>
                </a:solidFill>
                <a:latin typeface="Calibri" pitchFamily="34" charset="0"/>
              </a:rPr>
              <a:t>2</a:t>
            </a:r>
          </a:p>
          <a:p>
            <a:pPr>
              <a:lnSpc>
                <a:spcPct val="80000"/>
              </a:lnSpc>
              <a:buFont typeface="Calibri" pitchFamily="34" charset="0"/>
              <a:buChar char="—"/>
            </a:pPr>
            <a:r>
              <a:rPr lang="it-IT" sz="1800">
                <a:solidFill>
                  <a:srgbClr val="4F81BD"/>
                </a:solidFill>
                <a:latin typeface="Calibri" pitchFamily="34" charset="0"/>
              </a:rPr>
              <a:t>R</a:t>
            </a:r>
            <a:r>
              <a:rPr lang="it-IT" sz="1800" baseline="-25000">
                <a:solidFill>
                  <a:srgbClr val="4F81BD"/>
                </a:solidFill>
                <a:latin typeface="Calibri" pitchFamily="34" charset="0"/>
              </a:rPr>
              <a:t>cm</a:t>
            </a:r>
            <a:r>
              <a:rPr lang="it-IT" sz="1800">
                <a:solidFill>
                  <a:srgbClr val="4F81BD"/>
                </a:solidFill>
                <a:latin typeface="Calibri" pitchFamily="34" charset="0"/>
              </a:rPr>
              <a:t>	208 kg/cm</a:t>
            </a:r>
            <a:r>
              <a:rPr lang="it-IT" sz="1800" baseline="30000">
                <a:solidFill>
                  <a:srgbClr val="4F81BD"/>
                </a:solidFill>
                <a:latin typeface="Calibri" pitchFamily="34" charset="0"/>
              </a:rPr>
              <a:t>2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it-IT" sz="1800">
                <a:solidFill>
                  <a:srgbClr val="4F81BD"/>
                </a:solidFill>
                <a:latin typeface="Calibri" pitchFamily="34" charset="0"/>
              </a:rPr>
              <a:t>ACCIAIO</a:t>
            </a:r>
          </a:p>
          <a:p>
            <a:pPr>
              <a:lnSpc>
                <a:spcPct val="80000"/>
              </a:lnSpc>
              <a:buFont typeface="Calibri" pitchFamily="34" charset="0"/>
              <a:buChar char="—"/>
            </a:pPr>
            <a:r>
              <a:rPr lang="it-IT" sz="1800">
                <a:solidFill>
                  <a:srgbClr val="4F81BD"/>
                </a:solidFill>
                <a:latin typeface="Calibri" pitchFamily="34" charset="0"/>
              </a:rPr>
              <a:t>f</a:t>
            </a:r>
            <a:r>
              <a:rPr lang="it-IT" sz="1800" baseline="-25000">
                <a:solidFill>
                  <a:srgbClr val="4F81BD"/>
                </a:solidFill>
                <a:latin typeface="Calibri" pitchFamily="34" charset="0"/>
              </a:rPr>
              <a:t>sm</a:t>
            </a:r>
            <a:r>
              <a:rPr lang="it-IT" sz="1800">
                <a:solidFill>
                  <a:srgbClr val="4F81BD"/>
                </a:solidFill>
                <a:latin typeface="Calibri" pitchFamily="34" charset="0"/>
              </a:rPr>
              <a:t>	2200 kg/cm</a:t>
            </a:r>
            <a:r>
              <a:rPr lang="it-IT" sz="1800" baseline="30000">
                <a:solidFill>
                  <a:srgbClr val="4F81BD"/>
                </a:solidFill>
                <a:latin typeface="Calibri" pitchFamily="34" charset="0"/>
              </a:rPr>
              <a:t>2</a:t>
            </a:r>
            <a:endParaRPr lang="it-IT" sz="1800">
              <a:solidFill>
                <a:srgbClr val="4F81BD"/>
              </a:solidFill>
              <a:latin typeface="Calibri" pitchFamily="34" charset="0"/>
            </a:endParaRPr>
          </a:p>
          <a:p>
            <a:pPr>
              <a:lnSpc>
                <a:spcPct val="80000"/>
              </a:lnSpc>
              <a:buFont typeface="Calibri" pitchFamily="34" charset="0"/>
              <a:buChar char="—"/>
            </a:pPr>
            <a:r>
              <a:rPr lang="it-IT" sz="1800">
                <a:solidFill>
                  <a:srgbClr val="4F81BD"/>
                </a:solidFill>
                <a:latin typeface="Calibri" pitchFamily="34" charset="0"/>
              </a:rPr>
              <a:t>E</a:t>
            </a:r>
            <a:r>
              <a:rPr lang="it-IT" sz="1800" baseline="-25000">
                <a:solidFill>
                  <a:srgbClr val="4F81BD"/>
                </a:solidFill>
                <a:latin typeface="Calibri" pitchFamily="34" charset="0"/>
              </a:rPr>
              <a:t>sm</a:t>
            </a:r>
            <a:r>
              <a:rPr lang="it-IT" sz="1800">
                <a:solidFill>
                  <a:srgbClr val="4F81BD"/>
                </a:solidFill>
                <a:latin typeface="Calibri" pitchFamily="34" charset="0"/>
              </a:rPr>
              <a:t>	2.000.000 kg/cm</a:t>
            </a:r>
            <a:r>
              <a:rPr lang="it-IT" sz="1800" baseline="30000">
                <a:solidFill>
                  <a:srgbClr val="4F81BD"/>
                </a:solidFill>
                <a:latin typeface="Calibri" pitchFamily="34" charset="0"/>
              </a:rPr>
              <a:t>2</a:t>
            </a:r>
            <a:endParaRPr lang="it-IT" sz="1800">
              <a:solidFill>
                <a:srgbClr val="4F81BD"/>
              </a:solidFill>
              <a:latin typeface="Calibri" pitchFamily="34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it-IT" sz="1800">
                <a:solidFill>
                  <a:srgbClr val="4F81BD"/>
                </a:solidFill>
                <a:latin typeface="Calibri" pitchFamily="34" charset="0"/>
              </a:rPr>
              <a:t>FATTORE DI CONFIDENZA </a:t>
            </a:r>
          </a:p>
          <a:p>
            <a:pPr>
              <a:lnSpc>
                <a:spcPct val="80000"/>
              </a:lnSpc>
              <a:buFont typeface="Calibri" pitchFamily="34" charset="0"/>
              <a:buChar char="—"/>
            </a:pPr>
            <a:r>
              <a:rPr lang="it-IT" sz="1800">
                <a:solidFill>
                  <a:srgbClr val="4F81BD"/>
                </a:solidFill>
                <a:latin typeface="Calibri" pitchFamily="34" charset="0"/>
              </a:rPr>
              <a:t>F</a:t>
            </a:r>
            <a:r>
              <a:rPr lang="it-IT" sz="1800" baseline="-25000">
                <a:solidFill>
                  <a:srgbClr val="4F81BD"/>
                </a:solidFill>
                <a:latin typeface="Calibri" pitchFamily="34" charset="0"/>
              </a:rPr>
              <a:t>c</a:t>
            </a:r>
            <a:r>
              <a:rPr lang="it-IT" sz="1800">
                <a:solidFill>
                  <a:srgbClr val="4F81BD"/>
                </a:solidFill>
                <a:latin typeface="Calibri" pitchFamily="34" charset="0"/>
              </a:rPr>
              <a:t>	1.2</a:t>
            </a:r>
          </a:p>
        </p:txBody>
      </p:sp>
      <p:sp>
        <p:nvSpPr>
          <p:cNvPr id="75785" name="Rectangle 9"/>
          <p:cNvSpPr>
            <a:spLocks noChangeArrowheads="1"/>
          </p:cNvSpPr>
          <p:nvPr/>
        </p:nvSpPr>
        <p:spPr bwMode="auto">
          <a:xfrm>
            <a:off x="5137150" y="2781300"/>
            <a:ext cx="3467100" cy="3273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Calibri" pitchFamily="34" charset="0"/>
              <a:buNone/>
            </a:pPr>
            <a:r>
              <a:rPr lang="it-IT">
                <a:solidFill>
                  <a:srgbClr val="4F81BD"/>
                </a:solidFill>
                <a:latin typeface="Calibri" pitchFamily="34" charset="0"/>
              </a:rPr>
              <a:t>MECCANISMI DUTTILI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Calibri" pitchFamily="34" charset="0"/>
              <a:buChar char="—"/>
            </a:pPr>
            <a:r>
              <a:rPr lang="it-IT">
                <a:solidFill>
                  <a:srgbClr val="4F81BD"/>
                </a:solidFill>
                <a:latin typeface="Calibri" pitchFamily="34" charset="0"/>
              </a:rPr>
              <a:t>f</a:t>
            </a:r>
            <a:r>
              <a:rPr lang="it-IT" baseline="-25000">
                <a:solidFill>
                  <a:srgbClr val="4F81BD"/>
                </a:solidFill>
                <a:latin typeface="Calibri" pitchFamily="34" charset="0"/>
              </a:rPr>
              <a:t>cd</a:t>
            </a:r>
            <a:r>
              <a:rPr lang="it-IT">
                <a:solidFill>
                  <a:srgbClr val="4F81BD"/>
                </a:solidFill>
                <a:latin typeface="Calibri" pitchFamily="34" charset="0"/>
              </a:rPr>
              <a:t>	144 kg/cm</a:t>
            </a:r>
            <a:r>
              <a:rPr lang="it-IT" baseline="30000">
                <a:solidFill>
                  <a:srgbClr val="4F81BD"/>
                </a:solidFill>
                <a:latin typeface="Calibri" pitchFamily="34" charset="0"/>
              </a:rPr>
              <a:t>2</a:t>
            </a:r>
            <a:endParaRPr lang="it-IT">
              <a:solidFill>
                <a:srgbClr val="4F81BD"/>
              </a:solidFill>
              <a:latin typeface="Calibri" pitchFamily="34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Calibri" pitchFamily="34" charset="0"/>
              <a:buChar char="—"/>
            </a:pPr>
            <a:r>
              <a:rPr lang="it-IT">
                <a:solidFill>
                  <a:srgbClr val="4F81BD"/>
                </a:solidFill>
                <a:latin typeface="Calibri" pitchFamily="34" charset="0"/>
              </a:rPr>
              <a:t>f</a:t>
            </a:r>
            <a:r>
              <a:rPr lang="it-IT" baseline="-25000">
                <a:solidFill>
                  <a:srgbClr val="4F81BD"/>
                </a:solidFill>
                <a:latin typeface="Calibri" pitchFamily="34" charset="0"/>
              </a:rPr>
              <a:t>sd</a:t>
            </a:r>
            <a:r>
              <a:rPr lang="it-IT">
                <a:solidFill>
                  <a:srgbClr val="4F81BD"/>
                </a:solidFill>
                <a:latin typeface="Calibri" pitchFamily="34" charset="0"/>
              </a:rPr>
              <a:t>	1833 kg/cm</a:t>
            </a:r>
            <a:r>
              <a:rPr lang="it-IT" baseline="30000">
                <a:solidFill>
                  <a:srgbClr val="4F81BD"/>
                </a:solidFill>
                <a:latin typeface="Calibri" pitchFamily="34" charset="0"/>
              </a:rPr>
              <a:t>2</a:t>
            </a:r>
            <a:endParaRPr lang="it-IT">
              <a:solidFill>
                <a:srgbClr val="4F81BD"/>
              </a:solidFill>
              <a:latin typeface="Calibri" pitchFamily="34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Calibri" pitchFamily="34" charset="0"/>
              <a:buNone/>
            </a:pPr>
            <a:r>
              <a:rPr lang="it-IT">
                <a:solidFill>
                  <a:srgbClr val="4F81BD"/>
                </a:solidFill>
                <a:latin typeface="Calibri" pitchFamily="34" charset="0"/>
              </a:rPr>
              <a:t>MECCANISMI FRAGILI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Calibri" pitchFamily="34" charset="0"/>
              <a:buChar char="—"/>
            </a:pPr>
            <a:r>
              <a:rPr lang="it-IT">
                <a:solidFill>
                  <a:srgbClr val="4F81BD"/>
                </a:solidFill>
                <a:latin typeface="Calibri" pitchFamily="34" charset="0"/>
              </a:rPr>
              <a:t>f</a:t>
            </a:r>
            <a:r>
              <a:rPr lang="it-IT" baseline="-25000">
                <a:solidFill>
                  <a:srgbClr val="4F81BD"/>
                </a:solidFill>
                <a:latin typeface="Calibri" pitchFamily="34" charset="0"/>
              </a:rPr>
              <a:t>cd</a:t>
            </a:r>
            <a:r>
              <a:rPr lang="it-IT">
                <a:solidFill>
                  <a:srgbClr val="4F81BD"/>
                </a:solidFill>
                <a:latin typeface="Calibri" pitchFamily="34" charset="0"/>
              </a:rPr>
              <a:t>	96 kg/cm</a:t>
            </a:r>
            <a:r>
              <a:rPr lang="it-IT" baseline="30000">
                <a:solidFill>
                  <a:srgbClr val="4F81BD"/>
                </a:solidFill>
                <a:latin typeface="Calibri" pitchFamily="34" charset="0"/>
              </a:rPr>
              <a:t>2</a:t>
            </a:r>
            <a:endParaRPr lang="it-IT">
              <a:solidFill>
                <a:srgbClr val="4F81BD"/>
              </a:solidFill>
              <a:latin typeface="Calibri" pitchFamily="34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Calibri" pitchFamily="34" charset="0"/>
              <a:buChar char="—"/>
            </a:pPr>
            <a:r>
              <a:rPr lang="it-IT">
                <a:solidFill>
                  <a:srgbClr val="4F81BD"/>
                </a:solidFill>
                <a:latin typeface="Calibri" pitchFamily="34" charset="0"/>
              </a:rPr>
              <a:t>f</a:t>
            </a:r>
            <a:r>
              <a:rPr lang="it-IT" baseline="-25000">
                <a:solidFill>
                  <a:srgbClr val="4F81BD"/>
                </a:solidFill>
                <a:latin typeface="Calibri" pitchFamily="34" charset="0"/>
              </a:rPr>
              <a:t>sd</a:t>
            </a:r>
            <a:r>
              <a:rPr lang="it-IT">
                <a:solidFill>
                  <a:srgbClr val="4F81BD"/>
                </a:solidFill>
                <a:latin typeface="Calibri" pitchFamily="34" charset="0"/>
              </a:rPr>
              <a:t>	1594 kg/cm</a:t>
            </a:r>
            <a:r>
              <a:rPr lang="it-IT" baseline="30000">
                <a:solidFill>
                  <a:srgbClr val="4F81BD"/>
                </a:solidFill>
                <a:latin typeface="Calibri" pitchFamily="34" charset="0"/>
              </a:rPr>
              <a:t>2</a:t>
            </a:r>
            <a:endParaRPr lang="it-IT">
              <a:solidFill>
                <a:srgbClr val="4F81BD"/>
              </a:solidFill>
              <a:latin typeface="Calibri" pitchFamily="34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Calibri" pitchFamily="34" charset="0"/>
              <a:buChar char="—"/>
            </a:pPr>
            <a:r>
              <a:rPr lang="it-IT">
                <a:solidFill>
                  <a:srgbClr val="4F81BD"/>
                </a:solidFill>
                <a:latin typeface="Calibri" pitchFamily="34" charset="0"/>
              </a:rPr>
              <a:t>f</a:t>
            </a:r>
            <a:r>
              <a:rPr lang="it-IT" baseline="-25000">
                <a:solidFill>
                  <a:srgbClr val="4F81BD"/>
                </a:solidFill>
                <a:latin typeface="Calibri" pitchFamily="34" charset="0"/>
              </a:rPr>
              <a:t>ctd</a:t>
            </a:r>
            <a:r>
              <a:rPr lang="it-IT">
                <a:solidFill>
                  <a:srgbClr val="4F81BD"/>
                </a:solidFill>
                <a:latin typeface="Calibri" pitchFamily="34" charset="0"/>
              </a:rPr>
              <a:t>	8.9 kg/cm</a:t>
            </a:r>
            <a:r>
              <a:rPr lang="it-IT" baseline="30000">
                <a:solidFill>
                  <a:srgbClr val="4F81BD"/>
                </a:solidFill>
                <a:latin typeface="Calibri" pitchFamily="34" charset="0"/>
              </a:rPr>
              <a:t>2</a:t>
            </a:r>
            <a:endParaRPr lang="it-IT">
              <a:solidFill>
                <a:srgbClr val="4F81BD"/>
              </a:solidFill>
              <a:latin typeface="Calibri" pitchFamily="34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Calibri" pitchFamily="34" charset="0"/>
              <a:buNone/>
            </a:pPr>
            <a:endParaRPr lang="it-IT">
              <a:solidFill>
                <a:srgbClr val="4F81BD"/>
              </a:solidFill>
              <a:latin typeface="Calibri" pitchFamily="34" charset="0"/>
            </a:endParaRPr>
          </a:p>
        </p:txBody>
      </p:sp>
      <p:sp>
        <p:nvSpPr>
          <p:cNvPr id="75787" name="Rectangle 11"/>
          <p:cNvSpPr>
            <a:spLocks noChangeArrowheads="1"/>
          </p:cNvSpPr>
          <p:nvPr/>
        </p:nvSpPr>
        <p:spPr bwMode="auto">
          <a:xfrm>
            <a:off x="0" y="0"/>
            <a:ext cx="9144000" cy="1412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it-IT" sz="5000">
                <a:solidFill>
                  <a:srgbClr val="1F497D"/>
                </a:solidFill>
                <a:latin typeface="Cambria" pitchFamily="18" charset="0"/>
              </a:rPr>
              <a:t>ANALISI DI IDONEITA’ STATICA</a:t>
            </a:r>
          </a:p>
        </p:txBody>
      </p:sp>
      <p:sp>
        <p:nvSpPr>
          <p:cNvPr id="75788" name="Rectangle 12"/>
          <p:cNvSpPr>
            <a:spLocks noChangeArrowheads="1"/>
          </p:cNvSpPr>
          <p:nvPr/>
        </p:nvSpPr>
        <p:spPr bwMode="auto">
          <a:xfrm>
            <a:off x="0" y="765175"/>
            <a:ext cx="9144000" cy="1150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it-IT" sz="4000">
                <a:solidFill>
                  <a:srgbClr val="4F81BD"/>
                </a:solidFill>
                <a:latin typeface="Cambria" pitchFamily="18" charset="0"/>
              </a:rPr>
              <a:t>CARATTERISTICHE</a:t>
            </a:r>
            <a:r>
              <a:rPr lang="en-US" sz="4000">
                <a:solidFill>
                  <a:srgbClr val="4F81BD"/>
                </a:solidFill>
                <a:latin typeface="Cambria" pitchFamily="18" charset="0"/>
              </a:rPr>
              <a:t> DEI MATERIALI</a:t>
            </a:r>
            <a:endParaRPr lang="it-IT" sz="4000">
              <a:solidFill>
                <a:srgbClr val="4F81BD"/>
              </a:solidFill>
              <a:latin typeface="Cambria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9" name="Rectangle 5"/>
          <p:cNvSpPr>
            <a:spLocks noChangeArrowheads="1"/>
          </p:cNvSpPr>
          <p:nvPr/>
        </p:nvSpPr>
        <p:spPr bwMode="auto">
          <a:xfrm>
            <a:off x="0" y="0"/>
            <a:ext cx="9144000" cy="1412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it-IT" sz="5000">
                <a:solidFill>
                  <a:srgbClr val="1F497D"/>
                </a:solidFill>
                <a:latin typeface="Cambria" pitchFamily="18" charset="0"/>
              </a:rPr>
              <a:t>ANALISI DI IDONEITA’ STATICA</a:t>
            </a:r>
          </a:p>
        </p:txBody>
      </p:sp>
      <p:sp>
        <p:nvSpPr>
          <p:cNvPr id="77830" name="Rectangle 6"/>
          <p:cNvSpPr>
            <a:spLocks noChangeArrowheads="1"/>
          </p:cNvSpPr>
          <p:nvPr/>
        </p:nvSpPr>
        <p:spPr bwMode="auto">
          <a:xfrm>
            <a:off x="0" y="765175"/>
            <a:ext cx="9144000" cy="1150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it-IT" sz="3000">
                <a:solidFill>
                  <a:srgbClr val="4F81BD"/>
                </a:solidFill>
                <a:latin typeface="Cambria" pitchFamily="18" charset="0"/>
              </a:rPr>
              <a:t>METODO DELLA RIDISTRIBUZIONE DEI MOMENTI</a:t>
            </a:r>
          </a:p>
        </p:txBody>
      </p:sp>
      <p:sp>
        <p:nvSpPr>
          <p:cNvPr id="77834" name="Rectangle 10"/>
          <p:cNvSpPr>
            <a:spLocks noChangeArrowheads="1"/>
          </p:cNvSpPr>
          <p:nvPr/>
        </p:nvSpPr>
        <p:spPr bwMode="auto">
          <a:xfrm>
            <a:off x="395288" y="1985963"/>
            <a:ext cx="8424862" cy="4872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57188" indent="-357188" algn="just">
              <a:spcBef>
                <a:spcPct val="20000"/>
              </a:spcBef>
              <a:buFont typeface="Calibri" pitchFamily="34" charset="0"/>
              <a:buChar char="—"/>
            </a:pPr>
            <a:r>
              <a:rPr lang="it-IT" sz="2000">
                <a:solidFill>
                  <a:srgbClr val="4F81BD"/>
                </a:solidFill>
                <a:latin typeface="Calibri" pitchFamily="34" charset="0"/>
              </a:rPr>
              <a:t>La ridistribuzione non è ammessa per i pilastri e per i nodi dei telai, è consentita per le travi continue e le solette, a condizione che le sollecitazioni di flessione siano prevalenti ed i rapporti tra le luci di campate contigue siano compresi nell’intervallo 0,5-2,0.</a:t>
            </a:r>
          </a:p>
          <a:p>
            <a:pPr marL="357188" indent="-357188" algn="just">
              <a:spcBef>
                <a:spcPct val="20000"/>
              </a:spcBef>
              <a:buFont typeface="Calibri" pitchFamily="34" charset="0"/>
              <a:buChar char="—"/>
            </a:pPr>
            <a:r>
              <a:rPr lang="it-IT" sz="2000">
                <a:solidFill>
                  <a:srgbClr val="4F81BD"/>
                </a:solidFill>
                <a:latin typeface="Calibri" pitchFamily="34" charset="0"/>
              </a:rPr>
              <a:t>Per le travi e le solette che soddisfano le condizioni dette la ridistribuzione dei momenti flettenti può effettuarsi senza esplicite verifiche in merito alla duttilità delle membrature, purché il rapporto δ tra il momento dopo la ridistribuzione ed il momento prima della ridistribuzione risulti 1 ≥ δ ≥ 0,70</a:t>
            </a:r>
          </a:p>
          <a:p>
            <a:pPr marL="357188" indent="-357188" algn="just">
              <a:spcBef>
                <a:spcPct val="20000"/>
              </a:spcBef>
            </a:pPr>
            <a:endParaRPr lang="it-IT" sz="2400">
              <a:solidFill>
                <a:srgbClr val="4F81BD"/>
              </a:solidFill>
              <a:latin typeface="Cambria" pitchFamily="18" charset="0"/>
            </a:endParaRPr>
          </a:p>
          <a:p>
            <a:pPr marL="357188" indent="-357188">
              <a:spcBef>
                <a:spcPct val="20000"/>
              </a:spcBef>
            </a:pPr>
            <a:endParaRPr lang="it-IT" sz="2000">
              <a:solidFill>
                <a:srgbClr val="4F81BD"/>
              </a:solidFill>
              <a:latin typeface="Cambria" pitchFamily="18" charset="0"/>
            </a:endParaRPr>
          </a:p>
          <a:p>
            <a:pPr marL="357188" indent="-357188">
              <a:spcBef>
                <a:spcPct val="20000"/>
              </a:spcBef>
              <a:buFontTx/>
              <a:buChar char="•"/>
            </a:pPr>
            <a:endParaRPr lang="it-IT" sz="2400">
              <a:solidFill>
                <a:srgbClr val="4F81BD"/>
              </a:solidFill>
              <a:latin typeface="Calibri" pitchFamily="34" charset="0"/>
            </a:endParaRPr>
          </a:p>
        </p:txBody>
      </p:sp>
      <p:sp>
        <p:nvSpPr>
          <p:cNvPr id="77835" name="Line 11"/>
          <p:cNvSpPr>
            <a:spLocks noChangeShapeType="1"/>
          </p:cNvSpPr>
          <p:nvPr/>
        </p:nvSpPr>
        <p:spPr bwMode="auto">
          <a:xfrm>
            <a:off x="395288" y="1989138"/>
            <a:ext cx="0" cy="2879725"/>
          </a:xfrm>
          <a:prstGeom prst="line">
            <a:avLst/>
          </a:prstGeom>
          <a:noFill/>
          <a:ln w="31750">
            <a:solidFill>
              <a:srgbClr val="4F81B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7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7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34" grpId="0"/>
      <p:bldP spid="7783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415925"/>
            <a:ext cx="7772400" cy="72707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it-IT" b="1" smtClean="0">
                <a:solidFill>
                  <a:srgbClr val="0070C0"/>
                </a:solidFill>
                <a:latin typeface="Comic Sans MS" pitchFamily="66" charset="0"/>
              </a:rPr>
              <a:t>Moduli</a:t>
            </a:r>
            <a:endParaRPr lang="it-IT" b="1" dirty="0" smtClean="0">
              <a:solidFill>
                <a:srgbClr val="0070C0"/>
              </a:solidFill>
              <a:latin typeface="Comic Sans MS" pitchFamily="66" charset="0"/>
            </a:endParaRPr>
          </a:p>
        </p:txBody>
      </p:sp>
      <p:sp>
        <p:nvSpPr>
          <p:cNvPr id="2051" name="Sottotitolo 2"/>
          <p:cNvSpPr>
            <a:spLocks noGrp="1"/>
          </p:cNvSpPr>
          <p:nvPr>
            <p:ph type="subTitle" idx="1"/>
          </p:nvPr>
        </p:nvSpPr>
        <p:spPr>
          <a:xfrm>
            <a:off x="0" y="1341438"/>
            <a:ext cx="9144000" cy="4038600"/>
          </a:xfrm>
        </p:spPr>
        <p:txBody>
          <a:bodyPr/>
          <a:lstStyle/>
          <a:p>
            <a:pPr eaLnBrk="1" hangingPunct="1">
              <a:lnSpc>
                <a:spcPct val="140000"/>
              </a:lnSpc>
            </a:pPr>
            <a:r>
              <a:rPr lang="it-IT" dirty="0" smtClean="0">
                <a:solidFill>
                  <a:srgbClr val="0070C0"/>
                </a:solidFill>
                <a:latin typeface="Comic Sans MS" pitchFamily="66" charset="0"/>
              </a:rPr>
              <a:t>1. Definizioni e indagini sull’esistente</a:t>
            </a:r>
          </a:p>
          <a:p>
            <a:pPr eaLnBrk="1" hangingPunct="1">
              <a:lnSpc>
                <a:spcPct val="140000"/>
              </a:lnSpc>
            </a:pPr>
            <a:r>
              <a:rPr lang="it-IT" dirty="0" smtClean="0">
                <a:solidFill>
                  <a:srgbClr val="0070C0"/>
                </a:solidFill>
                <a:latin typeface="Comic Sans MS" pitchFamily="66" charset="0"/>
              </a:rPr>
              <a:t>2. Modelli di capacità </a:t>
            </a:r>
            <a:r>
              <a:rPr lang="it-IT" smtClean="0">
                <a:solidFill>
                  <a:srgbClr val="0070C0"/>
                </a:solidFill>
                <a:latin typeface="Comic Sans MS" pitchFamily="66" charset="0"/>
              </a:rPr>
              <a:t>per elementi in </a:t>
            </a:r>
            <a:r>
              <a:rPr lang="it-IT" dirty="0" smtClean="0">
                <a:solidFill>
                  <a:srgbClr val="0070C0"/>
                </a:solidFill>
                <a:latin typeface="Comic Sans MS" pitchFamily="66" charset="0"/>
              </a:rPr>
              <a:t>c.a.</a:t>
            </a:r>
          </a:p>
          <a:p>
            <a:pPr eaLnBrk="1" hangingPunct="1">
              <a:lnSpc>
                <a:spcPct val="140000"/>
              </a:lnSpc>
            </a:pPr>
            <a:r>
              <a:rPr lang="it-IT" dirty="0" smtClean="0">
                <a:solidFill>
                  <a:srgbClr val="0070C0"/>
                </a:solidFill>
                <a:latin typeface="Comic Sans MS" pitchFamily="66" charset="0"/>
              </a:rPr>
              <a:t>3. Metodologie di analisi sismica di strutture</a:t>
            </a:r>
          </a:p>
          <a:p>
            <a:pPr eaLnBrk="1" hangingPunct="1">
              <a:lnSpc>
                <a:spcPct val="140000"/>
              </a:lnSpc>
            </a:pPr>
            <a:r>
              <a:rPr lang="it-IT" dirty="0" smtClean="0">
                <a:solidFill>
                  <a:srgbClr val="0070C0"/>
                </a:solidFill>
                <a:latin typeface="Comic Sans MS" pitchFamily="66" charset="0"/>
              </a:rPr>
              <a:t>4. Caso studio: una struttura ospedaliera</a:t>
            </a:r>
          </a:p>
          <a:p>
            <a:pPr eaLnBrk="1" hangingPunct="1">
              <a:lnSpc>
                <a:spcPct val="140000"/>
              </a:lnSpc>
            </a:pPr>
            <a:r>
              <a:rPr lang="it-IT" b="1" dirty="0" smtClean="0">
                <a:solidFill>
                  <a:srgbClr val="0070C0"/>
                </a:solidFill>
                <a:latin typeface="Comic Sans MS" pitchFamily="66" charset="0"/>
              </a:rPr>
              <a:t>5. </a:t>
            </a:r>
            <a:r>
              <a:rPr lang="it-IT" b="1" dirty="0">
                <a:solidFill>
                  <a:srgbClr val="0070C0"/>
                </a:solidFill>
                <a:latin typeface="Comic Sans MS" pitchFamily="66" charset="0"/>
              </a:rPr>
              <a:t>Caso studio: </a:t>
            </a:r>
            <a:r>
              <a:rPr lang="it-IT" b="1" dirty="0" smtClean="0">
                <a:solidFill>
                  <a:srgbClr val="0070C0"/>
                </a:solidFill>
                <a:latin typeface="Comic Sans MS" pitchFamily="66" charset="0"/>
              </a:rPr>
              <a:t>un edificio scolastico</a:t>
            </a:r>
          </a:p>
          <a:p>
            <a:pPr eaLnBrk="1" hangingPunct="1">
              <a:lnSpc>
                <a:spcPct val="140000"/>
              </a:lnSpc>
            </a:pPr>
            <a:endParaRPr lang="it-IT" dirty="0" smtClean="0">
              <a:solidFill>
                <a:srgbClr val="0070C0"/>
              </a:solidFill>
              <a:latin typeface="Comic Sans MS" pitchFamily="66" charset="0"/>
            </a:endParaRPr>
          </a:p>
          <a:p>
            <a:pPr eaLnBrk="1" hangingPunct="1">
              <a:lnSpc>
                <a:spcPct val="140000"/>
              </a:lnSpc>
            </a:pPr>
            <a:endParaRPr lang="it-IT" dirty="0" smtClean="0">
              <a:solidFill>
                <a:srgbClr val="0070C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8646905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ChangeArrowheads="1"/>
          </p:cNvSpPr>
          <p:nvPr/>
        </p:nvSpPr>
        <p:spPr bwMode="auto">
          <a:xfrm>
            <a:off x="0" y="0"/>
            <a:ext cx="9144000" cy="1412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it-IT" sz="5000">
                <a:solidFill>
                  <a:srgbClr val="1F497D"/>
                </a:solidFill>
                <a:latin typeface="Cambria" pitchFamily="18" charset="0"/>
              </a:rPr>
              <a:t>ANALISI DI IDONEITA’ STATICA</a:t>
            </a:r>
          </a:p>
        </p:txBody>
      </p:sp>
      <p:sp>
        <p:nvSpPr>
          <p:cNvPr id="78851" name="Rectangle 3"/>
          <p:cNvSpPr>
            <a:spLocks noChangeArrowheads="1"/>
          </p:cNvSpPr>
          <p:nvPr/>
        </p:nvSpPr>
        <p:spPr bwMode="auto">
          <a:xfrm>
            <a:off x="0" y="765175"/>
            <a:ext cx="9144000" cy="1150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it-IT" sz="3000">
                <a:solidFill>
                  <a:srgbClr val="4F81BD"/>
                </a:solidFill>
                <a:latin typeface="Cambria" pitchFamily="18" charset="0"/>
              </a:rPr>
              <a:t>METODO DELLA RIDISTRIBUZIONE DEI MOMENTI</a:t>
            </a:r>
          </a:p>
        </p:txBody>
      </p:sp>
      <p:sp>
        <p:nvSpPr>
          <p:cNvPr id="78852" name="Rectangle 4"/>
          <p:cNvSpPr>
            <a:spLocks noChangeArrowheads="1"/>
          </p:cNvSpPr>
          <p:nvPr/>
        </p:nvSpPr>
        <p:spPr bwMode="auto">
          <a:xfrm>
            <a:off x="395288" y="1985963"/>
            <a:ext cx="8424862" cy="4872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57188" indent="-357188" algn="just">
              <a:spcBef>
                <a:spcPct val="20000"/>
              </a:spcBef>
              <a:buFont typeface="Calibri" pitchFamily="34" charset="0"/>
              <a:buChar char="—"/>
            </a:pPr>
            <a:r>
              <a:rPr lang="it-IT" sz="2000">
                <a:solidFill>
                  <a:srgbClr val="4F81BD"/>
                </a:solidFill>
                <a:latin typeface="Calibri" pitchFamily="34" charset="0"/>
              </a:rPr>
              <a:t>Il valore di δ si ricava dalla espressione:</a:t>
            </a:r>
          </a:p>
          <a:p>
            <a:pPr marL="357188" indent="-357188" algn="just">
              <a:spcBef>
                <a:spcPct val="20000"/>
              </a:spcBef>
            </a:pPr>
            <a:endParaRPr lang="it-IT" sz="2000">
              <a:solidFill>
                <a:srgbClr val="4F81BD"/>
              </a:solidFill>
              <a:latin typeface="Calibri" pitchFamily="34" charset="0"/>
            </a:endParaRPr>
          </a:p>
          <a:p>
            <a:pPr marL="357188" indent="-357188" algn="just">
              <a:spcBef>
                <a:spcPct val="20000"/>
              </a:spcBef>
            </a:pPr>
            <a:r>
              <a:rPr lang="it-IT" sz="2000">
                <a:solidFill>
                  <a:srgbClr val="4F81BD"/>
                </a:solidFill>
                <a:latin typeface="Calibri" pitchFamily="34" charset="0"/>
              </a:rPr>
              <a:t>dove d è l’altezza utile della sezione, x è l’altezza della zona compressa e </a:t>
            </a:r>
            <a:r>
              <a:rPr lang="el-GR" sz="2000">
                <a:solidFill>
                  <a:srgbClr val="4F81BD"/>
                </a:solidFill>
                <a:latin typeface="Calibri" pitchFamily="34" charset="0"/>
              </a:rPr>
              <a:t>ε</a:t>
            </a:r>
            <a:r>
              <a:rPr lang="it-IT" sz="2000" baseline="-25000">
                <a:solidFill>
                  <a:srgbClr val="4F81BD"/>
                </a:solidFill>
                <a:latin typeface="Calibri" pitchFamily="34" charset="0"/>
              </a:rPr>
              <a:t>cu</a:t>
            </a:r>
            <a:r>
              <a:rPr lang="it-IT" sz="2000">
                <a:solidFill>
                  <a:srgbClr val="4F81BD"/>
                </a:solidFill>
                <a:latin typeface="Calibri" pitchFamily="34" charset="0"/>
              </a:rPr>
              <a:t> è la deformazione ultima del calcestruzzo </a:t>
            </a:r>
          </a:p>
          <a:p>
            <a:pPr marL="357188" indent="-357188" algn="just">
              <a:spcBef>
                <a:spcPct val="20000"/>
              </a:spcBef>
              <a:buFont typeface="Calibri" pitchFamily="34" charset="0"/>
              <a:buChar char="—"/>
            </a:pPr>
            <a:r>
              <a:rPr lang="it-IT" sz="2000">
                <a:solidFill>
                  <a:srgbClr val="4F81BD"/>
                </a:solidFill>
                <a:latin typeface="Calibri" pitchFamily="34" charset="0"/>
              </a:rPr>
              <a:t>Di conseguenza, ad ogni nodo, l’aliquota dei momenti da ridistribuire, </a:t>
            </a:r>
            <a:r>
              <a:rPr lang="el-GR" sz="2000">
                <a:solidFill>
                  <a:srgbClr val="4F81BD"/>
                </a:solidFill>
                <a:latin typeface="Arial Narrow" pitchFamily="34" charset="0"/>
              </a:rPr>
              <a:t>Δ</a:t>
            </a:r>
            <a:r>
              <a:rPr lang="it-IT" sz="2000" baseline="-25000">
                <a:solidFill>
                  <a:srgbClr val="4F81BD"/>
                </a:solidFill>
                <a:latin typeface="Calibri" pitchFamily="34" charset="0"/>
              </a:rPr>
              <a:t>M</a:t>
            </a:r>
            <a:r>
              <a:rPr lang="it-IT" sz="2000">
                <a:solidFill>
                  <a:srgbClr val="4F81BD"/>
                </a:solidFill>
                <a:latin typeface="Calibri" pitchFamily="34" charset="0"/>
              </a:rPr>
              <a:t>, non può eccedere il 30% del minore tra i due momenti d’estremità concorrenti al nodo, nel caso di momenti di verso opposto. Nel caso di momenti equiversi, il rapporto </a:t>
            </a:r>
            <a:r>
              <a:rPr lang="el-GR" sz="2000">
                <a:solidFill>
                  <a:srgbClr val="4F81BD"/>
                </a:solidFill>
                <a:latin typeface="Calibri" pitchFamily="34" charset="0"/>
              </a:rPr>
              <a:t>δ</a:t>
            </a:r>
            <a:r>
              <a:rPr lang="it-IT" sz="2000">
                <a:solidFill>
                  <a:srgbClr val="4F81BD"/>
                </a:solidFill>
                <a:latin typeface="Calibri" pitchFamily="34" charset="0"/>
              </a:rPr>
              <a:t> va riferito inevitabilmente al momento che viene ridotto in valore assoluto.</a:t>
            </a:r>
          </a:p>
          <a:p>
            <a:pPr marL="357188" indent="-357188" algn="just">
              <a:spcBef>
                <a:spcPct val="20000"/>
              </a:spcBef>
              <a:buFont typeface="Calibri" pitchFamily="34" charset="0"/>
              <a:buChar char="—"/>
            </a:pPr>
            <a:r>
              <a:rPr lang="it-IT" sz="2000">
                <a:solidFill>
                  <a:srgbClr val="4F81BD"/>
                </a:solidFill>
                <a:latin typeface="Calibri" pitchFamily="34" charset="0"/>
              </a:rPr>
              <a:t>Il requisito essenziale per effettuare la ridistribuzione è che il diagramma dei momenti risulti staticamente ammissibile una volta effettuata la ridistribuzione.</a:t>
            </a:r>
          </a:p>
        </p:txBody>
      </p:sp>
      <p:sp>
        <p:nvSpPr>
          <p:cNvPr id="78853" name="Line 5"/>
          <p:cNvSpPr>
            <a:spLocks noChangeShapeType="1"/>
          </p:cNvSpPr>
          <p:nvPr/>
        </p:nvSpPr>
        <p:spPr bwMode="auto">
          <a:xfrm>
            <a:off x="395288" y="1989138"/>
            <a:ext cx="0" cy="4103687"/>
          </a:xfrm>
          <a:prstGeom prst="line">
            <a:avLst/>
          </a:prstGeom>
          <a:noFill/>
          <a:ln w="31750">
            <a:solidFill>
              <a:srgbClr val="4F81B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/>
          </a:p>
        </p:txBody>
      </p:sp>
      <p:pic>
        <p:nvPicPr>
          <p:cNvPr id="78854" name="Picture 6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2420938"/>
            <a:ext cx="5905500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8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8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8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2" grpId="0"/>
      <p:bldP spid="7885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4213" y="0"/>
            <a:ext cx="7772400" cy="1341438"/>
          </a:xfrm>
        </p:spPr>
        <p:txBody>
          <a:bodyPr/>
          <a:lstStyle/>
          <a:p>
            <a:r>
              <a:rPr lang="it-IT" sz="3200">
                <a:solidFill>
                  <a:srgbClr val="1F497D"/>
                </a:solidFill>
                <a:latin typeface="Cambria" pitchFamily="18" charset="0"/>
              </a:rPr>
              <a:t>GRAFICO DEL FATTORE DI SICUREZZA PER MECCANISMI DUTTILI</a:t>
            </a:r>
            <a:r>
              <a:rPr lang="it-IT" sz="4000"/>
              <a:t> </a:t>
            </a:r>
          </a:p>
        </p:txBody>
      </p:sp>
      <p:graphicFrame>
        <p:nvGraphicFramePr>
          <p:cNvPr id="13320" name="Object 8"/>
          <p:cNvGraphicFramePr>
            <a:graphicFrameLocks noChangeAspect="1"/>
          </p:cNvGraphicFramePr>
          <p:nvPr/>
        </p:nvGraphicFramePr>
        <p:xfrm>
          <a:off x="0" y="1185863"/>
          <a:ext cx="9144000" cy="5672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1" name="Grafico" r:id="rId3" imgW="9229680" imgH="5724360" progId="Excel.Chart.8">
                  <p:embed/>
                </p:oleObj>
              </mc:Choice>
              <mc:Fallback>
                <p:oleObj name="Grafico" r:id="rId3" imgW="9229680" imgH="5724360" progId="Excel.Chart.8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185863"/>
                        <a:ext cx="9144000" cy="56721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21" name="Line 9"/>
          <p:cNvSpPr>
            <a:spLocks noChangeShapeType="1"/>
          </p:cNvSpPr>
          <p:nvPr/>
        </p:nvSpPr>
        <p:spPr bwMode="auto">
          <a:xfrm flipV="1">
            <a:off x="1619250" y="4581525"/>
            <a:ext cx="792163" cy="719138"/>
          </a:xfrm>
          <a:prstGeom prst="line">
            <a:avLst/>
          </a:prstGeom>
          <a:noFill/>
          <a:ln w="25400">
            <a:solidFill>
              <a:srgbClr val="1F497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13322" name="Text Box 10"/>
          <p:cNvSpPr txBox="1">
            <a:spLocks noChangeArrowheads="1"/>
          </p:cNvSpPr>
          <p:nvPr/>
        </p:nvSpPr>
        <p:spPr bwMode="auto">
          <a:xfrm>
            <a:off x="2411413" y="4221163"/>
            <a:ext cx="2089150" cy="392112"/>
          </a:xfrm>
          <a:prstGeom prst="rect">
            <a:avLst/>
          </a:prstGeom>
          <a:solidFill>
            <a:schemeClr val="bg1"/>
          </a:solidFill>
          <a:ln w="25400">
            <a:solidFill>
              <a:srgbClr val="1F497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>
                <a:solidFill>
                  <a:srgbClr val="1F497D"/>
                </a:solidFill>
                <a:latin typeface="Calibri" pitchFamily="34" charset="0"/>
              </a:rPr>
              <a:t>Valori troppo bassi</a:t>
            </a:r>
          </a:p>
        </p:txBody>
      </p:sp>
      <p:sp>
        <p:nvSpPr>
          <p:cNvPr id="13324" name="Text Box 12"/>
          <p:cNvSpPr txBox="1">
            <a:spLocks noChangeArrowheads="1"/>
          </p:cNvSpPr>
          <p:nvPr/>
        </p:nvSpPr>
        <p:spPr bwMode="auto">
          <a:xfrm>
            <a:off x="4427538" y="1773238"/>
            <a:ext cx="4176712" cy="666750"/>
          </a:xfrm>
          <a:prstGeom prst="rect">
            <a:avLst/>
          </a:prstGeom>
          <a:solidFill>
            <a:schemeClr val="bg1"/>
          </a:solidFill>
          <a:ln w="25400">
            <a:solidFill>
              <a:srgbClr val="1F497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>
                <a:solidFill>
                  <a:srgbClr val="1F497D"/>
                </a:solidFill>
                <a:latin typeface="Calibri" pitchFamily="34" charset="0"/>
              </a:rPr>
              <a:t>Il fattore di sicurezza è pari al rapporto tra capacità e domanda e deve essere &gt; 1</a:t>
            </a:r>
          </a:p>
        </p:txBody>
      </p:sp>
      <p:sp>
        <p:nvSpPr>
          <p:cNvPr id="13325" name="AutoShape 13"/>
          <p:cNvSpPr>
            <a:spLocks noChangeArrowheads="1"/>
          </p:cNvSpPr>
          <p:nvPr/>
        </p:nvSpPr>
        <p:spPr bwMode="auto">
          <a:xfrm>
            <a:off x="684213" y="5300663"/>
            <a:ext cx="1439862" cy="433387"/>
          </a:xfrm>
          <a:prstGeom prst="flowChartProcess">
            <a:avLst/>
          </a:prstGeom>
          <a:solidFill>
            <a:srgbClr val="4F81BD">
              <a:alpha val="25000"/>
            </a:srgbClr>
          </a:solidFill>
          <a:ln w="25400" algn="ctr">
            <a:solidFill>
              <a:srgbClr val="1F497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50" decel="1000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50" decel="1000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1" grpId="0" animBg="1"/>
      <p:bldP spid="13322" grpId="0" animBg="1"/>
      <p:bldP spid="1332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4213" y="0"/>
            <a:ext cx="7772400" cy="1341438"/>
          </a:xfrm>
        </p:spPr>
        <p:txBody>
          <a:bodyPr/>
          <a:lstStyle/>
          <a:p>
            <a:r>
              <a:rPr lang="it-IT" sz="3200">
                <a:solidFill>
                  <a:srgbClr val="1F497D"/>
                </a:solidFill>
                <a:latin typeface="Cambria" pitchFamily="18" charset="0"/>
              </a:rPr>
              <a:t>GRAFICO DEL FATTORE DI SICUREZZA PER MECCANISMI FRAGILI</a:t>
            </a:r>
            <a:r>
              <a:rPr lang="it-IT" sz="3600"/>
              <a:t> </a:t>
            </a:r>
          </a:p>
        </p:txBody>
      </p:sp>
      <p:graphicFrame>
        <p:nvGraphicFramePr>
          <p:cNvPr id="16389" name="Object 5"/>
          <p:cNvGraphicFramePr>
            <a:graphicFrameLocks noChangeAspect="1"/>
          </p:cNvGraphicFramePr>
          <p:nvPr/>
        </p:nvGraphicFramePr>
        <p:xfrm>
          <a:off x="0" y="1341438"/>
          <a:ext cx="9144000" cy="551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9" name="Grafico" r:id="rId3" imgW="9220200" imgH="5562600" progId="Excel.Chart.8">
                  <p:embed/>
                </p:oleObj>
              </mc:Choice>
              <mc:Fallback>
                <p:oleObj name="Grafico" r:id="rId3" imgW="9220200" imgH="5562600" progId="Excel.Char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341438"/>
                        <a:ext cx="9144000" cy="5518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390" name="Line 6"/>
          <p:cNvSpPr>
            <a:spLocks noChangeShapeType="1"/>
          </p:cNvSpPr>
          <p:nvPr/>
        </p:nvSpPr>
        <p:spPr bwMode="auto">
          <a:xfrm flipV="1">
            <a:off x="900113" y="4365625"/>
            <a:ext cx="792162" cy="719138"/>
          </a:xfrm>
          <a:prstGeom prst="line">
            <a:avLst/>
          </a:prstGeom>
          <a:noFill/>
          <a:ln w="25400">
            <a:solidFill>
              <a:srgbClr val="1F497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16391" name="Text Box 7"/>
          <p:cNvSpPr txBox="1">
            <a:spLocks noChangeArrowheads="1"/>
          </p:cNvSpPr>
          <p:nvPr/>
        </p:nvSpPr>
        <p:spPr bwMode="auto">
          <a:xfrm>
            <a:off x="1692275" y="4005263"/>
            <a:ext cx="2089150" cy="392112"/>
          </a:xfrm>
          <a:prstGeom prst="rect">
            <a:avLst/>
          </a:prstGeom>
          <a:solidFill>
            <a:schemeClr val="bg1"/>
          </a:solidFill>
          <a:ln w="25400">
            <a:solidFill>
              <a:srgbClr val="1F497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>
                <a:solidFill>
                  <a:srgbClr val="1F497D"/>
                </a:solidFill>
                <a:latin typeface="Calibri" pitchFamily="34" charset="0"/>
              </a:rPr>
              <a:t>Valori troppo bassi</a:t>
            </a:r>
          </a:p>
        </p:txBody>
      </p:sp>
      <p:sp>
        <p:nvSpPr>
          <p:cNvPr id="16392" name="Text Box 8"/>
          <p:cNvSpPr txBox="1">
            <a:spLocks noChangeArrowheads="1"/>
          </p:cNvSpPr>
          <p:nvPr/>
        </p:nvSpPr>
        <p:spPr bwMode="auto">
          <a:xfrm>
            <a:off x="1187450" y="1773238"/>
            <a:ext cx="4176713" cy="666750"/>
          </a:xfrm>
          <a:prstGeom prst="rect">
            <a:avLst/>
          </a:prstGeom>
          <a:solidFill>
            <a:schemeClr val="bg1"/>
          </a:solidFill>
          <a:ln w="25400">
            <a:solidFill>
              <a:srgbClr val="1F497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>
                <a:solidFill>
                  <a:srgbClr val="1F497D"/>
                </a:solidFill>
                <a:latin typeface="Calibri" pitchFamily="34" charset="0"/>
              </a:rPr>
              <a:t>Il fattore di sicurezza è pari al rapporto tra capacità e domanda e deve essere &gt; 1</a:t>
            </a:r>
          </a:p>
        </p:txBody>
      </p:sp>
      <p:sp>
        <p:nvSpPr>
          <p:cNvPr id="16393" name="AutoShape 9"/>
          <p:cNvSpPr>
            <a:spLocks noChangeArrowheads="1"/>
          </p:cNvSpPr>
          <p:nvPr/>
        </p:nvSpPr>
        <p:spPr bwMode="auto">
          <a:xfrm>
            <a:off x="684213" y="5084763"/>
            <a:ext cx="431800" cy="433387"/>
          </a:xfrm>
          <a:prstGeom prst="flowChartProcess">
            <a:avLst/>
          </a:prstGeom>
          <a:solidFill>
            <a:srgbClr val="4F81BD">
              <a:alpha val="25000"/>
            </a:srgbClr>
          </a:solidFill>
          <a:ln w="25400" algn="ctr">
            <a:solidFill>
              <a:srgbClr val="1F497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50" decel="1000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50" decel="1000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0" grpId="0" animBg="1"/>
      <p:bldP spid="16391" grpId="0" animBg="1"/>
      <p:bldP spid="1639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188913"/>
            <a:ext cx="9144000" cy="1412875"/>
          </a:xfrm>
        </p:spPr>
        <p:txBody>
          <a:bodyPr/>
          <a:lstStyle/>
          <a:p>
            <a:r>
              <a:rPr lang="it-IT" sz="5000">
                <a:solidFill>
                  <a:srgbClr val="1F497D"/>
                </a:solidFill>
                <a:latin typeface="Cambria" pitchFamily="18" charset="0"/>
              </a:rPr>
              <a:t>ANALISI DI IDONEITA’ SISMICA</a:t>
            </a:r>
            <a:br>
              <a:rPr lang="it-IT" sz="5000">
                <a:solidFill>
                  <a:srgbClr val="1F497D"/>
                </a:solidFill>
                <a:latin typeface="Cambria" pitchFamily="18" charset="0"/>
              </a:rPr>
            </a:br>
            <a:r>
              <a:rPr lang="it-IT" sz="2800">
                <a:solidFill>
                  <a:srgbClr val="4F81BD"/>
                </a:solidFill>
                <a:latin typeface="Cambria" pitchFamily="18" charset="0"/>
              </a:rPr>
              <a:t>ANALISI DINAMICA LINEARE CON SPETTRO ELASTICO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95288" y="2060848"/>
            <a:ext cx="8424862" cy="4437062"/>
          </a:xfrm>
          <a:noFill/>
          <a:ln/>
        </p:spPr>
        <p:txBody>
          <a:bodyPr/>
          <a:lstStyle/>
          <a:p>
            <a:pPr marL="357188" indent="-357188" algn="l"/>
            <a:r>
              <a:rPr lang="it-IT" sz="2400" dirty="0">
                <a:solidFill>
                  <a:srgbClr val="4F81BD"/>
                </a:solidFill>
                <a:latin typeface="Calibri" pitchFamily="34" charset="0"/>
              </a:rPr>
              <a:t>-VALUTAZIONE SULL’ACCETTABILITA’ DEL METODO </a:t>
            </a:r>
          </a:p>
          <a:p>
            <a:pPr marL="357188" indent="-357188" algn="l"/>
            <a:r>
              <a:rPr lang="it-IT" sz="2400" dirty="0">
                <a:solidFill>
                  <a:srgbClr val="4F81BD"/>
                </a:solidFill>
                <a:latin typeface="Calibri" pitchFamily="34" charset="0"/>
              </a:rPr>
              <a:t>-VERIFICA DEI MECCANISMI DUTTILI IN TERMINI DI CAPACITA’ DI DEFORMAZIONE (rotazione </a:t>
            </a:r>
            <a:r>
              <a:rPr lang="it-IT" sz="2400" dirty="0" smtClean="0">
                <a:solidFill>
                  <a:srgbClr val="4F81BD"/>
                </a:solidFill>
                <a:latin typeface="Calibri" pitchFamily="34" charset="0"/>
              </a:rPr>
              <a:t>lungo la corda</a:t>
            </a:r>
            <a:r>
              <a:rPr lang="it-IT" sz="2400" dirty="0">
                <a:solidFill>
                  <a:srgbClr val="4F81BD"/>
                </a:solidFill>
                <a:latin typeface="Calibri" pitchFamily="34" charset="0"/>
              </a:rPr>
              <a:t>) </a:t>
            </a:r>
          </a:p>
          <a:p>
            <a:pPr marL="357188" indent="-357188" algn="l"/>
            <a:r>
              <a:rPr lang="it-IT" sz="2400" dirty="0">
                <a:solidFill>
                  <a:srgbClr val="4F81BD"/>
                </a:solidFill>
                <a:latin typeface="Calibri" pitchFamily="34" charset="0"/>
              </a:rPr>
              <a:t>-VERIFICA DEI MECCANISMI FRAGILI IN TERMINI DI RESISTENZA</a:t>
            </a:r>
          </a:p>
          <a:p>
            <a:pPr marL="357188" indent="-357188" algn="l"/>
            <a:endParaRPr lang="it-IT" sz="2400" dirty="0">
              <a:solidFill>
                <a:srgbClr val="4F81BD"/>
              </a:solidFill>
              <a:latin typeface="Calibri" pitchFamily="34" charset="0"/>
            </a:endParaRPr>
          </a:p>
          <a:p>
            <a:pPr marL="357188" indent="-357188" algn="l"/>
            <a:endParaRPr lang="it-IT" sz="2400" dirty="0">
              <a:solidFill>
                <a:srgbClr val="4F81BD"/>
              </a:solidFill>
              <a:latin typeface="Cambria" pitchFamily="18" charset="0"/>
            </a:endParaRPr>
          </a:p>
          <a:p>
            <a:pPr marL="357188" indent="-357188" algn="l">
              <a:buFontTx/>
              <a:buChar char="•"/>
            </a:pPr>
            <a:endParaRPr lang="it-IT" sz="2000" dirty="0">
              <a:solidFill>
                <a:srgbClr val="4F81BD"/>
              </a:solidFill>
              <a:latin typeface="Calibri" pitchFamily="34" charset="0"/>
            </a:endParaRPr>
          </a:p>
        </p:txBody>
      </p:sp>
      <p:sp>
        <p:nvSpPr>
          <p:cNvPr id="33796" name="Line 4"/>
          <p:cNvSpPr>
            <a:spLocks noChangeShapeType="1"/>
          </p:cNvSpPr>
          <p:nvPr/>
        </p:nvSpPr>
        <p:spPr bwMode="auto">
          <a:xfrm>
            <a:off x="395288" y="2347913"/>
            <a:ext cx="0" cy="1944687"/>
          </a:xfrm>
          <a:prstGeom prst="line">
            <a:avLst/>
          </a:prstGeom>
          <a:noFill/>
          <a:ln w="31750">
            <a:solidFill>
              <a:srgbClr val="4F81B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100138"/>
            <a:ext cx="8726487" cy="5757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62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4213" y="0"/>
            <a:ext cx="7772400" cy="1341438"/>
          </a:xfrm>
        </p:spPr>
        <p:txBody>
          <a:bodyPr/>
          <a:lstStyle/>
          <a:p>
            <a:r>
              <a:rPr lang="it-IT" sz="3200">
                <a:solidFill>
                  <a:srgbClr val="1F497D"/>
                </a:solidFill>
                <a:latin typeface="Cambria" pitchFamily="18" charset="0"/>
              </a:rPr>
              <a:t>GRAFICO SULLA ACCETTABILITA’ PER MECCANISMI DUTTILI ALLO SLV</a:t>
            </a:r>
          </a:p>
        </p:txBody>
      </p:sp>
      <p:sp>
        <p:nvSpPr>
          <p:cNvPr id="26630" name="Rectangle 6"/>
          <p:cNvSpPr>
            <a:spLocks noChangeArrowheads="1"/>
          </p:cNvSpPr>
          <p:nvPr/>
        </p:nvSpPr>
        <p:spPr bwMode="auto">
          <a:xfrm>
            <a:off x="323850" y="1557338"/>
            <a:ext cx="8496300" cy="2303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it-IT" sz="2400">
                <a:solidFill>
                  <a:srgbClr val="4F81BD"/>
                </a:solidFill>
                <a:latin typeface="Calibri" pitchFamily="34" charset="0"/>
              </a:rPr>
              <a:t>- </a:t>
            </a:r>
            <a:r>
              <a:rPr lang="it-IT" sz="2400">
                <a:solidFill>
                  <a:srgbClr val="4F81BD"/>
                </a:solidFill>
                <a:latin typeface="GreekC" pitchFamily="2" charset="0"/>
              </a:rPr>
              <a:t>r</a:t>
            </a:r>
            <a:r>
              <a:rPr lang="it-IT" sz="2400">
                <a:solidFill>
                  <a:srgbClr val="4F81BD"/>
                </a:solidFill>
                <a:latin typeface="Calibri" pitchFamily="34" charset="0"/>
              </a:rPr>
              <a:t> è il rapporto tra il momento flettente D</a:t>
            </a:r>
            <a:r>
              <a:rPr lang="it-IT" sz="2400" baseline="-25000">
                <a:solidFill>
                  <a:srgbClr val="4F81BD"/>
                </a:solidFill>
                <a:latin typeface="Calibri" pitchFamily="34" charset="0"/>
              </a:rPr>
              <a:t>i</a:t>
            </a:r>
            <a:r>
              <a:rPr lang="it-IT" sz="2400">
                <a:solidFill>
                  <a:srgbClr val="4F81BD"/>
                </a:solidFill>
                <a:latin typeface="Calibri" pitchFamily="34" charset="0"/>
              </a:rPr>
              <a:t> fornito dall’analisi della struttura soggetta alla combinazione di carico sismica, e il corrispondente momento resistente C</a:t>
            </a:r>
            <a:r>
              <a:rPr lang="it-IT" sz="2400" baseline="-25000">
                <a:solidFill>
                  <a:srgbClr val="4F81BD"/>
                </a:solidFill>
                <a:latin typeface="Calibri" pitchFamily="34" charset="0"/>
              </a:rPr>
              <a:t>i</a:t>
            </a:r>
            <a:br>
              <a:rPr lang="it-IT" sz="2400" baseline="-25000">
                <a:solidFill>
                  <a:srgbClr val="4F81BD"/>
                </a:solidFill>
                <a:latin typeface="Calibri" pitchFamily="34" charset="0"/>
              </a:rPr>
            </a:br>
            <a:r>
              <a:rPr lang="it-IT" sz="2400">
                <a:solidFill>
                  <a:srgbClr val="4F81BD"/>
                </a:solidFill>
                <a:latin typeface="Calibri" pitchFamily="34" charset="0"/>
              </a:rPr>
              <a:t>- Considerando solo i </a:t>
            </a:r>
            <a:r>
              <a:rPr lang="it-IT" sz="2400">
                <a:solidFill>
                  <a:srgbClr val="4F81BD"/>
                </a:solidFill>
                <a:latin typeface="GreekC" pitchFamily="2" charset="0"/>
              </a:rPr>
              <a:t>r</a:t>
            </a:r>
            <a:r>
              <a:rPr lang="it-IT" sz="2400">
                <a:solidFill>
                  <a:srgbClr val="4F81BD"/>
                </a:solidFill>
                <a:latin typeface="Calibri" pitchFamily="34" charset="0"/>
              </a:rPr>
              <a:t>&gt;2 deve essere </a:t>
            </a:r>
            <a:r>
              <a:rPr lang="el-GR" sz="2400">
                <a:solidFill>
                  <a:srgbClr val="4F81BD"/>
                </a:solidFill>
                <a:latin typeface="Calibri" pitchFamily="34" charset="0"/>
                <a:cs typeface="GreekC" pitchFamily="2" charset="0"/>
              </a:rPr>
              <a:t>ρ</a:t>
            </a:r>
            <a:r>
              <a:rPr lang="it-IT" sz="2400" baseline="-25000">
                <a:solidFill>
                  <a:srgbClr val="4F81BD"/>
                </a:solidFill>
                <a:latin typeface="Calibri" pitchFamily="34" charset="0"/>
              </a:rPr>
              <a:t>max</a:t>
            </a:r>
            <a:r>
              <a:rPr lang="it-IT" sz="2400">
                <a:solidFill>
                  <a:srgbClr val="4F81BD"/>
                </a:solidFill>
                <a:latin typeface="Calibri" pitchFamily="34" charset="0"/>
              </a:rPr>
              <a:t>/</a:t>
            </a:r>
            <a:r>
              <a:rPr lang="it-IT" sz="2400">
                <a:solidFill>
                  <a:srgbClr val="4F81BD"/>
                </a:solidFill>
                <a:latin typeface="GreekC" pitchFamily="2" charset="0"/>
              </a:rPr>
              <a:t>r</a:t>
            </a:r>
            <a:r>
              <a:rPr lang="it-IT" sz="2400" baseline="-25000">
                <a:solidFill>
                  <a:srgbClr val="4F81BD"/>
                </a:solidFill>
                <a:latin typeface="Calibri" pitchFamily="34" charset="0"/>
              </a:rPr>
              <a:t>min</a:t>
            </a:r>
            <a:r>
              <a:rPr lang="it-IT" sz="2400">
                <a:solidFill>
                  <a:srgbClr val="4F81BD"/>
                </a:solidFill>
                <a:latin typeface="Calibri" pitchFamily="34" charset="0"/>
              </a:rPr>
              <a:t>&lt;2,5</a:t>
            </a:r>
            <a:endParaRPr lang="el-GR" sz="2400">
              <a:solidFill>
                <a:srgbClr val="4F81BD"/>
              </a:solidFill>
              <a:latin typeface="Calibri" pitchFamily="34" charset="0"/>
            </a:endParaRPr>
          </a:p>
        </p:txBody>
      </p:sp>
      <p:sp>
        <p:nvSpPr>
          <p:cNvPr id="26632" name="AutoShape 8"/>
          <p:cNvSpPr>
            <a:spLocks noChangeArrowheads="1"/>
          </p:cNvSpPr>
          <p:nvPr/>
        </p:nvSpPr>
        <p:spPr bwMode="auto">
          <a:xfrm>
            <a:off x="3419475" y="2420938"/>
            <a:ext cx="4681538" cy="1728787"/>
          </a:xfrm>
          <a:prstGeom prst="flowChartProcess">
            <a:avLst/>
          </a:prstGeom>
          <a:solidFill>
            <a:srgbClr val="4F81BD">
              <a:alpha val="25000"/>
            </a:srgbClr>
          </a:solidFill>
          <a:ln w="25400" algn="ctr">
            <a:solidFill>
              <a:srgbClr val="1F497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26637" name="Line 13"/>
          <p:cNvSpPr>
            <a:spLocks noChangeShapeType="1"/>
          </p:cNvSpPr>
          <p:nvPr/>
        </p:nvSpPr>
        <p:spPr bwMode="auto">
          <a:xfrm>
            <a:off x="6948488" y="4149725"/>
            <a:ext cx="287337" cy="574675"/>
          </a:xfrm>
          <a:prstGeom prst="line">
            <a:avLst/>
          </a:prstGeom>
          <a:noFill/>
          <a:ln w="25400">
            <a:solidFill>
              <a:srgbClr val="1F497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26638" name="Text Box 14"/>
          <p:cNvSpPr txBox="1">
            <a:spLocks noChangeArrowheads="1"/>
          </p:cNvSpPr>
          <p:nvPr/>
        </p:nvSpPr>
        <p:spPr bwMode="auto">
          <a:xfrm>
            <a:off x="5724525" y="4724400"/>
            <a:ext cx="2160588" cy="392113"/>
          </a:xfrm>
          <a:prstGeom prst="rect">
            <a:avLst/>
          </a:prstGeom>
          <a:solidFill>
            <a:schemeClr val="bg1"/>
          </a:solidFill>
          <a:ln w="25400">
            <a:solidFill>
              <a:srgbClr val="1F497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>
                <a:solidFill>
                  <a:srgbClr val="1F497D"/>
                </a:solidFill>
                <a:latin typeface="Calibri" pitchFamily="34" charset="0"/>
              </a:rPr>
              <a:t>Valori troppo elevati</a:t>
            </a:r>
          </a:p>
        </p:txBody>
      </p:sp>
      <p:sp>
        <p:nvSpPr>
          <p:cNvPr id="26639" name="Text Box 15"/>
          <p:cNvSpPr txBox="1">
            <a:spLocks noChangeArrowheads="1"/>
          </p:cNvSpPr>
          <p:nvPr/>
        </p:nvSpPr>
        <p:spPr bwMode="auto">
          <a:xfrm>
            <a:off x="1692275" y="4941888"/>
            <a:ext cx="2952750" cy="482600"/>
          </a:xfrm>
          <a:prstGeom prst="rect">
            <a:avLst/>
          </a:prstGeom>
          <a:solidFill>
            <a:schemeClr val="bg1"/>
          </a:solidFill>
          <a:ln w="25400">
            <a:solidFill>
              <a:srgbClr val="1F497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l-GR" sz="2400">
                <a:solidFill>
                  <a:srgbClr val="1F497D"/>
                </a:solidFill>
                <a:latin typeface="Calibri" pitchFamily="34" charset="0"/>
              </a:rPr>
              <a:t>ρ</a:t>
            </a:r>
            <a:r>
              <a:rPr lang="it-IT" sz="2400" baseline="-25000">
                <a:solidFill>
                  <a:srgbClr val="1F497D"/>
                </a:solidFill>
                <a:latin typeface="Calibri" pitchFamily="34" charset="0"/>
              </a:rPr>
              <a:t>max</a:t>
            </a:r>
            <a:r>
              <a:rPr lang="it-IT" sz="2400">
                <a:solidFill>
                  <a:srgbClr val="1F497D"/>
                </a:solidFill>
                <a:latin typeface="Calibri" pitchFamily="34" charset="0"/>
              </a:rPr>
              <a:t>/</a:t>
            </a:r>
            <a:r>
              <a:rPr lang="el-GR" sz="2400">
                <a:solidFill>
                  <a:srgbClr val="1F497D"/>
                </a:solidFill>
                <a:latin typeface="Calibri" pitchFamily="34" charset="0"/>
              </a:rPr>
              <a:t>ρ</a:t>
            </a:r>
            <a:r>
              <a:rPr lang="it-IT" sz="2400" baseline="-25000">
                <a:solidFill>
                  <a:srgbClr val="1F497D"/>
                </a:solidFill>
                <a:latin typeface="Calibri" pitchFamily="34" charset="0"/>
              </a:rPr>
              <a:t>min</a:t>
            </a:r>
            <a:r>
              <a:rPr lang="it-IT" sz="2400">
                <a:solidFill>
                  <a:srgbClr val="1F497D"/>
                </a:solidFill>
                <a:latin typeface="Calibri" pitchFamily="34" charset="0"/>
              </a:rPr>
              <a:t>=14,2</a:t>
            </a:r>
            <a:endParaRPr lang="el-GR" sz="2400">
              <a:solidFill>
                <a:srgbClr val="1F497D"/>
              </a:solidFill>
              <a:latin typeface="Calibri" pitchFamily="34" charset="0"/>
            </a:endParaRPr>
          </a:p>
        </p:txBody>
      </p:sp>
      <p:sp>
        <p:nvSpPr>
          <p:cNvPr id="26640" name="Line 16"/>
          <p:cNvSpPr>
            <a:spLocks noChangeShapeType="1"/>
          </p:cNvSpPr>
          <p:nvPr/>
        </p:nvSpPr>
        <p:spPr bwMode="auto">
          <a:xfrm>
            <a:off x="323850" y="1773238"/>
            <a:ext cx="0" cy="1943100"/>
          </a:xfrm>
          <a:prstGeom prst="line">
            <a:avLst/>
          </a:prstGeom>
          <a:noFill/>
          <a:ln w="31750">
            <a:solidFill>
              <a:srgbClr val="4F81B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266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50" decel="1000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66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66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0" decel="100000" fill="hold"/>
                                        <p:tgtEl>
                                          <p:spTgt spid="266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66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66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50" decel="100000" fill="hold"/>
                                        <p:tgtEl>
                                          <p:spTgt spid="26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66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66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50" decel="100000" fill="hold"/>
                                        <p:tgtEl>
                                          <p:spTgt spid="266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66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0" grpId="0"/>
      <p:bldP spid="26632" grpId="0" animBg="1"/>
      <p:bldP spid="26637" grpId="0" animBg="1"/>
      <p:bldP spid="26638" grpId="0" animBg="1"/>
      <p:bldP spid="26639" grpId="0" animBg="1"/>
      <p:bldP spid="2664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4213" y="0"/>
            <a:ext cx="7772400" cy="1341438"/>
          </a:xfrm>
        </p:spPr>
        <p:txBody>
          <a:bodyPr/>
          <a:lstStyle/>
          <a:p>
            <a:r>
              <a:rPr lang="it-IT" sz="3200">
                <a:solidFill>
                  <a:srgbClr val="1F497D"/>
                </a:solidFill>
                <a:latin typeface="Cambria" pitchFamily="18" charset="0"/>
              </a:rPr>
              <a:t>GRAFICO SULLA ACCETTABILITA’ PER MECCANISMI FRAGILI ALLO SLV</a:t>
            </a:r>
          </a:p>
        </p:txBody>
      </p:sp>
      <p:pic>
        <p:nvPicPr>
          <p:cNvPr id="3584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100138"/>
            <a:ext cx="8745538" cy="5757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5845" name="Rectangle 5"/>
          <p:cNvSpPr>
            <a:spLocks noChangeArrowheads="1"/>
          </p:cNvSpPr>
          <p:nvPr/>
        </p:nvSpPr>
        <p:spPr bwMode="auto">
          <a:xfrm>
            <a:off x="323850" y="1557338"/>
            <a:ext cx="8569325" cy="2735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it-IT" sz="2400">
                <a:solidFill>
                  <a:srgbClr val="4F81BD"/>
                </a:solidFill>
                <a:latin typeface="Calibri" pitchFamily="34" charset="0"/>
              </a:rPr>
              <a:t>-La capacità C</a:t>
            </a:r>
            <a:r>
              <a:rPr lang="it-IT" sz="2400" baseline="-25000">
                <a:solidFill>
                  <a:srgbClr val="4F81BD"/>
                </a:solidFill>
                <a:latin typeface="Calibri" pitchFamily="34" charset="0"/>
              </a:rPr>
              <a:t>i</a:t>
            </a:r>
            <a:r>
              <a:rPr lang="it-IT" sz="2400">
                <a:solidFill>
                  <a:srgbClr val="4F81BD"/>
                </a:solidFill>
                <a:latin typeface="Calibri" pitchFamily="34" charset="0"/>
              </a:rPr>
              <a:t> degli elementi/meccanismi fragili è maggiore della corrispondente domanda D</a:t>
            </a:r>
            <a:r>
              <a:rPr lang="it-IT" sz="2400" baseline="-25000">
                <a:solidFill>
                  <a:srgbClr val="4F81BD"/>
                </a:solidFill>
                <a:latin typeface="Calibri" pitchFamily="34" charset="0"/>
              </a:rPr>
              <a:t>i</a:t>
            </a:r>
            <a:r>
              <a:rPr lang="it-IT" sz="2400">
                <a:solidFill>
                  <a:srgbClr val="4F81BD"/>
                </a:solidFill>
                <a:latin typeface="Calibri" pitchFamily="34" charset="0"/>
              </a:rPr>
              <a:t>, quest’ultima calcolata sulla base della resistenza degli elementi duttili adiacenti, se il ρ</a:t>
            </a:r>
            <a:r>
              <a:rPr lang="it-IT" sz="2400" baseline="-25000">
                <a:solidFill>
                  <a:srgbClr val="4F81BD"/>
                </a:solidFill>
                <a:latin typeface="Calibri" pitchFamily="34" charset="0"/>
              </a:rPr>
              <a:t>i</a:t>
            </a:r>
            <a:r>
              <a:rPr lang="it-IT" sz="2400">
                <a:solidFill>
                  <a:srgbClr val="4F81BD"/>
                </a:solidFill>
                <a:latin typeface="Calibri" pitchFamily="34" charset="0"/>
              </a:rPr>
              <a:t> degli elementi/meccanismi fragili è maggiore di 1, oppure sulla base dei risultati dell’analisi se il ρ</a:t>
            </a:r>
            <a:r>
              <a:rPr lang="it-IT" sz="2400" baseline="-25000">
                <a:solidFill>
                  <a:srgbClr val="4F81BD"/>
                </a:solidFill>
                <a:latin typeface="Calibri" pitchFamily="34" charset="0"/>
              </a:rPr>
              <a:t>i</a:t>
            </a:r>
            <a:r>
              <a:rPr lang="it-IT" sz="2400">
                <a:solidFill>
                  <a:srgbClr val="4F81BD"/>
                </a:solidFill>
                <a:latin typeface="Calibri" pitchFamily="34" charset="0"/>
              </a:rPr>
              <a:t> elementi/meccanismi fragili è minore di 1</a:t>
            </a:r>
            <a:br>
              <a:rPr lang="it-IT" sz="2400">
                <a:solidFill>
                  <a:srgbClr val="4F81BD"/>
                </a:solidFill>
                <a:latin typeface="Calibri" pitchFamily="34" charset="0"/>
              </a:rPr>
            </a:br>
            <a:r>
              <a:rPr lang="it-IT" sz="2400">
                <a:solidFill>
                  <a:srgbClr val="4F81BD"/>
                </a:solidFill>
                <a:latin typeface="Calibri" pitchFamily="34" charset="0"/>
              </a:rPr>
              <a:t>-Il rapporto D</a:t>
            </a:r>
            <a:r>
              <a:rPr lang="it-IT" sz="2400" baseline="-25000">
                <a:solidFill>
                  <a:srgbClr val="4F81BD"/>
                </a:solidFill>
                <a:latin typeface="Calibri" pitchFamily="34" charset="0"/>
              </a:rPr>
              <a:t>i</a:t>
            </a:r>
            <a:r>
              <a:rPr lang="it-IT" sz="2400">
                <a:solidFill>
                  <a:srgbClr val="4F81BD"/>
                </a:solidFill>
                <a:latin typeface="Calibri" pitchFamily="34" charset="0"/>
              </a:rPr>
              <a:t>/C</a:t>
            </a:r>
            <a:r>
              <a:rPr lang="it-IT" sz="2400" baseline="-25000">
                <a:solidFill>
                  <a:srgbClr val="4F81BD"/>
                </a:solidFill>
                <a:latin typeface="Calibri" pitchFamily="34" charset="0"/>
              </a:rPr>
              <a:t>i</a:t>
            </a:r>
            <a:r>
              <a:rPr lang="it-IT" sz="2400">
                <a:solidFill>
                  <a:srgbClr val="4F81BD"/>
                </a:solidFill>
                <a:latin typeface="Calibri" pitchFamily="34" charset="0"/>
              </a:rPr>
              <a:t> deve essere minore di 1</a:t>
            </a:r>
            <a:endParaRPr lang="el-GR" sz="4400">
              <a:solidFill>
                <a:schemeClr val="tx2"/>
              </a:solidFill>
            </a:endParaRPr>
          </a:p>
        </p:txBody>
      </p:sp>
      <p:sp>
        <p:nvSpPr>
          <p:cNvPr id="35846" name="AutoShape 6"/>
          <p:cNvSpPr>
            <a:spLocks noChangeArrowheads="1"/>
          </p:cNvSpPr>
          <p:nvPr/>
        </p:nvSpPr>
        <p:spPr bwMode="auto">
          <a:xfrm>
            <a:off x="3419475" y="1628775"/>
            <a:ext cx="4681538" cy="1944688"/>
          </a:xfrm>
          <a:prstGeom prst="flowChartProcess">
            <a:avLst/>
          </a:prstGeom>
          <a:solidFill>
            <a:srgbClr val="4F81BD">
              <a:alpha val="25000"/>
            </a:srgbClr>
          </a:solidFill>
          <a:ln w="25400" algn="ctr">
            <a:solidFill>
              <a:srgbClr val="1F497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35847" name="Line 7"/>
          <p:cNvSpPr>
            <a:spLocks noChangeShapeType="1"/>
          </p:cNvSpPr>
          <p:nvPr/>
        </p:nvSpPr>
        <p:spPr bwMode="auto">
          <a:xfrm>
            <a:off x="6948488" y="3573463"/>
            <a:ext cx="287337" cy="574675"/>
          </a:xfrm>
          <a:prstGeom prst="line">
            <a:avLst/>
          </a:prstGeom>
          <a:noFill/>
          <a:ln w="25400">
            <a:solidFill>
              <a:srgbClr val="1F497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35848" name="Text Box 8"/>
          <p:cNvSpPr txBox="1">
            <a:spLocks noChangeArrowheads="1"/>
          </p:cNvSpPr>
          <p:nvPr/>
        </p:nvSpPr>
        <p:spPr bwMode="auto">
          <a:xfrm>
            <a:off x="5724525" y="4148138"/>
            <a:ext cx="2232025" cy="392112"/>
          </a:xfrm>
          <a:prstGeom prst="rect">
            <a:avLst/>
          </a:prstGeom>
          <a:solidFill>
            <a:schemeClr val="bg1"/>
          </a:solidFill>
          <a:ln w="25400">
            <a:solidFill>
              <a:srgbClr val="1F497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>
                <a:solidFill>
                  <a:srgbClr val="1F497D"/>
                </a:solidFill>
                <a:latin typeface="Calibri" pitchFamily="34" charset="0"/>
              </a:rPr>
              <a:t>Valori troppo elevati</a:t>
            </a:r>
          </a:p>
        </p:txBody>
      </p:sp>
      <p:sp>
        <p:nvSpPr>
          <p:cNvPr id="35849" name="Line 9"/>
          <p:cNvSpPr>
            <a:spLocks noChangeShapeType="1"/>
          </p:cNvSpPr>
          <p:nvPr/>
        </p:nvSpPr>
        <p:spPr bwMode="auto">
          <a:xfrm>
            <a:off x="323850" y="1557338"/>
            <a:ext cx="0" cy="2808287"/>
          </a:xfrm>
          <a:prstGeom prst="line">
            <a:avLst/>
          </a:prstGeom>
          <a:noFill/>
          <a:ln w="31750">
            <a:solidFill>
              <a:srgbClr val="4F81B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358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50" decel="1000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0" decel="1000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58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50" decel="1000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5" grpId="0"/>
      <p:bldP spid="35846" grpId="0" animBg="1"/>
      <p:bldP spid="35847" grpId="0" animBg="1"/>
      <p:bldP spid="35848" grpId="0" animBg="1"/>
      <p:bldP spid="3584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188913"/>
            <a:ext cx="9144000" cy="1412875"/>
          </a:xfrm>
        </p:spPr>
        <p:txBody>
          <a:bodyPr/>
          <a:lstStyle/>
          <a:p>
            <a:r>
              <a:rPr lang="it-IT" sz="5000">
                <a:solidFill>
                  <a:srgbClr val="1F497D"/>
                </a:solidFill>
                <a:latin typeface="Cambria" pitchFamily="18" charset="0"/>
              </a:rPr>
              <a:t>ANALISI DI IDONEITA’ SISMICA</a:t>
            </a:r>
            <a:br>
              <a:rPr lang="it-IT" sz="5000">
                <a:solidFill>
                  <a:srgbClr val="1F497D"/>
                </a:solidFill>
                <a:latin typeface="Cambria" pitchFamily="18" charset="0"/>
              </a:rPr>
            </a:br>
            <a:r>
              <a:rPr lang="it-IT" sz="2800">
                <a:solidFill>
                  <a:srgbClr val="4F81BD"/>
                </a:solidFill>
                <a:latin typeface="Cambria" pitchFamily="18" charset="0"/>
              </a:rPr>
              <a:t>ANALISI DINAMICA LINEARE CON SPETTRO ELASTICO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95288" y="2420938"/>
            <a:ext cx="8424862" cy="4437062"/>
          </a:xfrm>
          <a:noFill/>
          <a:ln/>
        </p:spPr>
        <p:txBody>
          <a:bodyPr/>
          <a:lstStyle/>
          <a:p>
            <a:pPr marL="357188" indent="-357188" algn="l"/>
            <a:r>
              <a:rPr lang="it-IT" sz="2400">
                <a:solidFill>
                  <a:srgbClr val="4F81BD"/>
                </a:solidFill>
                <a:latin typeface="Calibri" pitchFamily="34" charset="0"/>
              </a:rPr>
              <a:t>-LA VALUTAZIONE SULL’ACCETTABILIT</a:t>
            </a:r>
            <a:r>
              <a:rPr lang="en-US" sz="2400">
                <a:solidFill>
                  <a:srgbClr val="4F81BD"/>
                </a:solidFill>
                <a:latin typeface="Calibri" pitchFamily="34" charset="0"/>
              </a:rPr>
              <a:t>À</a:t>
            </a:r>
            <a:r>
              <a:rPr lang="it-IT" sz="2400">
                <a:solidFill>
                  <a:srgbClr val="4F81BD"/>
                </a:solidFill>
                <a:latin typeface="Calibri" pitchFamily="34" charset="0"/>
              </a:rPr>
              <a:t> DEL METODO HA DATO ESITO NEGATIVO</a:t>
            </a:r>
          </a:p>
          <a:p>
            <a:pPr marL="357188" indent="-357188" algn="l"/>
            <a:r>
              <a:rPr lang="it-IT" sz="2400">
                <a:solidFill>
                  <a:srgbClr val="4F81BD"/>
                </a:solidFill>
                <a:latin typeface="Calibri" pitchFamily="34" charset="0"/>
              </a:rPr>
              <a:t>-PERTANTO AI SENSI DELLA NORMA TALE METODOLOGIA DI ANALISI NON RISULTA APPLICABILE</a:t>
            </a:r>
          </a:p>
          <a:p>
            <a:pPr marL="357188" indent="-357188" algn="l"/>
            <a:r>
              <a:rPr lang="it-IT" sz="2400">
                <a:solidFill>
                  <a:srgbClr val="4F81BD"/>
                </a:solidFill>
                <a:latin typeface="Calibri" pitchFamily="34" charset="0"/>
              </a:rPr>
              <a:t>-NONOSTANTE CI</a:t>
            </a:r>
            <a:r>
              <a:rPr lang="en-US" sz="2400">
                <a:solidFill>
                  <a:srgbClr val="4F81BD"/>
                </a:solidFill>
                <a:latin typeface="Calibri" pitchFamily="34" charset="0"/>
              </a:rPr>
              <a:t>Ò</a:t>
            </a:r>
            <a:r>
              <a:rPr lang="it-IT" sz="2400">
                <a:solidFill>
                  <a:srgbClr val="4F81BD"/>
                </a:solidFill>
                <a:latin typeface="Calibri" pitchFamily="34" charset="0"/>
              </a:rPr>
              <a:t>, AL FINE DI UN CONFRONTO CON L’ANALISI NON LINEARE SI </a:t>
            </a:r>
            <a:r>
              <a:rPr lang="en-US" sz="2400">
                <a:solidFill>
                  <a:srgbClr val="4F81BD"/>
                </a:solidFill>
                <a:latin typeface="Calibri" pitchFamily="34" charset="0"/>
              </a:rPr>
              <a:t>È</a:t>
            </a:r>
            <a:r>
              <a:rPr lang="it-IT" sz="2400">
                <a:solidFill>
                  <a:srgbClr val="4F81BD"/>
                </a:solidFill>
                <a:latin typeface="Calibri" pitchFamily="34" charset="0"/>
              </a:rPr>
              <a:t> PROSEGUITO CON LE VERIFICHE</a:t>
            </a:r>
          </a:p>
          <a:p>
            <a:pPr marL="357188" indent="-357188" algn="l"/>
            <a:endParaRPr lang="it-IT" sz="2400">
              <a:solidFill>
                <a:srgbClr val="4F81BD"/>
              </a:solidFill>
              <a:latin typeface="Calibri" pitchFamily="34" charset="0"/>
            </a:endParaRPr>
          </a:p>
          <a:p>
            <a:pPr marL="357188" indent="-357188" algn="l"/>
            <a:endParaRPr lang="it-IT">
              <a:solidFill>
                <a:srgbClr val="4F81BD"/>
              </a:solidFill>
              <a:latin typeface="Cambria" pitchFamily="18" charset="0"/>
            </a:endParaRPr>
          </a:p>
          <a:p>
            <a:pPr marL="357188" indent="-357188" algn="l">
              <a:buFontTx/>
              <a:buChar char="•"/>
            </a:pPr>
            <a:endParaRPr lang="it-IT" sz="2800">
              <a:solidFill>
                <a:srgbClr val="4F81BD"/>
              </a:solidFill>
              <a:latin typeface="Calibri" pitchFamily="34" charset="0"/>
            </a:endParaRPr>
          </a:p>
        </p:txBody>
      </p:sp>
      <p:sp>
        <p:nvSpPr>
          <p:cNvPr id="37892" name="Line 4"/>
          <p:cNvSpPr>
            <a:spLocks noChangeShapeType="1"/>
          </p:cNvSpPr>
          <p:nvPr/>
        </p:nvSpPr>
        <p:spPr bwMode="auto">
          <a:xfrm>
            <a:off x="395288" y="2347913"/>
            <a:ext cx="0" cy="2520950"/>
          </a:xfrm>
          <a:prstGeom prst="line">
            <a:avLst/>
          </a:prstGeom>
          <a:noFill/>
          <a:ln w="31750">
            <a:solidFill>
              <a:srgbClr val="4F81B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 uiExpand="1" build="p"/>
      <p:bldP spid="3789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4213" y="0"/>
            <a:ext cx="7772400" cy="1341438"/>
          </a:xfrm>
        </p:spPr>
        <p:txBody>
          <a:bodyPr/>
          <a:lstStyle/>
          <a:p>
            <a:r>
              <a:rPr lang="it-IT" sz="3200">
                <a:solidFill>
                  <a:srgbClr val="1F497D"/>
                </a:solidFill>
                <a:latin typeface="Cambria" pitchFamily="18" charset="0"/>
              </a:rPr>
              <a:t>GRAFICO DEL FATTORE DI SICUREZZA PER MECCANISMI DUTTILI ALLO SLD</a:t>
            </a:r>
          </a:p>
        </p:txBody>
      </p:sp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35075"/>
            <a:ext cx="9144000" cy="562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323850" y="1557338"/>
            <a:ext cx="8569325" cy="2735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it-IT" sz="2400">
                <a:solidFill>
                  <a:srgbClr val="4F81BD"/>
                </a:solidFill>
                <a:latin typeface="Calibri" pitchFamily="34" charset="0"/>
              </a:rPr>
              <a:t>La capacità offerta dai pilastri in tale stato limite è stata valutata dal massimo spostamento di interpiano ammissibile, per l’esercizio della struttura, per il singolo elemento. Pertanto la verifica è stata fatta solo per i pilastri, e non per le travi.</a:t>
            </a:r>
            <a:br>
              <a:rPr lang="it-IT" sz="2400">
                <a:solidFill>
                  <a:srgbClr val="4F81BD"/>
                </a:solidFill>
                <a:latin typeface="Calibri" pitchFamily="34" charset="0"/>
              </a:rPr>
            </a:br>
            <a:r>
              <a:rPr lang="el-GR" sz="2400">
                <a:solidFill>
                  <a:srgbClr val="4F81BD"/>
                </a:solidFill>
                <a:latin typeface="Calibri" pitchFamily="34" charset="0"/>
              </a:rPr>
              <a:t>Δ</a:t>
            </a:r>
            <a:r>
              <a:rPr lang="it-IT" sz="2400" baseline="-25000">
                <a:solidFill>
                  <a:srgbClr val="4F81BD"/>
                </a:solidFill>
                <a:latin typeface="Calibri" pitchFamily="34" charset="0"/>
              </a:rPr>
              <a:t>limite</a:t>
            </a:r>
            <a:r>
              <a:rPr lang="it-IT" sz="2400">
                <a:solidFill>
                  <a:srgbClr val="4F81BD"/>
                </a:solidFill>
                <a:latin typeface="Calibri" pitchFamily="34" charset="0"/>
              </a:rPr>
              <a:t>&gt;max(</a:t>
            </a:r>
            <a:r>
              <a:rPr lang="el-GR" sz="2400">
                <a:solidFill>
                  <a:srgbClr val="4F81BD"/>
                </a:solidFill>
                <a:latin typeface="Calibri" pitchFamily="34" charset="0"/>
              </a:rPr>
              <a:t>Δ</a:t>
            </a:r>
            <a:r>
              <a:rPr lang="it-IT" sz="2400" baseline="-25000">
                <a:solidFill>
                  <a:srgbClr val="4F81BD"/>
                </a:solidFill>
                <a:latin typeface="Calibri" pitchFamily="34" charset="0"/>
              </a:rPr>
              <a:t>max,x</a:t>
            </a:r>
            <a:r>
              <a:rPr lang="it-IT" sz="2400">
                <a:solidFill>
                  <a:srgbClr val="4F81BD"/>
                </a:solidFill>
                <a:latin typeface="Calibri" pitchFamily="34" charset="0"/>
              </a:rPr>
              <a:t>; </a:t>
            </a:r>
            <a:r>
              <a:rPr lang="el-GR" sz="2400">
                <a:solidFill>
                  <a:srgbClr val="4F81BD"/>
                </a:solidFill>
                <a:latin typeface="Calibri" pitchFamily="34" charset="0"/>
              </a:rPr>
              <a:t>Δ</a:t>
            </a:r>
            <a:r>
              <a:rPr lang="it-IT" sz="2400" baseline="-25000">
                <a:solidFill>
                  <a:srgbClr val="4F81BD"/>
                </a:solidFill>
                <a:latin typeface="Calibri" pitchFamily="34" charset="0"/>
              </a:rPr>
              <a:t>max,y</a:t>
            </a:r>
            <a:r>
              <a:rPr lang="it-IT" sz="2400">
                <a:solidFill>
                  <a:srgbClr val="4F81BD"/>
                </a:solidFill>
                <a:latin typeface="Calibri" pitchFamily="34" charset="0"/>
              </a:rPr>
              <a:t>)</a:t>
            </a:r>
            <a:br>
              <a:rPr lang="it-IT" sz="2400">
                <a:solidFill>
                  <a:srgbClr val="4F81BD"/>
                </a:solidFill>
                <a:latin typeface="Calibri" pitchFamily="34" charset="0"/>
              </a:rPr>
            </a:br>
            <a:r>
              <a:rPr lang="it-IT" sz="2400">
                <a:solidFill>
                  <a:srgbClr val="4F81BD"/>
                </a:solidFill>
                <a:latin typeface="Calibri" pitchFamily="34" charset="0"/>
              </a:rPr>
              <a:t>per </a:t>
            </a:r>
            <a:r>
              <a:rPr lang="el-GR" sz="2400">
                <a:solidFill>
                  <a:srgbClr val="4F81BD"/>
                </a:solidFill>
                <a:latin typeface="Calibri" pitchFamily="34" charset="0"/>
              </a:rPr>
              <a:t>Δ</a:t>
            </a:r>
            <a:r>
              <a:rPr lang="it-IT" sz="2400" baseline="-25000">
                <a:solidFill>
                  <a:srgbClr val="4F81BD"/>
                </a:solidFill>
                <a:latin typeface="Calibri" pitchFamily="34" charset="0"/>
              </a:rPr>
              <a:t>limite</a:t>
            </a:r>
            <a:r>
              <a:rPr lang="it-IT" sz="2400">
                <a:solidFill>
                  <a:srgbClr val="4F81BD"/>
                </a:solidFill>
                <a:latin typeface="Calibri" pitchFamily="34" charset="0"/>
              </a:rPr>
              <a:t> si è assunto il valore 0,005h</a:t>
            </a:r>
            <a:endParaRPr lang="el-GR" sz="2400">
              <a:solidFill>
                <a:srgbClr val="4F81BD"/>
              </a:solidFill>
              <a:latin typeface="Calibri" pitchFamily="34" charset="0"/>
            </a:endParaRPr>
          </a:p>
        </p:txBody>
      </p:sp>
      <p:sp>
        <p:nvSpPr>
          <p:cNvPr id="34822" name="Line 6"/>
          <p:cNvSpPr>
            <a:spLocks noChangeShapeType="1"/>
          </p:cNvSpPr>
          <p:nvPr/>
        </p:nvSpPr>
        <p:spPr bwMode="auto">
          <a:xfrm>
            <a:off x="323850" y="1844675"/>
            <a:ext cx="0" cy="2232025"/>
          </a:xfrm>
          <a:prstGeom prst="line">
            <a:avLst/>
          </a:prstGeom>
          <a:noFill/>
          <a:ln w="31750">
            <a:solidFill>
              <a:srgbClr val="4F81B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34823" name="Text Box 7"/>
          <p:cNvSpPr txBox="1">
            <a:spLocks noChangeArrowheads="1"/>
          </p:cNvSpPr>
          <p:nvPr/>
        </p:nvSpPr>
        <p:spPr bwMode="auto">
          <a:xfrm>
            <a:off x="900113" y="2060575"/>
            <a:ext cx="4176712" cy="666750"/>
          </a:xfrm>
          <a:prstGeom prst="rect">
            <a:avLst/>
          </a:prstGeom>
          <a:solidFill>
            <a:schemeClr val="bg1"/>
          </a:solidFill>
          <a:ln w="25400">
            <a:solidFill>
              <a:srgbClr val="1F497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>
                <a:solidFill>
                  <a:srgbClr val="1F497D"/>
                </a:solidFill>
                <a:latin typeface="Calibri" pitchFamily="34" charset="0"/>
              </a:rPr>
              <a:t>Il fattore di sicurezza è pari al rapporto tra capacità e domanda e deve essere &gt; 1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0" grpId="0"/>
      <p:bldP spid="34822" grpId="0" animBg="1"/>
      <p:bldP spid="3482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4213" y="0"/>
            <a:ext cx="7772400" cy="1341438"/>
          </a:xfrm>
        </p:spPr>
        <p:txBody>
          <a:bodyPr/>
          <a:lstStyle/>
          <a:p>
            <a:r>
              <a:rPr lang="it-IT" sz="3200">
                <a:solidFill>
                  <a:srgbClr val="1F497D"/>
                </a:solidFill>
                <a:latin typeface="Cambria" pitchFamily="18" charset="0"/>
              </a:rPr>
              <a:t>GRAFICO DEL FATTORE DI SICUREZZA PER MECCANISMI DUTTILI ALLO SLV</a:t>
            </a:r>
          </a:p>
        </p:txBody>
      </p:sp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43013"/>
            <a:ext cx="9144000" cy="5614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323850" y="1557338"/>
            <a:ext cx="8569325" cy="2735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just"/>
            <a:r>
              <a:rPr lang="it-IT" sz="2400">
                <a:solidFill>
                  <a:srgbClr val="4F81BD"/>
                </a:solidFill>
                <a:latin typeface="Calibri" pitchFamily="34" charset="0"/>
              </a:rPr>
              <a:t>La capacità di rotazione rispetto alla corda a tale stato limite, θ</a:t>
            </a:r>
            <a:r>
              <a:rPr lang="it-IT" sz="2400" baseline="-25000">
                <a:solidFill>
                  <a:srgbClr val="4F81BD"/>
                </a:solidFill>
                <a:latin typeface="Calibri" pitchFamily="34" charset="0"/>
              </a:rPr>
              <a:t>SD</a:t>
            </a:r>
            <a:r>
              <a:rPr lang="it-IT" sz="2400">
                <a:solidFill>
                  <a:srgbClr val="4F81BD"/>
                </a:solidFill>
                <a:latin typeface="Calibri" pitchFamily="34" charset="0"/>
              </a:rPr>
              <a:t>, può essere assunta pari a 3/4 del valore ultimo θ</a:t>
            </a:r>
            <a:r>
              <a:rPr lang="it-IT" sz="2400" baseline="-25000">
                <a:solidFill>
                  <a:srgbClr val="4F81BD"/>
                </a:solidFill>
                <a:latin typeface="Calibri" pitchFamily="34" charset="0"/>
              </a:rPr>
              <a:t>u</a:t>
            </a:r>
            <a:r>
              <a:rPr lang="it-IT" sz="2400">
                <a:solidFill>
                  <a:srgbClr val="4F81BD"/>
                </a:solidFill>
                <a:latin typeface="Calibri" pitchFamily="34" charset="0"/>
              </a:rPr>
              <a:t> .</a:t>
            </a:r>
          </a:p>
        </p:txBody>
      </p:sp>
      <p:sp>
        <p:nvSpPr>
          <p:cNvPr id="28679" name="Line 7"/>
          <p:cNvSpPr>
            <a:spLocks noChangeShapeType="1"/>
          </p:cNvSpPr>
          <p:nvPr/>
        </p:nvSpPr>
        <p:spPr bwMode="auto">
          <a:xfrm>
            <a:off x="323850" y="2492375"/>
            <a:ext cx="0" cy="865188"/>
          </a:xfrm>
          <a:prstGeom prst="line">
            <a:avLst/>
          </a:prstGeom>
          <a:noFill/>
          <a:ln w="31750">
            <a:solidFill>
              <a:srgbClr val="4F81B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28680" name="AutoShape 8"/>
          <p:cNvSpPr>
            <a:spLocks noChangeArrowheads="1"/>
          </p:cNvSpPr>
          <p:nvPr/>
        </p:nvSpPr>
        <p:spPr bwMode="auto">
          <a:xfrm>
            <a:off x="9324975" y="3860800"/>
            <a:ext cx="1008063" cy="504825"/>
          </a:xfrm>
          <a:prstGeom prst="flowChartProcess">
            <a:avLst/>
          </a:prstGeom>
          <a:noFill/>
          <a:ln w="25400">
            <a:solidFill>
              <a:srgbClr val="1F497D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28681" name="Line 9"/>
          <p:cNvSpPr>
            <a:spLocks noChangeShapeType="1"/>
          </p:cNvSpPr>
          <p:nvPr/>
        </p:nvSpPr>
        <p:spPr bwMode="auto">
          <a:xfrm>
            <a:off x="1116013" y="4149725"/>
            <a:ext cx="647700" cy="647700"/>
          </a:xfrm>
          <a:prstGeom prst="line">
            <a:avLst/>
          </a:prstGeom>
          <a:noFill/>
          <a:ln w="25400">
            <a:solidFill>
              <a:srgbClr val="1F497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28682" name="Text Box 10"/>
          <p:cNvSpPr txBox="1">
            <a:spLocks noChangeArrowheads="1"/>
          </p:cNvSpPr>
          <p:nvPr/>
        </p:nvSpPr>
        <p:spPr bwMode="auto">
          <a:xfrm>
            <a:off x="1763713" y="4797425"/>
            <a:ext cx="2089150" cy="392113"/>
          </a:xfrm>
          <a:prstGeom prst="rect">
            <a:avLst/>
          </a:prstGeom>
          <a:solidFill>
            <a:schemeClr val="bg1"/>
          </a:solidFill>
          <a:ln w="25400">
            <a:solidFill>
              <a:srgbClr val="1F497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>
                <a:solidFill>
                  <a:srgbClr val="1F497D"/>
                </a:solidFill>
                <a:latin typeface="Calibri" pitchFamily="34" charset="0"/>
              </a:rPr>
              <a:t>Valori troppo bassi</a:t>
            </a:r>
          </a:p>
        </p:txBody>
      </p:sp>
      <p:sp>
        <p:nvSpPr>
          <p:cNvPr id="28683" name="Oval 11"/>
          <p:cNvSpPr>
            <a:spLocks noChangeArrowheads="1"/>
          </p:cNvSpPr>
          <p:nvPr/>
        </p:nvSpPr>
        <p:spPr bwMode="auto">
          <a:xfrm>
            <a:off x="611188" y="3573463"/>
            <a:ext cx="647700" cy="649287"/>
          </a:xfrm>
          <a:prstGeom prst="ellipse">
            <a:avLst/>
          </a:prstGeom>
          <a:solidFill>
            <a:srgbClr val="4F81BD">
              <a:alpha val="25000"/>
            </a:srgbClr>
          </a:solidFill>
          <a:ln w="25400" algn="ctr">
            <a:solidFill>
              <a:srgbClr val="1F497D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28684" name="Text Box 12"/>
          <p:cNvSpPr txBox="1">
            <a:spLocks noChangeArrowheads="1"/>
          </p:cNvSpPr>
          <p:nvPr/>
        </p:nvSpPr>
        <p:spPr bwMode="auto">
          <a:xfrm>
            <a:off x="900113" y="1773238"/>
            <a:ext cx="4176712" cy="666750"/>
          </a:xfrm>
          <a:prstGeom prst="rect">
            <a:avLst/>
          </a:prstGeom>
          <a:solidFill>
            <a:schemeClr val="bg1"/>
          </a:solidFill>
          <a:ln w="25400">
            <a:solidFill>
              <a:srgbClr val="1F497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>
                <a:solidFill>
                  <a:srgbClr val="1F497D"/>
                </a:solidFill>
                <a:latin typeface="Calibri" pitchFamily="34" charset="0"/>
              </a:rPr>
              <a:t>Il fattore di sicurezza è pari al rapporto tra capacità e domanda e deve essere &gt; 1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0" decel="1000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50" decel="1000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86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0" decel="1000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86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50" decel="1000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8" grpId="0"/>
      <p:bldP spid="28679" grpId="0" animBg="1"/>
      <p:bldP spid="28680" grpId="0" animBg="1"/>
      <p:bldP spid="28681" grpId="0" animBg="1"/>
      <p:bldP spid="28682" grpId="0" animBg="1"/>
      <p:bldP spid="28683" grpId="0" animBg="1"/>
      <p:bldP spid="2868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4213" y="0"/>
            <a:ext cx="7772400" cy="1341438"/>
          </a:xfrm>
        </p:spPr>
        <p:txBody>
          <a:bodyPr/>
          <a:lstStyle/>
          <a:p>
            <a:r>
              <a:rPr lang="it-IT" sz="3200">
                <a:solidFill>
                  <a:srgbClr val="1F497D"/>
                </a:solidFill>
                <a:latin typeface="Cambria" pitchFamily="18" charset="0"/>
              </a:rPr>
              <a:t>GRAFICO DEL FATTORE DI SICUREZZA PER MECCANISMI DUTTILI ALLO SLC</a:t>
            </a:r>
          </a:p>
        </p:txBody>
      </p:sp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95388"/>
            <a:ext cx="9144000" cy="566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701" name="Rectangle 5"/>
          <p:cNvSpPr>
            <a:spLocks noChangeArrowheads="1"/>
          </p:cNvSpPr>
          <p:nvPr/>
        </p:nvSpPr>
        <p:spPr bwMode="auto">
          <a:xfrm>
            <a:off x="323850" y="1557338"/>
            <a:ext cx="8569325" cy="2735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it-IT" sz="2400">
                <a:solidFill>
                  <a:srgbClr val="4F81BD"/>
                </a:solidFill>
                <a:latin typeface="Calibri" pitchFamily="34" charset="0"/>
              </a:rPr>
              <a:t>Per il calcolo della capacità di rotazione di entrambe le sezioni di estremità di ciascun elemento, è stata adottata l’equazioni fornita dal § C8A.6.1 della circolare:</a:t>
            </a:r>
            <a:br>
              <a:rPr lang="it-IT" sz="2400">
                <a:solidFill>
                  <a:srgbClr val="4F81BD"/>
                </a:solidFill>
                <a:latin typeface="Calibri" pitchFamily="34" charset="0"/>
              </a:rPr>
            </a:br>
            <a:endParaRPr lang="el-GR" sz="2400">
              <a:solidFill>
                <a:srgbClr val="4F81BD"/>
              </a:solidFill>
              <a:latin typeface="Calibri" pitchFamily="34" charset="0"/>
            </a:endParaRPr>
          </a:p>
        </p:txBody>
      </p:sp>
      <p:sp>
        <p:nvSpPr>
          <p:cNvPr id="29702" name="Line 6"/>
          <p:cNvSpPr>
            <a:spLocks noChangeShapeType="1"/>
          </p:cNvSpPr>
          <p:nvPr/>
        </p:nvSpPr>
        <p:spPr bwMode="auto">
          <a:xfrm>
            <a:off x="323850" y="2132013"/>
            <a:ext cx="0" cy="1944687"/>
          </a:xfrm>
          <a:prstGeom prst="line">
            <a:avLst/>
          </a:prstGeom>
          <a:noFill/>
          <a:ln w="31750">
            <a:solidFill>
              <a:srgbClr val="4F81B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/>
          </a:p>
        </p:txBody>
      </p:sp>
      <p:pic>
        <p:nvPicPr>
          <p:cNvPr id="29703" name="Picture 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625" y="3284538"/>
            <a:ext cx="7777163" cy="83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7" name="Line 11"/>
          <p:cNvSpPr>
            <a:spLocks noChangeShapeType="1"/>
          </p:cNvSpPr>
          <p:nvPr/>
        </p:nvSpPr>
        <p:spPr bwMode="auto">
          <a:xfrm>
            <a:off x="1042988" y="4797425"/>
            <a:ext cx="649287" cy="287338"/>
          </a:xfrm>
          <a:prstGeom prst="line">
            <a:avLst/>
          </a:prstGeom>
          <a:noFill/>
          <a:ln w="25400">
            <a:solidFill>
              <a:srgbClr val="1F497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29708" name="Text Box 12"/>
          <p:cNvSpPr txBox="1">
            <a:spLocks noChangeArrowheads="1"/>
          </p:cNvSpPr>
          <p:nvPr/>
        </p:nvSpPr>
        <p:spPr bwMode="auto">
          <a:xfrm>
            <a:off x="1692275" y="5084763"/>
            <a:ext cx="2089150" cy="392112"/>
          </a:xfrm>
          <a:prstGeom prst="rect">
            <a:avLst/>
          </a:prstGeom>
          <a:solidFill>
            <a:schemeClr val="bg1"/>
          </a:solidFill>
          <a:ln w="25400">
            <a:solidFill>
              <a:srgbClr val="1F497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>
                <a:solidFill>
                  <a:srgbClr val="1F497D"/>
                </a:solidFill>
                <a:latin typeface="Calibri" pitchFamily="34" charset="0"/>
              </a:rPr>
              <a:t>Valori troppo bassi</a:t>
            </a:r>
          </a:p>
        </p:txBody>
      </p:sp>
      <p:sp>
        <p:nvSpPr>
          <p:cNvPr id="29709" name="Oval 13"/>
          <p:cNvSpPr>
            <a:spLocks noChangeArrowheads="1"/>
          </p:cNvSpPr>
          <p:nvPr/>
        </p:nvSpPr>
        <p:spPr bwMode="auto">
          <a:xfrm>
            <a:off x="538163" y="4221163"/>
            <a:ext cx="647700" cy="649287"/>
          </a:xfrm>
          <a:prstGeom prst="ellipse">
            <a:avLst/>
          </a:prstGeom>
          <a:solidFill>
            <a:srgbClr val="4F81BD">
              <a:alpha val="25000"/>
            </a:srgbClr>
          </a:solidFill>
          <a:ln w="25400" algn="ctr">
            <a:solidFill>
              <a:srgbClr val="1F497D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29710" name="Text Box 14"/>
          <p:cNvSpPr txBox="1">
            <a:spLocks noChangeArrowheads="1"/>
          </p:cNvSpPr>
          <p:nvPr/>
        </p:nvSpPr>
        <p:spPr bwMode="auto">
          <a:xfrm>
            <a:off x="900113" y="1773238"/>
            <a:ext cx="4176712" cy="666750"/>
          </a:xfrm>
          <a:prstGeom prst="rect">
            <a:avLst/>
          </a:prstGeom>
          <a:solidFill>
            <a:schemeClr val="bg1"/>
          </a:solidFill>
          <a:ln w="25400">
            <a:solidFill>
              <a:srgbClr val="1F497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>
                <a:solidFill>
                  <a:srgbClr val="1F497D"/>
                </a:solidFill>
                <a:latin typeface="Calibri" pitchFamily="34" charset="0"/>
              </a:rPr>
              <a:t>Il fattore di sicurezza è pari al rapporto tra capacità e domanda e deve essere &gt; 1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97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0" decel="100000" fill="hold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97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97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50" decel="100000" fill="hold"/>
                                        <p:tgtEl>
                                          <p:spTgt spid="297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97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97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50" decel="100000" fill="hold"/>
                                        <p:tgtEl>
                                          <p:spTgt spid="297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1" grpId="0"/>
      <p:bldP spid="29702" grpId="0" animBg="1"/>
      <p:bldP spid="29707" grpId="0" animBg="1"/>
      <p:bldP spid="29708" grpId="0" animBg="1"/>
      <p:bldP spid="29709" grpId="0" animBg="1"/>
      <p:bldP spid="297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55650" y="549275"/>
            <a:ext cx="7772400" cy="1470025"/>
          </a:xfrm>
        </p:spPr>
        <p:txBody>
          <a:bodyPr/>
          <a:lstStyle/>
          <a:p>
            <a:r>
              <a:rPr lang="it-IT" sz="3200">
                <a:solidFill>
                  <a:srgbClr val="1F497D"/>
                </a:solidFill>
                <a:latin typeface="Cambria" pitchFamily="18" charset="0"/>
              </a:rPr>
              <a:t>SCOPO DEL PRESENTE LAVORO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9750" y="2492375"/>
            <a:ext cx="8604250" cy="3505200"/>
          </a:xfrm>
        </p:spPr>
        <p:txBody>
          <a:bodyPr/>
          <a:lstStyle/>
          <a:p>
            <a:pPr algn="l">
              <a:lnSpc>
                <a:spcPct val="150000"/>
              </a:lnSpc>
            </a:pPr>
            <a:r>
              <a:rPr lang="it-IT" sz="2400">
                <a:solidFill>
                  <a:srgbClr val="4F81BD"/>
                </a:solidFill>
                <a:latin typeface="Cambria" pitchFamily="18" charset="0"/>
              </a:rPr>
              <a:t>ANALISI DELLA VULNERABILITA’ STATICA</a:t>
            </a:r>
          </a:p>
          <a:p>
            <a:pPr algn="l">
              <a:lnSpc>
                <a:spcPct val="150000"/>
              </a:lnSpc>
            </a:pPr>
            <a:r>
              <a:rPr lang="it-IT" sz="2400">
                <a:solidFill>
                  <a:srgbClr val="4F81BD"/>
                </a:solidFill>
                <a:latin typeface="Cambria" pitchFamily="18" charset="0"/>
              </a:rPr>
              <a:t>ANALISI DELLA VULNERABILITA’ SISMICA</a:t>
            </a:r>
          </a:p>
          <a:p>
            <a:pPr algn="l">
              <a:lnSpc>
                <a:spcPct val="150000"/>
              </a:lnSpc>
            </a:pPr>
            <a:r>
              <a:rPr lang="it-IT" sz="2400">
                <a:solidFill>
                  <a:srgbClr val="4F81BD"/>
                </a:solidFill>
                <a:latin typeface="Cambria" pitchFamily="18" charset="0"/>
              </a:rPr>
              <a:t>PROGETTAZIONE DI UN EVENTUALE ADEGUAMENTO</a:t>
            </a:r>
          </a:p>
          <a:p>
            <a:pPr algn="l">
              <a:buFontTx/>
              <a:buChar char="•"/>
            </a:pPr>
            <a:endParaRPr lang="it-IT" sz="2400">
              <a:solidFill>
                <a:srgbClr val="0000FF"/>
              </a:solidFill>
            </a:endParaRPr>
          </a:p>
          <a:p>
            <a:pPr algn="l">
              <a:buFontTx/>
              <a:buChar char="•"/>
            </a:pPr>
            <a:endParaRPr lang="it-IT" sz="2400"/>
          </a:p>
        </p:txBody>
      </p:sp>
      <p:sp>
        <p:nvSpPr>
          <p:cNvPr id="4101" name="Line 5"/>
          <p:cNvSpPr>
            <a:spLocks noChangeShapeType="1"/>
          </p:cNvSpPr>
          <p:nvPr/>
        </p:nvSpPr>
        <p:spPr bwMode="auto">
          <a:xfrm>
            <a:off x="574675" y="2601913"/>
            <a:ext cx="0" cy="1803400"/>
          </a:xfrm>
          <a:prstGeom prst="line">
            <a:avLst/>
          </a:prstGeom>
          <a:noFill/>
          <a:ln w="31750">
            <a:solidFill>
              <a:srgbClr val="4F81B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5" name="Rectangle 5"/>
          <p:cNvSpPr>
            <a:spLocks noChangeArrowheads="1"/>
          </p:cNvSpPr>
          <p:nvPr/>
        </p:nvSpPr>
        <p:spPr bwMode="auto">
          <a:xfrm>
            <a:off x="323850" y="1196975"/>
            <a:ext cx="8569325" cy="417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it-IT" sz="2400">
                <a:solidFill>
                  <a:srgbClr val="4F81BD"/>
                </a:solidFill>
                <a:latin typeface="Calibri" pitchFamily="34" charset="0"/>
              </a:rPr>
              <a:t>La domanda di taglio deriva da condizioni di equilibrio, in base alle</a:t>
            </a:r>
            <a:br>
              <a:rPr lang="it-IT" sz="2400">
                <a:solidFill>
                  <a:srgbClr val="4F81BD"/>
                </a:solidFill>
                <a:latin typeface="Calibri" pitchFamily="34" charset="0"/>
              </a:rPr>
            </a:br>
            <a:r>
              <a:rPr lang="it-IT" sz="2400">
                <a:solidFill>
                  <a:srgbClr val="4F81BD"/>
                </a:solidFill>
                <a:latin typeface="Calibri" pitchFamily="34" charset="0"/>
              </a:rPr>
              <a:t>sollecitazioni trasmesse dai meccanismi duttili. In particolare</a:t>
            </a:r>
            <a:br>
              <a:rPr lang="it-IT" sz="2400">
                <a:solidFill>
                  <a:srgbClr val="4F81BD"/>
                </a:solidFill>
                <a:latin typeface="Calibri" pitchFamily="34" charset="0"/>
              </a:rPr>
            </a:br>
            <a:r>
              <a:rPr lang="it-IT" sz="2400">
                <a:solidFill>
                  <a:srgbClr val="4F81BD"/>
                </a:solidFill>
                <a:latin typeface="Calibri" pitchFamily="34" charset="0"/>
              </a:rPr>
              <a:t>queste ultime possono essere prese uguali a:</a:t>
            </a:r>
            <a:br>
              <a:rPr lang="it-IT" sz="2400">
                <a:solidFill>
                  <a:srgbClr val="4F81BD"/>
                </a:solidFill>
                <a:latin typeface="Calibri" pitchFamily="34" charset="0"/>
              </a:rPr>
            </a:br>
            <a:r>
              <a:rPr lang="it-IT" sz="2400">
                <a:solidFill>
                  <a:srgbClr val="4F81BD"/>
                </a:solidFill>
                <a:latin typeface="Calibri" pitchFamily="34" charset="0"/>
              </a:rPr>
              <a:t>- il valore D ottenuto dall’analisi, se la capacità C dell’elemento duttile, valutata usando i valori medi delle proprietà dei materiali, soddisfa </a:t>
            </a:r>
            <a:r>
              <a:rPr lang="en-US" sz="2400">
                <a:solidFill>
                  <a:srgbClr val="4F81BD"/>
                </a:solidFill>
                <a:latin typeface="Calibri" pitchFamily="34" charset="0"/>
              </a:rPr>
              <a:t>ρ </a:t>
            </a:r>
            <a:r>
              <a:rPr lang="it-IT" sz="2400">
                <a:solidFill>
                  <a:srgbClr val="4F81BD"/>
                </a:solidFill>
                <a:latin typeface="Calibri" pitchFamily="34" charset="0"/>
              </a:rPr>
              <a:t>= D/C </a:t>
            </a:r>
            <a:r>
              <a:rPr lang="en-US" sz="2400">
                <a:solidFill>
                  <a:srgbClr val="4F81BD"/>
                </a:solidFill>
                <a:latin typeface="Calibri" pitchFamily="34" charset="0"/>
              </a:rPr>
              <a:t>≤ </a:t>
            </a:r>
            <a:r>
              <a:rPr lang="it-IT" sz="2400">
                <a:solidFill>
                  <a:srgbClr val="4F81BD"/>
                </a:solidFill>
                <a:latin typeface="Calibri" pitchFamily="34" charset="0"/>
              </a:rPr>
              <a:t>1;</a:t>
            </a:r>
            <a:br>
              <a:rPr lang="it-IT" sz="2400">
                <a:solidFill>
                  <a:srgbClr val="4F81BD"/>
                </a:solidFill>
                <a:latin typeface="Calibri" pitchFamily="34" charset="0"/>
              </a:rPr>
            </a:br>
            <a:r>
              <a:rPr lang="it-IT" sz="2400">
                <a:solidFill>
                  <a:srgbClr val="4F81BD"/>
                </a:solidFill>
                <a:latin typeface="Calibri" pitchFamily="34" charset="0"/>
              </a:rPr>
              <a:t>- la capacità dell’elemento duttile, valutata usando i valori medi delle proprietà dei materiali moltiplicati per il fattore di confidenza, se </a:t>
            </a:r>
            <a:r>
              <a:rPr lang="en-US" sz="2400">
                <a:solidFill>
                  <a:srgbClr val="4F81BD"/>
                </a:solidFill>
                <a:latin typeface="Calibri" pitchFamily="34" charset="0"/>
              </a:rPr>
              <a:t>ρ </a:t>
            </a:r>
            <a:r>
              <a:rPr lang="it-IT" sz="2400">
                <a:solidFill>
                  <a:srgbClr val="4F81BD"/>
                </a:solidFill>
                <a:latin typeface="Calibri" pitchFamily="34" charset="0"/>
              </a:rPr>
              <a:t>= D/C &gt; 1 </a:t>
            </a:r>
            <a:endParaRPr lang="el-GR" sz="2400">
              <a:solidFill>
                <a:srgbClr val="4F81BD"/>
              </a:solidFill>
              <a:latin typeface="Calibri" pitchFamily="34" charset="0"/>
            </a:endParaRPr>
          </a:p>
        </p:txBody>
      </p:sp>
      <p:sp>
        <p:nvSpPr>
          <p:cNvPr id="307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4213" y="0"/>
            <a:ext cx="7772400" cy="1341438"/>
          </a:xfrm>
        </p:spPr>
        <p:txBody>
          <a:bodyPr/>
          <a:lstStyle/>
          <a:p>
            <a:r>
              <a:rPr lang="it-IT" sz="3200">
                <a:solidFill>
                  <a:srgbClr val="1F497D"/>
                </a:solidFill>
                <a:latin typeface="Cambria" pitchFamily="18" charset="0"/>
              </a:rPr>
              <a:t>GRAFICO DEL FATTORE DI SICUREZZA PER MECCANISMI FRAGILI ALLO SLC</a:t>
            </a:r>
          </a:p>
        </p:txBody>
      </p:sp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87450"/>
            <a:ext cx="9144000" cy="5670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726" name="Line 6"/>
          <p:cNvSpPr>
            <a:spLocks noChangeShapeType="1"/>
          </p:cNvSpPr>
          <p:nvPr/>
        </p:nvSpPr>
        <p:spPr bwMode="auto">
          <a:xfrm>
            <a:off x="323850" y="1557338"/>
            <a:ext cx="0" cy="3455987"/>
          </a:xfrm>
          <a:prstGeom prst="line">
            <a:avLst/>
          </a:prstGeom>
          <a:noFill/>
          <a:ln w="31750">
            <a:solidFill>
              <a:srgbClr val="4F81B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30727" name="AutoShape 7"/>
          <p:cNvSpPr>
            <a:spLocks noChangeArrowheads="1"/>
          </p:cNvSpPr>
          <p:nvPr/>
        </p:nvSpPr>
        <p:spPr bwMode="auto">
          <a:xfrm>
            <a:off x="682625" y="4292600"/>
            <a:ext cx="5689600" cy="1370013"/>
          </a:xfrm>
          <a:prstGeom prst="flowChartProcess">
            <a:avLst/>
          </a:prstGeom>
          <a:solidFill>
            <a:srgbClr val="4F81BD">
              <a:alpha val="25000"/>
            </a:srgbClr>
          </a:solidFill>
          <a:ln w="25400">
            <a:solidFill>
              <a:srgbClr val="1F497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30728" name="Line 8"/>
          <p:cNvSpPr>
            <a:spLocks noChangeShapeType="1"/>
          </p:cNvSpPr>
          <p:nvPr/>
        </p:nvSpPr>
        <p:spPr bwMode="auto">
          <a:xfrm>
            <a:off x="4427538" y="3284538"/>
            <a:ext cx="576262" cy="1008062"/>
          </a:xfrm>
          <a:prstGeom prst="line">
            <a:avLst/>
          </a:prstGeom>
          <a:noFill/>
          <a:ln w="25400">
            <a:solidFill>
              <a:srgbClr val="1F497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30729" name="Text Box 9"/>
          <p:cNvSpPr txBox="1">
            <a:spLocks noChangeArrowheads="1"/>
          </p:cNvSpPr>
          <p:nvPr/>
        </p:nvSpPr>
        <p:spPr bwMode="auto">
          <a:xfrm>
            <a:off x="3348038" y="2924175"/>
            <a:ext cx="2232025" cy="392113"/>
          </a:xfrm>
          <a:prstGeom prst="rect">
            <a:avLst/>
          </a:prstGeom>
          <a:solidFill>
            <a:schemeClr val="bg1"/>
          </a:solidFill>
          <a:ln w="25400">
            <a:solidFill>
              <a:srgbClr val="1F497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>
                <a:solidFill>
                  <a:srgbClr val="1F497D"/>
                </a:solidFill>
                <a:latin typeface="Calibri" pitchFamily="34" charset="0"/>
              </a:rPr>
              <a:t>Valori troppo bassi</a:t>
            </a:r>
          </a:p>
        </p:txBody>
      </p:sp>
      <p:sp>
        <p:nvSpPr>
          <p:cNvPr id="30733" name="Text Box 13"/>
          <p:cNvSpPr txBox="1">
            <a:spLocks noChangeArrowheads="1"/>
          </p:cNvSpPr>
          <p:nvPr/>
        </p:nvSpPr>
        <p:spPr bwMode="auto">
          <a:xfrm>
            <a:off x="900113" y="1773238"/>
            <a:ext cx="4176712" cy="666750"/>
          </a:xfrm>
          <a:prstGeom prst="rect">
            <a:avLst/>
          </a:prstGeom>
          <a:solidFill>
            <a:schemeClr val="bg1"/>
          </a:solidFill>
          <a:ln w="25400">
            <a:solidFill>
              <a:srgbClr val="1F497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>
                <a:solidFill>
                  <a:srgbClr val="1F497D"/>
                </a:solidFill>
                <a:latin typeface="Calibri" pitchFamily="34" charset="0"/>
              </a:rPr>
              <a:t>Il fattore di sicurezza è pari al rapporto tra capacità e domanda e deve essere &gt; 1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0" decel="1000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50" decel="1000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07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0" decel="1000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5" grpId="0"/>
      <p:bldP spid="30726" grpId="0" animBg="1"/>
      <p:bldP spid="30727" grpId="0" animBg="1"/>
      <p:bldP spid="30728" grpId="0" animBg="1"/>
      <p:bldP spid="30729" grpId="0" animBg="1"/>
      <p:bldP spid="3073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188913"/>
            <a:ext cx="9144000" cy="1412875"/>
          </a:xfrm>
        </p:spPr>
        <p:txBody>
          <a:bodyPr/>
          <a:lstStyle/>
          <a:p>
            <a:r>
              <a:rPr lang="it-IT" sz="5000">
                <a:solidFill>
                  <a:srgbClr val="1F497D"/>
                </a:solidFill>
                <a:latin typeface="Cambria" pitchFamily="18" charset="0"/>
              </a:rPr>
              <a:t>ANALISI DI IDONEITA’ SISMICA</a:t>
            </a:r>
            <a:br>
              <a:rPr lang="it-IT" sz="5000">
                <a:solidFill>
                  <a:srgbClr val="1F497D"/>
                </a:solidFill>
                <a:latin typeface="Cambria" pitchFamily="18" charset="0"/>
              </a:rPr>
            </a:br>
            <a:r>
              <a:rPr lang="it-IT" sz="2800">
                <a:solidFill>
                  <a:srgbClr val="4F81BD"/>
                </a:solidFill>
                <a:latin typeface="Cambria" pitchFamily="18" charset="0"/>
              </a:rPr>
              <a:t>ANALISI STATICA NON LINEARE (PUSHOVER)</a:t>
            </a:r>
          </a:p>
        </p:txBody>
      </p:sp>
      <p:sp>
        <p:nvSpPr>
          <p:cNvPr id="38918" name="Rectangle 6"/>
          <p:cNvSpPr>
            <a:spLocks noChangeArrowheads="1"/>
          </p:cNvSpPr>
          <p:nvPr/>
        </p:nvSpPr>
        <p:spPr bwMode="auto">
          <a:xfrm>
            <a:off x="0" y="2781300"/>
            <a:ext cx="9144000" cy="1412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it-IT" sz="5000">
                <a:solidFill>
                  <a:srgbClr val="4F81BD"/>
                </a:solidFill>
                <a:latin typeface="Cambria" pitchFamily="18" charset="0"/>
              </a:rPr>
              <a:t>STATO ATTUALE</a:t>
            </a:r>
            <a:endParaRPr lang="it-IT" sz="2800">
              <a:solidFill>
                <a:srgbClr val="4F81BD"/>
              </a:solidFill>
              <a:latin typeface="Cambria" pitchFamily="18" charset="0"/>
            </a:endParaRPr>
          </a:p>
        </p:txBody>
      </p:sp>
      <p:pic>
        <p:nvPicPr>
          <p:cNvPr id="38919" name="Immagin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57338"/>
            <a:ext cx="9144000" cy="457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20" name="Immagin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57338"/>
            <a:ext cx="9144000" cy="457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21" name="Text Box 9"/>
          <p:cNvSpPr txBox="1">
            <a:spLocks noChangeArrowheads="1"/>
          </p:cNvSpPr>
          <p:nvPr/>
        </p:nvSpPr>
        <p:spPr bwMode="auto">
          <a:xfrm>
            <a:off x="1692275" y="6308725"/>
            <a:ext cx="5832475" cy="330200"/>
          </a:xfrm>
          <a:prstGeom prst="rect">
            <a:avLst/>
          </a:prstGeom>
          <a:solidFill>
            <a:schemeClr val="bg1"/>
          </a:solidFill>
          <a:ln w="25400">
            <a:solidFill>
              <a:srgbClr val="4F81B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it-IT" sz="1400">
                <a:solidFill>
                  <a:srgbClr val="4F81BD"/>
                </a:solidFill>
                <a:latin typeface="Calibri" pitchFamily="34" charset="0"/>
              </a:rPr>
              <a:t>pushover dello stato attuale – spettro ADRS push 1 distr. modale sisma X (+) </a:t>
            </a:r>
          </a:p>
        </p:txBody>
      </p:sp>
      <p:sp>
        <p:nvSpPr>
          <p:cNvPr id="38922" name="Text Box 10"/>
          <p:cNvSpPr txBox="1">
            <a:spLocks noChangeArrowheads="1"/>
          </p:cNvSpPr>
          <p:nvPr/>
        </p:nvSpPr>
        <p:spPr bwMode="auto">
          <a:xfrm>
            <a:off x="1692275" y="6308725"/>
            <a:ext cx="5832475" cy="330200"/>
          </a:xfrm>
          <a:prstGeom prst="rect">
            <a:avLst/>
          </a:prstGeom>
          <a:solidFill>
            <a:schemeClr val="bg1"/>
          </a:solidFill>
          <a:ln w="25400">
            <a:solidFill>
              <a:srgbClr val="4F81B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it-IT" sz="1400">
                <a:solidFill>
                  <a:srgbClr val="4F81BD"/>
                </a:solidFill>
                <a:latin typeface="Calibri" pitchFamily="34" charset="0"/>
              </a:rPr>
              <a:t>pushover dello stato attuale – spettro ADRS push 3 distr. modale sisma Y (+)</a:t>
            </a:r>
          </a:p>
        </p:txBody>
      </p:sp>
      <p:sp>
        <p:nvSpPr>
          <p:cNvPr id="38923" name="Text Box 11"/>
          <p:cNvSpPr txBox="1">
            <a:spLocks noChangeArrowheads="1"/>
          </p:cNvSpPr>
          <p:nvPr/>
        </p:nvSpPr>
        <p:spPr bwMode="auto">
          <a:xfrm>
            <a:off x="1692275" y="6308725"/>
            <a:ext cx="5832475" cy="330200"/>
          </a:xfrm>
          <a:prstGeom prst="rect">
            <a:avLst/>
          </a:prstGeom>
          <a:solidFill>
            <a:schemeClr val="bg1"/>
          </a:solidFill>
          <a:ln w="25400">
            <a:solidFill>
              <a:srgbClr val="4F81B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it-IT" sz="1400">
                <a:solidFill>
                  <a:srgbClr val="4F81BD"/>
                </a:solidFill>
                <a:latin typeface="Calibri" pitchFamily="34" charset="0"/>
              </a:rPr>
              <a:t>pushover dello stato attuale – spettro ADRS push 5 distr. masse sisma X (+) </a:t>
            </a:r>
          </a:p>
        </p:txBody>
      </p:sp>
      <p:sp>
        <p:nvSpPr>
          <p:cNvPr id="38924" name="Text Box 12"/>
          <p:cNvSpPr txBox="1">
            <a:spLocks noChangeArrowheads="1"/>
          </p:cNvSpPr>
          <p:nvPr/>
        </p:nvSpPr>
        <p:spPr bwMode="auto">
          <a:xfrm>
            <a:off x="1692275" y="6308725"/>
            <a:ext cx="5832475" cy="330200"/>
          </a:xfrm>
          <a:prstGeom prst="rect">
            <a:avLst/>
          </a:prstGeom>
          <a:solidFill>
            <a:schemeClr val="bg1"/>
          </a:solidFill>
          <a:ln w="25400">
            <a:solidFill>
              <a:srgbClr val="4F81B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it-IT" sz="1400">
                <a:solidFill>
                  <a:srgbClr val="4F81BD"/>
                </a:solidFill>
                <a:latin typeface="Calibri" pitchFamily="34" charset="0"/>
              </a:rPr>
              <a:t>pushover dello stato attuale – spettro ADRS push 7 distr. masse sisma Y (+)</a:t>
            </a:r>
          </a:p>
        </p:txBody>
      </p:sp>
      <p:pic>
        <p:nvPicPr>
          <p:cNvPr id="38925" name="Immagine 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57338"/>
            <a:ext cx="9144000" cy="457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26" name="Immagine 1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57338"/>
            <a:ext cx="9144000" cy="457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8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8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8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8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8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8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8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8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8" grpId="0"/>
      <p:bldP spid="38921" grpId="0" animBg="1"/>
      <p:bldP spid="38922" grpId="0" animBg="1"/>
      <p:bldP spid="38923" grpId="0" animBg="1"/>
      <p:bldP spid="3892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188913"/>
            <a:ext cx="9144000" cy="1412875"/>
          </a:xfrm>
        </p:spPr>
        <p:txBody>
          <a:bodyPr/>
          <a:lstStyle/>
          <a:p>
            <a:r>
              <a:rPr lang="it-IT" sz="5000">
                <a:solidFill>
                  <a:srgbClr val="1F497D"/>
                </a:solidFill>
                <a:latin typeface="Cambria" pitchFamily="18" charset="0"/>
              </a:rPr>
              <a:t>ANALISI DI IDONEITA’ SISMICA</a:t>
            </a:r>
            <a:br>
              <a:rPr lang="it-IT" sz="5000">
                <a:solidFill>
                  <a:srgbClr val="1F497D"/>
                </a:solidFill>
                <a:latin typeface="Cambria" pitchFamily="18" charset="0"/>
              </a:rPr>
            </a:br>
            <a:r>
              <a:rPr lang="it-IT" sz="2800">
                <a:solidFill>
                  <a:srgbClr val="4F81BD"/>
                </a:solidFill>
                <a:latin typeface="Cambria" pitchFamily="18" charset="0"/>
              </a:rPr>
              <a:t>ANALISI STATICA NON LINEARE (PUSHOVER)</a:t>
            </a:r>
          </a:p>
        </p:txBody>
      </p:sp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0" y="2781300"/>
            <a:ext cx="9144000" cy="180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it-IT" sz="5000">
                <a:solidFill>
                  <a:srgbClr val="4F81BD"/>
                </a:solidFill>
                <a:latin typeface="Cambria" pitchFamily="18" charset="0"/>
              </a:rPr>
              <a:t>STATO ATTUALE</a:t>
            </a:r>
            <a:br>
              <a:rPr lang="it-IT" sz="5000">
                <a:solidFill>
                  <a:srgbClr val="4F81BD"/>
                </a:solidFill>
                <a:latin typeface="Cambria" pitchFamily="18" charset="0"/>
              </a:rPr>
            </a:br>
            <a:r>
              <a:rPr lang="it-IT" sz="5000">
                <a:solidFill>
                  <a:srgbClr val="4F81BD"/>
                </a:solidFill>
                <a:latin typeface="Cambria" pitchFamily="18" charset="0"/>
              </a:rPr>
              <a:t>INDICI DI VULNARABILIT</a:t>
            </a:r>
            <a:r>
              <a:rPr lang="en-US" sz="5000">
                <a:solidFill>
                  <a:srgbClr val="4F81BD"/>
                </a:solidFill>
                <a:latin typeface="Cambria" pitchFamily="18" charset="0"/>
              </a:rPr>
              <a:t>À</a:t>
            </a:r>
            <a:endParaRPr lang="en-US" sz="2800">
              <a:solidFill>
                <a:srgbClr val="4F81BD"/>
              </a:solidFill>
              <a:latin typeface="Cambria" pitchFamily="18" charset="0"/>
            </a:endParaRPr>
          </a:p>
        </p:txBody>
      </p:sp>
      <p:pic>
        <p:nvPicPr>
          <p:cNvPr id="40321" name="Immagin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1698625"/>
            <a:ext cx="7632700" cy="515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0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4213" y="0"/>
            <a:ext cx="7772400" cy="908050"/>
          </a:xfrm>
        </p:spPr>
        <p:txBody>
          <a:bodyPr/>
          <a:lstStyle/>
          <a:p>
            <a:r>
              <a:rPr lang="it-IT" sz="3600">
                <a:solidFill>
                  <a:srgbClr val="1F497D"/>
                </a:solidFill>
                <a:latin typeface="Cambria" pitchFamily="18" charset="0"/>
              </a:rPr>
              <a:t>LA STRUTTURA OGGETTO DI STUDIO</a:t>
            </a:r>
          </a:p>
        </p:txBody>
      </p:sp>
      <p:pic>
        <p:nvPicPr>
          <p:cNvPr id="2053" name="Picture 5" descr="slm6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" y="1052513"/>
            <a:ext cx="8893175" cy="5592762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4213" y="0"/>
            <a:ext cx="7772400" cy="1341438"/>
          </a:xfrm>
        </p:spPr>
        <p:txBody>
          <a:bodyPr/>
          <a:lstStyle/>
          <a:p>
            <a:r>
              <a:rPr lang="it-IT" sz="3600">
                <a:solidFill>
                  <a:srgbClr val="1F497D"/>
                </a:solidFill>
                <a:latin typeface="Cambria" pitchFamily="18" charset="0"/>
              </a:rPr>
              <a:t>LA STRUTTURA OGGETTO DI STUDIO</a:t>
            </a:r>
            <a:br>
              <a:rPr lang="it-IT" sz="3600">
                <a:solidFill>
                  <a:srgbClr val="1F497D"/>
                </a:solidFill>
                <a:latin typeface="Cambria" pitchFamily="18" charset="0"/>
              </a:rPr>
            </a:br>
            <a:r>
              <a:rPr lang="it-IT" sz="3600">
                <a:solidFill>
                  <a:srgbClr val="1F497D"/>
                </a:solidFill>
                <a:latin typeface="Cambria" pitchFamily="18" charset="0"/>
              </a:rPr>
              <a:t>CARATTERISTICHE PRINCIPALI</a:t>
            </a:r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395288" y="1985963"/>
            <a:ext cx="8424862" cy="4872037"/>
          </a:xfrm>
          <a:noFill/>
          <a:ln/>
        </p:spPr>
        <p:txBody>
          <a:bodyPr/>
          <a:lstStyle/>
          <a:p>
            <a:pPr marL="357188" indent="-357188" algn="just"/>
            <a:r>
              <a:rPr lang="it-IT" sz="2000" dirty="0">
                <a:solidFill>
                  <a:srgbClr val="4F81BD"/>
                </a:solidFill>
                <a:latin typeface="Cambria" pitchFamily="18" charset="0"/>
              </a:rPr>
              <a:t>TELAI IN C.A. NELLE DUE DIREZIONI SENZA CONNESSIONI TRASVERSALI</a:t>
            </a:r>
          </a:p>
          <a:p>
            <a:pPr marL="357188" indent="-357188" algn="just"/>
            <a:r>
              <a:rPr lang="it-IT" sz="2000" dirty="0">
                <a:solidFill>
                  <a:srgbClr val="4F81BD"/>
                </a:solidFill>
                <a:latin typeface="Cambria" pitchFamily="18" charset="0"/>
              </a:rPr>
              <a:t>QUATTRO IMPALCATI DI  CIRCA 1500 </a:t>
            </a:r>
            <a:r>
              <a:rPr lang="it-IT" sz="2000" dirty="0" smtClean="0">
                <a:solidFill>
                  <a:srgbClr val="4F81BD"/>
                </a:solidFill>
                <a:latin typeface="Cambria" pitchFamily="18" charset="0"/>
              </a:rPr>
              <a:t>m</a:t>
            </a:r>
            <a:r>
              <a:rPr lang="it-IT" sz="2000" baseline="30000" dirty="0" smtClean="0">
                <a:solidFill>
                  <a:srgbClr val="4F81BD"/>
                </a:solidFill>
                <a:latin typeface="Cambria" pitchFamily="18" charset="0"/>
              </a:rPr>
              <a:t>2</a:t>
            </a:r>
            <a:r>
              <a:rPr lang="it-IT" sz="2000" dirty="0" smtClean="0">
                <a:solidFill>
                  <a:srgbClr val="4F81BD"/>
                </a:solidFill>
                <a:latin typeface="Cambria" pitchFamily="18" charset="0"/>
              </a:rPr>
              <a:t> </a:t>
            </a:r>
            <a:r>
              <a:rPr lang="it-IT" sz="2000" dirty="0">
                <a:solidFill>
                  <a:srgbClr val="4F81BD"/>
                </a:solidFill>
                <a:latin typeface="Cambria" pitchFamily="18" charset="0"/>
              </a:rPr>
              <a:t>(altezza interpiano 3.6 m)</a:t>
            </a:r>
          </a:p>
          <a:p>
            <a:pPr marL="357188" indent="-357188" algn="just"/>
            <a:r>
              <a:rPr lang="it-IT" sz="2000" dirty="0">
                <a:solidFill>
                  <a:srgbClr val="4F81BD"/>
                </a:solidFill>
                <a:latin typeface="Cambria" pitchFamily="18" charset="0"/>
              </a:rPr>
              <a:t>76 PILASTRI PER PIANO DI DIMENSIONI VARIABILI</a:t>
            </a:r>
          </a:p>
          <a:p>
            <a:pPr marL="357188" indent="-357188" algn="just"/>
            <a:r>
              <a:rPr lang="it-IT" sz="2000" dirty="0">
                <a:solidFill>
                  <a:srgbClr val="4F81BD"/>
                </a:solidFill>
                <a:latin typeface="Cambria" pitchFamily="18" charset="0"/>
              </a:rPr>
              <a:t>FONDAZIONI A NASTRO A TRAVI ROVESCE</a:t>
            </a:r>
          </a:p>
          <a:p>
            <a:pPr marL="357188" indent="-357188" algn="just"/>
            <a:r>
              <a:rPr lang="it-IT" sz="2000" dirty="0">
                <a:solidFill>
                  <a:srgbClr val="4F81BD"/>
                </a:solidFill>
                <a:latin typeface="Cambria" pitchFamily="18" charset="0"/>
              </a:rPr>
              <a:t>PRIMO LIVELLO PARZIALMENTE INTERRATO con pareti in c.a. lungo l’intero perimetro dall’estradosso della fondazione al piano campagna</a:t>
            </a:r>
          </a:p>
          <a:p>
            <a:pPr marL="357188" indent="-357188" algn="l"/>
            <a:r>
              <a:rPr lang="it-IT" sz="2000" dirty="0">
                <a:solidFill>
                  <a:srgbClr val="4F81BD"/>
                </a:solidFill>
                <a:latin typeface="Cambria" pitchFamily="18" charset="0"/>
              </a:rPr>
              <a:t>SOLAI CON TRAVETTI PREFABBRICATI</a:t>
            </a:r>
          </a:p>
          <a:p>
            <a:pPr marL="357188" indent="-357188"/>
            <a:endParaRPr lang="it-IT" sz="2000" dirty="0">
              <a:solidFill>
                <a:srgbClr val="4F81BD"/>
              </a:solidFill>
              <a:latin typeface="Cambria" pitchFamily="18" charset="0"/>
            </a:endParaRPr>
          </a:p>
          <a:p>
            <a:pPr marL="357188" indent="-357188"/>
            <a:endParaRPr lang="it-IT" sz="2400" dirty="0"/>
          </a:p>
          <a:p>
            <a:pPr marL="357188" indent="-357188" algn="l">
              <a:buFontTx/>
              <a:buChar char="•"/>
            </a:pPr>
            <a:endParaRPr lang="it-IT" sz="2400" dirty="0"/>
          </a:p>
        </p:txBody>
      </p:sp>
      <p:sp>
        <p:nvSpPr>
          <p:cNvPr id="7173" name="Line 5"/>
          <p:cNvSpPr>
            <a:spLocks noChangeShapeType="1"/>
          </p:cNvSpPr>
          <p:nvPr/>
        </p:nvSpPr>
        <p:spPr bwMode="auto">
          <a:xfrm>
            <a:off x="395288" y="1844675"/>
            <a:ext cx="0" cy="2808288"/>
          </a:xfrm>
          <a:prstGeom prst="line">
            <a:avLst/>
          </a:prstGeom>
          <a:noFill/>
          <a:ln w="31750">
            <a:solidFill>
              <a:srgbClr val="4F81B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71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71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71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71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71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692150"/>
          </a:xfrm>
        </p:spPr>
        <p:txBody>
          <a:bodyPr/>
          <a:lstStyle/>
          <a:p>
            <a:r>
              <a:rPr lang="it-IT" sz="2400">
                <a:solidFill>
                  <a:srgbClr val="1F497D"/>
                </a:solidFill>
                <a:latin typeface="Cambria" pitchFamily="18" charset="0"/>
              </a:rPr>
              <a:t>SCHEMA DELLA CARPENTERIA</a:t>
            </a:r>
          </a:p>
        </p:txBody>
      </p:sp>
      <p:pic>
        <p:nvPicPr>
          <p:cNvPr id="5124" name="Picture 4" descr="FILI FISSI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150" y="476250"/>
            <a:ext cx="5653088" cy="655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692150"/>
          </a:xfrm>
        </p:spPr>
        <p:txBody>
          <a:bodyPr/>
          <a:lstStyle/>
          <a:p>
            <a:r>
              <a:rPr lang="it-IT" sz="2400">
                <a:solidFill>
                  <a:srgbClr val="1F497D"/>
                </a:solidFill>
                <a:latin typeface="Cambria" pitchFamily="18" charset="0"/>
              </a:rPr>
              <a:t>DISEGNI ORIGINALI DISPONIBILI</a:t>
            </a:r>
          </a:p>
        </p:txBody>
      </p:sp>
      <p:pic>
        <p:nvPicPr>
          <p:cNvPr id="8196" name="Picture 4" descr="tavola trav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593725"/>
            <a:ext cx="6264275" cy="6264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4213" y="0"/>
            <a:ext cx="7772400" cy="1341438"/>
          </a:xfrm>
        </p:spPr>
        <p:txBody>
          <a:bodyPr/>
          <a:lstStyle/>
          <a:p>
            <a:r>
              <a:rPr lang="it-IT" sz="3600">
                <a:solidFill>
                  <a:srgbClr val="1F497D"/>
                </a:solidFill>
                <a:latin typeface="Cambria" pitchFamily="18" charset="0"/>
              </a:rPr>
              <a:t>LA STRUTTURA OGGETTO DI STUDIO</a:t>
            </a:r>
            <a:r>
              <a:rPr lang="it-IT" sz="3600"/>
              <a:t/>
            </a:r>
            <a:br>
              <a:rPr lang="it-IT" sz="3600"/>
            </a:br>
            <a:endParaRPr lang="it-IT" sz="3600"/>
          </a:p>
        </p:txBody>
      </p:sp>
      <p:graphicFrame>
        <p:nvGraphicFramePr>
          <p:cNvPr id="9604" name="Group 388"/>
          <p:cNvGraphicFramePr>
            <a:graphicFrameLocks noGrp="1"/>
          </p:cNvGraphicFramePr>
          <p:nvPr/>
        </p:nvGraphicFramePr>
        <p:xfrm>
          <a:off x="0" y="2205038"/>
          <a:ext cx="9144000" cy="3760788"/>
        </p:xfrm>
        <a:graphic>
          <a:graphicData uri="http://schemas.openxmlformats.org/drawingml/2006/table">
            <a:tbl>
              <a:tblPr/>
              <a:tblGrid>
                <a:gridCol w="584200"/>
                <a:gridCol w="773113"/>
                <a:gridCol w="903287"/>
                <a:gridCol w="765175"/>
                <a:gridCol w="906463"/>
                <a:gridCol w="936625"/>
                <a:gridCol w="855662"/>
                <a:gridCol w="973138"/>
                <a:gridCol w="827087"/>
                <a:gridCol w="812800"/>
                <a:gridCol w="806450"/>
              </a:tblGrid>
              <a:tr h="1616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4F81BD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F81BD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Prelievo Carote (F 100)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4F81BD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F81BD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Prel. Microcarote (F 60)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4F81BD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F81BD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Prelievo Barre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4F81BD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F81BD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Prove di Carico Solai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4F81BD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F81BD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Controllo stato corrosivo armature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4F81BD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F81BD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Prove di carbonatazione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4F81BD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F81BD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Rilievi Pacometrici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4F81BD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F81BD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Rilievi GeoRadar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4F81BD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F81BD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Rilievi Sonici e Ultrasonici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4F81BD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F81BD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Indagini Geotecniche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4F81BD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826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F81BD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Previste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4F81BD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F81BD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20</a:t>
                      </a:r>
                      <a:endParaRPr kumimoji="0" lang="it-IT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4F81BD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F81BD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10</a:t>
                      </a:r>
                      <a:endParaRPr kumimoji="0" lang="it-IT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4F81BD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F81BD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3</a:t>
                      </a:r>
                      <a:endParaRPr kumimoji="0" lang="it-IT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4F81BD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F81BD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2</a:t>
                      </a:r>
                      <a:endParaRPr kumimoji="0" lang="it-IT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4F81BD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F81BD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2</a:t>
                      </a:r>
                      <a:endParaRPr kumimoji="0" lang="it-IT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4F81BD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F81BD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15</a:t>
                      </a:r>
                      <a:endParaRPr kumimoji="0" lang="it-IT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4F81BD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F81BD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20</a:t>
                      </a:r>
                      <a:endParaRPr kumimoji="0" lang="it-IT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4F81BD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F81BD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10</a:t>
                      </a:r>
                      <a:endParaRPr kumimoji="0" lang="it-IT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4F81BD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F81BD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80</a:t>
                      </a:r>
                      <a:endParaRPr kumimoji="0" lang="it-IT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4F81BD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F81BD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Si</a:t>
                      </a:r>
                      <a:endParaRPr kumimoji="0" lang="it-IT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4F81BD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620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F81BD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Effettuate</a:t>
                      </a: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4F81BD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F81BD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3+10</a:t>
                      </a:r>
                      <a:endParaRPr kumimoji="0" lang="it-IT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4F81BD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F81BD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18</a:t>
                      </a:r>
                      <a:endParaRPr kumimoji="0" lang="it-IT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4F81BD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F81BD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5+2</a:t>
                      </a:r>
                      <a:endParaRPr kumimoji="0" lang="it-IT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4F81BD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F81BD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1</a:t>
                      </a:r>
                      <a:endParaRPr kumimoji="0" lang="it-IT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4F81BD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F81BD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-</a:t>
                      </a:r>
                      <a:endParaRPr kumimoji="0" lang="it-IT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4F81BD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F81BD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14</a:t>
                      </a:r>
                      <a:endParaRPr kumimoji="0" lang="it-IT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4F81BD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F81BD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25</a:t>
                      </a:r>
                      <a:endParaRPr kumimoji="0" lang="it-IT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4F81BD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F81BD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12</a:t>
                      </a:r>
                      <a:endParaRPr kumimoji="0" lang="it-IT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4F81BD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F81BD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40</a:t>
                      </a:r>
                      <a:endParaRPr kumimoji="0" lang="it-IT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4F81BD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F81BD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2</a:t>
                      </a:r>
                      <a:endParaRPr kumimoji="0" lang="it-IT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4F81BD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508" name="Rectangle 292"/>
          <p:cNvSpPr>
            <a:spLocks noChangeArrowheads="1"/>
          </p:cNvSpPr>
          <p:nvPr/>
        </p:nvSpPr>
        <p:spPr bwMode="auto">
          <a:xfrm>
            <a:off x="0" y="1484313"/>
            <a:ext cx="9144000" cy="693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it-IT">
                <a:solidFill>
                  <a:srgbClr val="4F81BD"/>
                </a:solidFill>
                <a:latin typeface="Cambria" pitchFamily="18" charset="0"/>
              </a:rPr>
              <a:t>SCHEMA RIASSUNTIVO DELLE INDAGINI PREVISTE ED EFFETTUATE</a:t>
            </a:r>
            <a:r>
              <a:rPr lang="it-IT">
                <a:solidFill>
                  <a:schemeClr val="tx2"/>
                </a:solidFill>
              </a:rPr>
              <a:t> 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9144000" cy="1341438"/>
          </a:xfrm>
        </p:spPr>
        <p:txBody>
          <a:bodyPr/>
          <a:lstStyle/>
          <a:p>
            <a:r>
              <a:rPr lang="it-IT" sz="3600">
                <a:solidFill>
                  <a:srgbClr val="1F497D"/>
                </a:solidFill>
                <a:latin typeface="Cambria" pitchFamily="18" charset="0"/>
              </a:rPr>
              <a:t>LA STRUTTURA OGGETTO DI STUDIO</a:t>
            </a:r>
            <a:br>
              <a:rPr lang="it-IT" sz="3600">
                <a:solidFill>
                  <a:srgbClr val="1F497D"/>
                </a:solidFill>
                <a:latin typeface="Cambria" pitchFamily="18" charset="0"/>
              </a:rPr>
            </a:br>
            <a:r>
              <a:rPr lang="it-IT" sz="3600">
                <a:solidFill>
                  <a:srgbClr val="1F497D"/>
                </a:solidFill>
                <a:latin typeface="Cambria" pitchFamily="18" charset="0"/>
              </a:rPr>
              <a:t> PROPRIETA’ DEI MATERIALI RISCONTRATE</a:t>
            </a:r>
            <a:r>
              <a:rPr lang="it-IT" sz="1800"/>
              <a:t> </a:t>
            </a:r>
          </a:p>
        </p:txBody>
      </p:sp>
      <p:sp>
        <p:nvSpPr>
          <p:cNvPr id="10293" name="Rectangle 53"/>
          <p:cNvSpPr>
            <a:spLocks noChangeArrowheads="1"/>
          </p:cNvSpPr>
          <p:nvPr/>
        </p:nvSpPr>
        <p:spPr bwMode="auto">
          <a:xfrm>
            <a:off x="0" y="1268413"/>
            <a:ext cx="9144000" cy="693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it-IT">
                <a:solidFill>
                  <a:srgbClr val="4F81BD"/>
                </a:solidFill>
                <a:latin typeface="Calibri" pitchFamily="34" charset="0"/>
              </a:rPr>
              <a:t>CALCESTRUZZO</a:t>
            </a:r>
          </a:p>
        </p:txBody>
      </p:sp>
      <p:pic>
        <p:nvPicPr>
          <p:cNvPr id="10294" name="Immagin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44675"/>
            <a:ext cx="9144000" cy="2674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96" name="Rectangle 56"/>
          <p:cNvSpPr>
            <a:spLocks noChangeArrowheads="1"/>
          </p:cNvSpPr>
          <p:nvPr/>
        </p:nvSpPr>
        <p:spPr bwMode="auto">
          <a:xfrm>
            <a:off x="0" y="4508500"/>
            <a:ext cx="9144000" cy="693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it-IT">
                <a:solidFill>
                  <a:srgbClr val="4F81BD"/>
                </a:solidFill>
                <a:latin typeface="Calibri" pitchFamily="34" charset="0"/>
              </a:rPr>
              <a:t>ACCIAIO</a:t>
            </a:r>
          </a:p>
        </p:txBody>
      </p:sp>
      <p:pic>
        <p:nvPicPr>
          <p:cNvPr id="10297" name="Immagine 8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149850"/>
            <a:ext cx="9144000" cy="170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98" name="Rectangle 58"/>
          <p:cNvSpPr>
            <a:spLocks noChangeArrowheads="1"/>
          </p:cNvSpPr>
          <p:nvPr/>
        </p:nvSpPr>
        <p:spPr bwMode="auto">
          <a:xfrm>
            <a:off x="0" y="2276475"/>
            <a:ext cx="9144000" cy="134143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it-IT" sz="3600">
                <a:solidFill>
                  <a:srgbClr val="1F497D"/>
                </a:solidFill>
                <a:latin typeface="Cambria" pitchFamily="18" charset="0"/>
              </a:rPr>
              <a:t>R</a:t>
            </a:r>
            <a:r>
              <a:rPr lang="it-IT" sz="3600" baseline="-25000">
                <a:solidFill>
                  <a:srgbClr val="1F497D"/>
                </a:solidFill>
                <a:latin typeface="Cambria" pitchFamily="18" charset="0"/>
              </a:rPr>
              <a:t>ck</a:t>
            </a:r>
            <a:r>
              <a:rPr lang="it-IT" sz="3600">
                <a:solidFill>
                  <a:srgbClr val="1F497D"/>
                </a:solidFill>
                <a:latin typeface="Cambria" pitchFamily="18" charset="0"/>
              </a:rPr>
              <a:t> = 170 kg/cm</a:t>
            </a:r>
            <a:r>
              <a:rPr lang="it-IT" sz="3600" baseline="30000">
                <a:solidFill>
                  <a:srgbClr val="1F497D"/>
                </a:solidFill>
                <a:latin typeface="Cambria" pitchFamily="18" charset="0"/>
              </a:rPr>
              <a:t>2</a:t>
            </a:r>
            <a:r>
              <a:rPr lang="it-IT" sz="3600">
                <a:solidFill>
                  <a:srgbClr val="1F497D"/>
                </a:solidFill>
                <a:latin typeface="Cambria" pitchFamily="18" charset="0"/>
              </a:rPr>
              <a:t/>
            </a:r>
            <a:br>
              <a:rPr lang="it-IT" sz="3600">
                <a:solidFill>
                  <a:srgbClr val="1F497D"/>
                </a:solidFill>
                <a:latin typeface="Cambria" pitchFamily="18" charset="0"/>
              </a:rPr>
            </a:br>
            <a:r>
              <a:rPr lang="it-IT" sz="3600">
                <a:solidFill>
                  <a:srgbClr val="1F497D"/>
                </a:solidFill>
                <a:latin typeface="Cambria" pitchFamily="18" charset="0"/>
              </a:rPr>
              <a:t>R</a:t>
            </a:r>
            <a:r>
              <a:rPr lang="it-IT" sz="3600" baseline="-25000">
                <a:solidFill>
                  <a:srgbClr val="1F497D"/>
                </a:solidFill>
                <a:latin typeface="Cambria" pitchFamily="18" charset="0"/>
              </a:rPr>
              <a:t>c,med</a:t>
            </a:r>
            <a:r>
              <a:rPr lang="it-IT" sz="3600">
                <a:solidFill>
                  <a:srgbClr val="1F497D"/>
                </a:solidFill>
                <a:latin typeface="Cambria" pitchFamily="18" charset="0"/>
              </a:rPr>
              <a:t> = 208 kg/cm</a:t>
            </a:r>
            <a:r>
              <a:rPr lang="it-IT" sz="3600" baseline="30000">
                <a:solidFill>
                  <a:srgbClr val="1F497D"/>
                </a:solidFill>
                <a:latin typeface="Cambria" pitchFamily="18" charset="0"/>
              </a:rPr>
              <a:t>2</a:t>
            </a:r>
          </a:p>
        </p:txBody>
      </p:sp>
      <p:sp>
        <p:nvSpPr>
          <p:cNvPr id="10299" name="Rectangle 59"/>
          <p:cNvSpPr>
            <a:spLocks noChangeArrowheads="1"/>
          </p:cNvSpPr>
          <p:nvPr/>
        </p:nvSpPr>
        <p:spPr bwMode="auto">
          <a:xfrm>
            <a:off x="0" y="5300663"/>
            <a:ext cx="9144000" cy="134143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it-IT" sz="3600">
                <a:solidFill>
                  <a:srgbClr val="1F497D"/>
                </a:solidFill>
                <a:latin typeface="Cambria" pitchFamily="18" charset="0"/>
              </a:rPr>
              <a:t>Acciaio = FeB22k</a:t>
            </a:r>
            <a:br>
              <a:rPr lang="it-IT" sz="3600">
                <a:solidFill>
                  <a:srgbClr val="1F497D"/>
                </a:solidFill>
                <a:latin typeface="Cambria" pitchFamily="18" charset="0"/>
              </a:rPr>
            </a:br>
            <a:r>
              <a:rPr lang="it-IT" sz="2600">
                <a:solidFill>
                  <a:srgbClr val="1F497D"/>
                </a:solidFill>
                <a:latin typeface="Cambria" pitchFamily="18" charset="0"/>
              </a:rPr>
              <a:t>f</a:t>
            </a:r>
            <a:r>
              <a:rPr lang="it-IT" sz="2600" baseline="-25000">
                <a:solidFill>
                  <a:srgbClr val="1F497D"/>
                </a:solidFill>
                <a:latin typeface="Cambria" pitchFamily="18" charset="0"/>
              </a:rPr>
              <a:t>sd</a:t>
            </a:r>
            <a:r>
              <a:rPr lang="it-IT" sz="2600">
                <a:solidFill>
                  <a:srgbClr val="1F497D"/>
                </a:solidFill>
                <a:latin typeface="Cambria" pitchFamily="18" charset="0"/>
              </a:rPr>
              <a:t> = 2200 kg/cm</a:t>
            </a:r>
            <a:r>
              <a:rPr lang="it-IT" sz="2600" baseline="30000">
                <a:solidFill>
                  <a:srgbClr val="1F497D"/>
                </a:solidFill>
                <a:latin typeface="Cambria" pitchFamily="18" charset="0"/>
              </a:rPr>
              <a:t>2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98" grpId="0" animBg="1"/>
      <p:bldP spid="10299" grpId="0" animBg="1"/>
    </p:bldLst>
  </p:timing>
</p:sld>
</file>

<file path=ppt/theme/theme1.xml><?xml version="1.0" encoding="utf-8"?>
<a:theme xmlns:a="http://schemas.openxmlformats.org/drawingml/2006/main" name="Struttura predefinita">
  <a:themeElements>
    <a:clrScheme name="Struttura predefinit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ruttura predefinita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ruttura predefinit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Ocean</Template>
  <TotalTime>1264</TotalTime>
  <Words>1212</Words>
  <Application>Microsoft Office PowerPoint</Application>
  <PresentationFormat>Presentazione su schermo (4:3)</PresentationFormat>
  <Paragraphs>180</Paragraphs>
  <Slides>32</Slides>
  <Notes>0</Notes>
  <HiddenSlides>0</HiddenSlides>
  <MMClips>0</MMClips>
  <ScaleCrop>false</ScaleCrop>
  <HeadingPairs>
    <vt:vector size="8" baseType="variant">
      <vt:variant>
        <vt:lpstr>Caratteri utilizzati</vt:lpstr>
      </vt:variant>
      <vt:variant>
        <vt:i4>8</vt:i4>
      </vt:variant>
      <vt:variant>
        <vt:lpstr>Tema</vt:lpstr>
      </vt:variant>
      <vt:variant>
        <vt:i4>1</vt:i4>
      </vt:variant>
      <vt:variant>
        <vt:lpstr>Server OLE incorporati</vt:lpstr>
      </vt:variant>
      <vt:variant>
        <vt:i4>1</vt:i4>
      </vt:variant>
      <vt:variant>
        <vt:lpstr>Titoli diapositive</vt:lpstr>
      </vt:variant>
      <vt:variant>
        <vt:i4>32</vt:i4>
      </vt:variant>
    </vt:vector>
  </HeadingPairs>
  <TitlesOfParts>
    <vt:vector size="42" baseType="lpstr">
      <vt:lpstr>Arial Unicode MS</vt:lpstr>
      <vt:lpstr>Arial</vt:lpstr>
      <vt:lpstr>Arial Narrow</vt:lpstr>
      <vt:lpstr>Calibri</vt:lpstr>
      <vt:lpstr>Cambria</vt:lpstr>
      <vt:lpstr>Comic Sans MS</vt:lpstr>
      <vt:lpstr>GreekC</vt:lpstr>
      <vt:lpstr>Times New Roman</vt:lpstr>
      <vt:lpstr>Struttura predefinita</vt:lpstr>
      <vt:lpstr>Grafico</vt:lpstr>
      <vt:lpstr>Presentazione standard di PowerPoint</vt:lpstr>
      <vt:lpstr>Moduli</vt:lpstr>
      <vt:lpstr>SCOPO DEL PRESENTE LAVORO</vt:lpstr>
      <vt:lpstr>LA STRUTTURA OGGETTO DI STUDIO</vt:lpstr>
      <vt:lpstr>LA STRUTTURA OGGETTO DI STUDIO CARATTERISTICHE PRINCIPALI</vt:lpstr>
      <vt:lpstr>SCHEMA DELLA CARPENTERIA</vt:lpstr>
      <vt:lpstr>DISEGNI ORIGINALI DISPONIBILI</vt:lpstr>
      <vt:lpstr>LA STRUTTURA OGGETTO DI STUDIO </vt:lpstr>
      <vt:lpstr>LA STRUTTURA OGGETTO DI STUDIO  PROPRIETA’ DEI MATERIALI RISCONTRATE </vt:lpstr>
      <vt:lpstr>PRINCIPALI CARENZE RISCONTRATE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ANALISI DI IDONEITA’ STATICA</vt:lpstr>
      <vt:lpstr>ANALISI DI IDONEITA’ STATICA</vt:lpstr>
      <vt:lpstr>Presentazione standard di PowerPoint</vt:lpstr>
      <vt:lpstr>Presentazione standard di PowerPoint</vt:lpstr>
      <vt:lpstr>Presentazione standard di PowerPoint</vt:lpstr>
      <vt:lpstr>GRAFICO DEL FATTORE DI SICUREZZA PER MECCANISMI DUTTILI </vt:lpstr>
      <vt:lpstr>GRAFICO DEL FATTORE DI SICUREZZA PER MECCANISMI FRAGILI </vt:lpstr>
      <vt:lpstr>ANALISI DI IDONEITA’ SISMICA ANALISI DINAMICA LINEARE CON SPETTRO ELASTICO</vt:lpstr>
      <vt:lpstr>GRAFICO SULLA ACCETTABILITA’ PER MECCANISMI DUTTILI ALLO SLV</vt:lpstr>
      <vt:lpstr>GRAFICO SULLA ACCETTABILITA’ PER MECCANISMI FRAGILI ALLO SLV</vt:lpstr>
      <vt:lpstr>ANALISI DI IDONEITA’ SISMICA ANALISI DINAMICA LINEARE CON SPETTRO ELASTICO</vt:lpstr>
      <vt:lpstr>GRAFICO DEL FATTORE DI SICUREZZA PER MECCANISMI DUTTILI ALLO SLD</vt:lpstr>
      <vt:lpstr>GRAFICO DEL FATTORE DI SICUREZZA PER MECCANISMI DUTTILI ALLO SLV</vt:lpstr>
      <vt:lpstr>GRAFICO DEL FATTORE DI SICUREZZA PER MECCANISMI DUTTILI ALLO SLC</vt:lpstr>
      <vt:lpstr>GRAFICO DEL FATTORE DI SICUREZZA PER MECCANISMI FRAGILI ALLO SLC</vt:lpstr>
      <vt:lpstr>ANALISI DI IDONEITA’ SISMICA ANALISI STATICA NON LINEARE (PUSHOVER)</vt:lpstr>
      <vt:lpstr>ANALISI DI IDONEITA’ SISMICA ANALISI STATICA NON LINEARE (PUSHOVER)</vt:lpstr>
    </vt:vector>
  </TitlesOfParts>
  <Company>studio tecnico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SCOPO DEL PRESENTE LAVORO</dc:title>
  <dc:creator>francesco coppola</dc:creator>
  <cp:lastModifiedBy>Reviewer</cp:lastModifiedBy>
  <cp:revision>68</cp:revision>
  <dcterms:created xsi:type="dcterms:W3CDTF">2010-09-20T11:00:42Z</dcterms:created>
  <dcterms:modified xsi:type="dcterms:W3CDTF">2016-09-02T12:34:13Z</dcterms:modified>
</cp:coreProperties>
</file>