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9"/>
  </p:notesMasterIdLst>
  <p:sldIdLst>
    <p:sldId id="256" r:id="rId2"/>
    <p:sldId id="257" r:id="rId3"/>
    <p:sldId id="298" r:id="rId4"/>
    <p:sldId id="261" r:id="rId5"/>
    <p:sldId id="262" r:id="rId6"/>
    <p:sldId id="302" r:id="rId7"/>
    <p:sldId id="299" r:id="rId8"/>
    <p:sldId id="263" r:id="rId9"/>
    <p:sldId id="301" r:id="rId10"/>
    <p:sldId id="342" r:id="rId11"/>
    <p:sldId id="303" r:id="rId12"/>
    <p:sldId id="305" r:id="rId13"/>
    <p:sldId id="264" r:id="rId14"/>
    <p:sldId id="265" r:id="rId15"/>
    <p:sldId id="266" r:id="rId16"/>
    <p:sldId id="267" r:id="rId17"/>
    <p:sldId id="268" r:id="rId18"/>
    <p:sldId id="286" r:id="rId19"/>
    <p:sldId id="269" r:id="rId20"/>
    <p:sldId id="271" r:id="rId21"/>
    <p:sldId id="272" r:id="rId22"/>
    <p:sldId id="277" r:id="rId23"/>
    <p:sldId id="279" r:id="rId24"/>
    <p:sldId id="270" r:id="rId25"/>
    <p:sldId id="273" r:id="rId26"/>
    <p:sldId id="274" r:id="rId27"/>
    <p:sldId id="276" r:id="rId28"/>
    <p:sldId id="281" r:id="rId29"/>
    <p:sldId id="282" r:id="rId30"/>
    <p:sldId id="313" r:id="rId31"/>
    <p:sldId id="283" r:id="rId32"/>
    <p:sldId id="284" r:id="rId33"/>
    <p:sldId id="285" r:id="rId34"/>
    <p:sldId id="307" r:id="rId35"/>
    <p:sldId id="314" r:id="rId36"/>
    <p:sldId id="315" r:id="rId37"/>
    <p:sldId id="317" r:id="rId38"/>
    <p:sldId id="318" r:id="rId39"/>
    <p:sldId id="319" r:id="rId40"/>
    <p:sldId id="287" r:id="rId41"/>
    <p:sldId id="288" r:id="rId42"/>
    <p:sldId id="410" r:id="rId43"/>
    <p:sldId id="411" r:id="rId44"/>
    <p:sldId id="291" r:id="rId45"/>
    <p:sldId id="292" r:id="rId46"/>
    <p:sldId id="311" r:id="rId47"/>
    <p:sldId id="290" r:id="rId48"/>
    <p:sldId id="293" r:id="rId49"/>
    <p:sldId id="289" r:id="rId50"/>
    <p:sldId id="294" r:id="rId51"/>
    <p:sldId id="295" r:id="rId52"/>
    <p:sldId id="296" r:id="rId53"/>
    <p:sldId id="297" r:id="rId54"/>
    <p:sldId id="312" r:id="rId55"/>
    <p:sldId id="343" r:id="rId56"/>
    <p:sldId id="344" r:id="rId57"/>
    <p:sldId id="345" r:id="rId58"/>
    <p:sldId id="346" r:id="rId59"/>
    <p:sldId id="347" r:id="rId60"/>
    <p:sldId id="348" r:id="rId61"/>
    <p:sldId id="349" r:id="rId62"/>
    <p:sldId id="350" r:id="rId63"/>
    <p:sldId id="351" r:id="rId64"/>
    <p:sldId id="352" r:id="rId65"/>
    <p:sldId id="353" r:id="rId66"/>
    <p:sldId id="406" r:id="rId67"/>
    <p:sldId id="408" r:id="rId68"/>
    <p:sldId id="407" r:id="rId69"/>
    <p:sldId id="409" r:id="rId70"/>
    <p:sldId id="300" r:id="rId71"/>
    <p:sldId id="357" r:id="rId72"/>
    <p:sldId id="354" r:id="rId73"/>
    <p:sldId id="355" r:id="rId74"/>
    <p:sldId id="356" r:id="rId75"/>
    <p:sldId id="358" r:id="rId76"/>
    <p:sldId id="359" r:id="rId77"/>
    <p:sldId id="360" r:id="rId78"/>
    <p:sldId id="361" r:id="rId79"/>
    <p:sldId id="362" r:id="rId80"/>
    <p:sldId id="363" r:id="rId81"/>
    <p:sldId id="372" r:id="rId82"/>
    <p:sldId id="364" r:id="rId83"/>
    <p:sldId id="373" r:id="rId84"/>
    <p:sldId id="374" r:id="rId85"/>
    <p:sldId id="367" r:id="rId86"/>
    <p:sldId id="368" r:id="rId87"/>
    <p:sldId id="375" r:id="rId88"/>
    <p:sldId id="376" r:id="rId89"/>
    <p:sldId id="377" r:id="rId90"/>
    <p:sldId id="378" r:id="rId91"/>
    <p:sldId id="379" r:id="rId92"/>
    <p:sldId id="380" r:id="rId93"/>
    <p:sldId id="381" r:id="rId94"/>
    <p:sldId id="382" r:id="rId95"/>
    <p:sldId id="383" r:id="rId96"/>
    <p:sldId id="384" r:id="rId97"/>
    <p:sldId id="385" r:id="rId98"/>
    <p:sldId id="387" r:id="rId99"/>
    <p:sldId id="386" r:id="rId100"/>
    <p:sldId id="389" r:id="rId101"/>
    <p:sldId id="390" r:id="rId102"/>
    <p:sldId id="391" r:id="rId103"/>
    <p:sldId id="392" r:id="rId104"/>
    <p:sldId id="393" r:id="rId105"/>
    <p:sldId id="394" r:id="rId106"/>
    <p:sldId id="395" r:id="rId107"/>
    <p:sldId id="396" r:id="rId108"/>
    <p:sldId id="397" r:id="rId109"/>
    <p:sldId id="398" r:id="rId110"/>
    <p:sldId id="399" r:id="rId111"/>
    <p:sldId id="400" r:id="rId112"/>
    <p:sldId id="404" r:id="rId113"/>
    <p:sldId id="401" r:id="rId114"/>
    <p:sldId id="402" r:id="rId115"/>
    <p:sldId id="403" r:id="rId116"/>
    <p:sldId id="388" r:id="rId117"/>
    <p:sldId id="405" r:id="rId11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wmf"/><Relationship Id="rId1" Type="http://schemas.openxmlformats.org/officeDocument/2006/relationships/image" Target="../media/image1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wmf"/><Relationship Id="rId1" Type="http://schemas.openxmlformats.org/officeDocument/2006/relationships/image" Target="../media/image1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724BC-4C3C-446C-961F-50FEB86453FD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472E8-3C35-42F4-8A62-F13D9C96F6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3557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8802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4563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5554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004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8678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2081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60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7446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199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5482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4435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E99DE-EA14-47A1-B58B-BB0E2672D621}" type="datetimeFigureOut">
              <a:rPr lang="it-IT" smtClean="0"/>
              <a:t>02/03/2012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92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emf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image" Target="../media/image137.pn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0.png"/><Relationship Id="rId11" Type="http://schemas.openxmlformats.org/officeDocument/2006/relationships/image" Target="../media/image143.emf"/><Relationship Id="rId5" Type="http://schemas.openxmlformats.org/officeDocument/2006/relationships/image" Target="../media/image139.png"/><Relationship Id="rId10" Type="http://schemas.openxmlformats.org/officeDocument/2006/relationships/image" Target="../media/image142.emf"/><Relationship Id="rId4" Type="http://schemas.openxmlformats.org/officeDocument/2006/relationships/image" Target="../media/image138.png"/><Relationship Id="rId9" Type="http://schemas.openxmlformats.org/officeDocument/2006/relationships/image" Target="../media/image141.emf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emf"/><Relationship Id="rId3" Type="http://schemas.openxmlformats.org/officeDocument/2006/relationships/oleObject" Target="../embeddings/oleObject12.bin"/><Relationship Id="rId7" Type="http://schemas.openxmlformats.org/officeDocument/2006/relationships/image" Target="../media/image14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6.emf"/><Relationship Id="rId5" Type="http://schemas.openxmlformats.org/officeDocument/2006/relationships/image" Target="../media/image145.emf"/><Relationship Id="rId4" Type="http://schemas.openxmlformats.org/officeDocument/2006/relationships/image" Target="../media/image144.wmf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3" Type="http://schemas.openxmlformats.org/officeDocument/2006/relationships/image" Target="../media/image145.emf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1.emf"/><Relationship Id="rId5" Type="http://schemas.openxmlformats.org/officeDocument/2006/relationships/image" Target="../media/image150.emf"/><Relationship Id="rId4" Type="http://schemas.openxmlformats.org/officeDocument/2006/relationships/image" Target="../media/image149.emf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3" Type="http://schemas.openxmlformats.org/officeDocument/2006/relationships/image" Target="../media/image145.emf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4.emf"/><Relationship Id="rId5" Type="http://schemas.openxmlformats.org/officeDocument/2006/relationships/image" Target="../media/image153.emf"/><Relationship Id="rId4" Type="http://schemas.openxmlformats.org/officeDocument/2006/relationships/image" Target="../media/image152.emf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3" Type="http://schemas.openxmlformats.org/officeDocument/2006/relationships/image" Target="../media/image145.emf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7.emf"/><Relationship Id="rId5" Type="http://schemas.openxmlformats.org/officeDocument/2006/relationships/image" Target="../media/image156.emf"/><Relationship Id="rId4" Type="http://schemas.openxmlformats.org/officeDocument/2006/relationships/image" Target="../media/image155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7" Type="http://schemas.openxmlformats.org/officeDocument/2006/relationships/image" Target="../media/image16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9.emf"/><Relationship Id="rId5" Type="http://schemas.openxmlformats.org/officeDocument/2006/relationships/image" Target="../media/image144.wmf"/><Relationship Id="rId4" Type="http://schemas.openxmlformats.org/officeDocument/2006/relationships/oleObject" Target="../embeddings/oleObject16.bin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wmf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emf"/><Relationship Id="rId2" Type="http://schemas.openxmlformats.org/officeDocument/2006/relationships/image" Target="../media/image162.emf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7" Type="http://schemas.openxmlformats.org/officeDocument/2006/relationships/image" Target="../media/image16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5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6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9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70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72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emf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6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wmf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emf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emf"/><Relationship Id="rId2" Type="http://schemas.openxmlformats.org/officeDocument/2006/relationships/image" Target="../media/image178.emf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emf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wmf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e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91.wmf"/><Relationship Id="rId3" Type="http://schemas.openxmlformats.org/officeDocument/2006/relationships/image" Target="../media/image94.emf"/><Relationship Id="rId21" Type="http://schemas.openxmlformats.org/officeDocument/2006/relationships/oleObject" Target="../embeddings/oleObject8.bin"/><Relationship Id="rId7" Type="http://schemas.openxmlformats.org/officeDocument/2006/relationships/oleObject" Target="../embeddings/oleObject1.bin"/><Relationship Id="rId12" Type="http://schemas.openxmlformats.org/officeDocument/2006/relationships/image" Target="../media/image88.wmf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0.wmf"/><Relationship Id="rId20" Type="http://schemas.openxmlformats.org/officeDocument/2006/relationships/image" Target="../media/image9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7.emf"/><Relationship Id="rId11" Type="http://schemas.openxmlformats.org/officeDocument/2006/relationships/oleObject" Target="../embeddings/oleObject3.bin"/><Relationship Id="rId5" Type="http://schemas.openxmlformats.org/officeDocument/2006/relationships/image" Target="../media/image96.emf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87.wmf"/><Relationship Id="rId19" Type="http://schemas.openxmlformats.org/officeDocument/2006/relationships/oleObject" Target="../embeddings/oleObject7.bin"/><Relationship Id="rId4" Type="http://schemas.openxmlformats.org/officeDocument/2006/relationships/image" Target="../media/image95.emf"/><Relationship Id="rId9" Type="http://schemas.openxmlformats.org/officeDocument/2006/relationships/oleObject" Target="../embeddings/oleObject2.bin"/><Relationship Id="rId14" Type="http://schemas.openxmlformats.org/officeDocument/2006/relationships/image" Target="../media/image89.wmf"/><Relationship Id="rId22" Type="http://schemas.openxmlformats.org/officeDocument/2006/relationships/image" Target="../media/image93.w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emf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emf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image" Target="../media/image110.emf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7" Type="http://schemas.openxmlformats.org/officeDocument/2006/relationships/image" Target="../media/image11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13.wmf"/><Relationship Id="rId4" Type="http://schemas.openxmlformats.org/officeDocument/2006/relationships/oleObject" Target="../embeddings/oleObject9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emf"/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8.em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emf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emf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emf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emf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emf"/><Relationship Id="rId2" Type="http://schemas.openxmlformats.org/officeDocument/2006/relationships/image" Target="../media/image131.emf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emf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34842" y="1268760"/>
            <a:ext cx="8385630" cy="1080120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Argomenti di Tecnica delle Costruzioni</a:t>
            </a:r>
            <a:endParaRPr lang="it-IT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4844752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Corso di Aggiornamento</a:t>
            </a:r>
          </a:p>
          <a:p>
            <a:r>
              <a:rPr lang="it-IT" sz="2800" dirty="0" smtClean="0">
                <a:solidFill>
                  <a:schemeClr val="tx1"/>
                </a:solidFill>
              </a:rPr>
              <a:t>ITG "Oscar D'Agostino" di Avellino</a:t>
            </a:r>
          </a:p>
          <a:p>
            <a:r>
              <a:rPr lang="it-IT" sz="2800" dirty="0" smtClean="0">
                <a:solidFill>
                  <a:schemeClr val="tx1"/>
                </a:solidFill>
              </a:rPr>
              <a:t>Febbraio-Marzo 2012</a:t>
            </a:r>
          </a:p>
          <a:p>
            <a:r>
              <a:rPr lang="it-IT" sz="2800" dirty="0" smtClean="0">
                <a:solidFill>
                  <a:schemeClr val="tx1"/>
                </a:solidFill>
              </a:rPr>
              <a:t>Dott. Ing Enzo Martinelli</a:t>
            </a:r>
            <a:endParaRPr lang="it-IT" sz="2800" dirty="0">
              <a:solidFill>
                <a:schemeClr val="tx1"/>
              </a:solidFill>
            </a:endParaRPr>
          </a:p>
        </p:txBody>
      </p:sp>
      <p:pic>
        <p:nvPicPr>
          <p:cNvPr id="5" name="Picture 6" descr="D:\Immagini\uni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57192"/>
            <a:ext cx="108108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77" y="188640"/>
            <a:ext cx="805815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tangolo 3"/>
          <p:cNvSpPr/>
          <p:nvPr/>
        </p:nvSpPr>
        <p:spPr>
          <a:xfrm>
            <a:off x="657837" y="2348880"/>
            <a:ext cx="75145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dirty="0" smtClean="0"/>
              <a:t>Corso di aggiornamento per la formazione di una nuova didattica nell’insegnamento delle discipline tecniche </a:t>
            </a:r>
          </a:p>
          <a:p>
            <a:pPr algn="ctr"/>
            <a:r>
              <a:rPr lang="it-IT" sz="2400" dirty="0" smtClean="0"/>
              <a:t>negli Istituti Tecnici per Geometri</a:t>
            </a:r>
            <a:endParaRPr lang="it-IT" sz="2400" dirty="0"/>
          </a:p>
        </p:txBody>
      </p:sp>
      <p:sp>
        <p:nvSpPr>
          <p:cNvPr id="6" name="Rettangolo 5"/>
          <p:cNvSpPr/>
          <p:nvPr/>
        </p:nvSpPr>
        <p:spPr>
          <a:xfrm>
            <a:off x="827584" y="3933056"/>
            <a:ext cx="74836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2400" u="sng" dirty="0" smtClean="0"/>
              <a:t>Lezione 1</a:t>
            </a:r>
            <a:r>
              <a:rPr lang="it-IT" sz="2400" dirty="0" smtClean="0"/>
              <a:t>: Materiali </a:t>
            </a:r>
            <a:r>
              <a:rPr lang="it-IT" sz="2400" dirty="0"/>
              <a:t>ed azioni di </a:t>
            </a:r>
            <a:r>
              <a:rPr lang="it-IT" sz="2400" dirty="0" smtClean="0"/>
              <a:t>calcolo (29 Febbraio 2012)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06487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1266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Relazioni Tensione-Deformazione</a:t>
            </a:r>
            <a:endParaRPr lang="it-IT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5611"/>
            <a:ext cx="60960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2936"/>
            <a:ext cx="53340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81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 rot="16200000">
            <a:off x="-2684884" y="2792388"/>
            <a:ext cx="6664896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 rot="16200000">
            <a:off x="-2156537" y="3219110"/>
            <a:ext cx="64299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Carichi/Sovraccarichi </a:t>
            </a:r>
            <a:r>
              <a:rPr lang="it-IT" sz="2400" u="sng" dirty="0" smtClean="0"/>
              <a:t>variabili</a:t>
            </a:r>
            <a:endParaRPr lang="it-IT" sz="2400" u="sng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845" y="161"/>
            <a:ext cx="5381349" cy="6857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97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54260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68863"/>
            <a:ext cx="76200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589463"/>
            <a:ext cx="745807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581525"/>
            <a:ext cx="77057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7021513" y="3557588"/>
          <a:ext cx="17272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1" name="Equation" r:id="rId7" imgW="647640" imgH="203040" progId="Equation.3">
                  <p:embed/>
                </p:oleObj>
              </mc:Choice>
              <mc:Fallback>
                <p:oleObj name="Equation" r:id="rId7" imgW="6476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1513" y="3557588"/>
                        <a:ext cx="1727200" cy="54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8172450" y="3573463"/>
            <a:ext cx="576263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598488"/>
            <a:ext cx="4318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595313"/>
            <a:ext cx="4318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600075"/>
            <a:ext cx="4318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16/01/1996)</a:t>
            </a:r>
          </a:p>
        </p:txBody>
      </p:sp>
    </p:spTree>
    <p:extLst>
      <p:ext uri="{BB962C8B-B14F-4D97-AF65-F5344CB8AC3E}">
        <p14:creationId xmlns:p14="http://schemas.microsoft.com/office/powerpoint/2010/main" val="187781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8"/>
          <p:cNvGraphicFramePr>
            <a:graphicFrameLocks noChangeAspect="1"/>
          </p:cNvGraphicFramePr>
          <p:nvPr/>
        </p:nvGraphicFramePr>
        <p:xfrm>
          <a:off x="5264150" y="1660525"/>
          <a:ext cx="35226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5" name="Equation" r:id="rId3" imgW="1206360" imgH="228600" progId="Equation.DSMT4">
                  <p:embed/>
                </p:oleObj>
              </mc:Choice>
              <mc:Fallback>
                <p:oleObj name="Equation" r:id="rId3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1660525"/>
                        <a:ext cx="352266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6727825" y="1709738"/>
            <a:ext cx="630238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14/01/2008)</a:t>
            </a:r>
          </a:p>
        </p:txBody>
      </p:sp>
      <p:pic>
        <p:nvPicPr>
          <p:cNvPr id="205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528637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2357438"/>
            <a:ext cx="4719638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000125"/>
            <a:ext cx="726757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288" y="3214688"/>
            <a:ext cx="5573712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ttangolo 14"/>
          <p:cNvSpPr/>
          <p:nvPr/>
        </p:nvSpPr>
        <p:spPr>
          <a:xfrm>
            <a:off x="3929063" y="3286125"/>
            <a:ext cx="1785937" cy="357188"/>
          </a:xfrm>
          <a:prstGeom prst="rect">
            <a:avLst/>
          </a:prstGeom>
          <a:noFill/>
          <a:ln w="317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093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14/01/2008)</a:t>
            </a: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528637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713" y="2714625"/>
            <a:ext cx="47704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3429000"/>
            <a:ext cx="516255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4286250" y="3500438"/>
            <a:ext cx="1785938" cy="357187"/>
          </a:xfrm>
          <a:prstGeom prst="rect">
            <a:avLst/>
          </a:prstGeom>
          <a:noFill/>
          <a:ln w="317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308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971550"/>
            <a:ext cx="71913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74" name="Object 8"/>
          <p:cNvGraphicFramePr>
            <a:graphicFrameLocks noChangeAspect="1"/>
          </p:cNvGraphicFramePr>
          <p:nvPr/>
        </p:nvGraphicFramePr>
        <p:xfrm>
          <a:off x="5264150" y="1660525"/>
          <a:ext cx="35226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9" name="Equation" r:id="rId7" imgW="1206360" imgH="228600" progId="Equation.DSMT4">
                  <p:embed/>
                </p:oleObj>
              </mc:Choice>
              <mc:Fallback>
                <p:oleObj name="Equation" r:id="rId7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1660525"/>
                        <a:ext cx="352266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6727825" y="1709738"/>
            <a:ext cx="630238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253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14/01/2008)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528637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71151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571750"/>
            <a:ext cx="43386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3355975"/>
            <a:ext cx="5357812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ttangolo 10"/>
          <p:cNvSpPr/>
          <p:nvPr/>
        </p:nvSpPr>
        <p:spPr>
          <a:xfrm>
            <a:off x="4286250" y="3500438"/>
            <a:ext cx="1785938" cy="357187"/>
          </a:xfrm>
          <a:prstGeom prst="rect">
            <a:avLst/>
          </a:prstGeom>
          <a:noFill/>
          <a:ln w="317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graphicFrame>
        <p:nvGraphicFramePr>
          <p:cNvPr id="4098" name="Object 8"/>
          <p:cNvGraphicFramePr>
            <a:graphicFrameLocks noChangeAspect="1"/>
          </p:cNvGraphicFramePr>
          <p:nvPr/>
        </p:nvGraphicFramePr>
        <p:xfrm>
          <a:off x="5264150" y="1660525"/>
          <a:ext cx="35226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Equation" r:id="rId7" imgW="1206360" imgH="228600" progId="Equation.DSMT4">
                  <p:embed/>
                </p:oleObj>
              </mc:Choice>
              <mc:Fallback>
                <p:oleObj name="Equation" r:id="rId7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1660525"/>
                        <a:ext cx="352266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6727825" y="1709738"/>
            <a:ext cx="630238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185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14/01/2008)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528637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5813"/>
            <a:ext cx="72961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3429000"/>
            <a:ext cx="5135563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4286250" y="3500438"/>
            <a:ext cx="1785938" cy="357187"/>
          </a:xfrm>
          <a:prstGeom prst="rect">
            <a:avLst/>
          </a:prstGeom>
          <a:noFill/>
          <a:ln w="317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512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2643188"/>
            <a:ext cx="46497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122" name="Object 8"/>
          <p:cNvGraphicFramePr>
            <a:graphicFrameLocks noChangeAspect="1"/>
          </p:cNvGraphicFramePr>
          <p:nvPr/>
        </p:nvGraphicFramePr>
        <p:xfrm>
          <a:off x="5264150" y="1946275"/>
          <a:ext cx="35226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7" name="Equation" r:id="rId7" imgW="1206360" imgH="228600" progId="Equation.DSMT4">
                  <p:embed/>
                </p:oleObj>
              </mc:Choice>
              <mc:Fallback>
                <p:oleObj name="Equation" r:id="rId7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1946275"/>
                        <a:ext cx="352266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6727825" y="1995488"/>
            <a:ext cx="630238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743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19059"/>
            <a:ext cx="8241659" cy="69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0"/>
            <a:ext cx="8851900" cy="6207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Coefficienti</a:t>
            </a:r>
          </a:p>
        </p:txBody>
      </p:sp>
      <p:sp>
        <p:nvSpPr>
          <p:cNvPr id="6148" name="Line 9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149" name="Text Box 10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6150" name="Line 11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151" name="Text Box 12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  <p:graphicFrame>
        <p:nvGraphicFramePr>
          <p:cNvPr id="6146" name="Object 8"/>
          <p:cNvGraphicFramePr>
            <a:graphicFrameLocks noChangeAspect="1"/>
          </p:cNvGraphicFramePr>
          <p:nvPr/>
        </p:nvGraphicFramePr>
        <p:xfrm>
          <a:off x="2786063" y="928688"/>
          <a:ext cx="35226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8" name="Equation" r:id="rId4" imgW="1206360" imgH="228600" progId="Equation.DSMT4">
                  <p:embed/>
                </p:oleObj>
              </mc:Choice>
              <mc:Fallback>
                <p:oleObj name="Equation" r:id="rId4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928688"/>
                        <a:ext cx="352266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4249738" y="977900"/>
            <a:ext cx="630237" cy="576263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6153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513138"/>
            <a:ext cx="71151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271713"/>
            <a:ext cx="72675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Rectangle 7"/>
          <p:cNvSpPr>
            <a:spLocks noChangeArrowheads="1"/>
          </p:cNvSpPr>
          <p:nvPr/>
        </p:nvSpPr>
        <p:spPr bwMode="auto">
          <a:xfrm>
            <a:off x="3071813" y="2271713"/>
            <a:ext cx="1728787" cy="64293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156" name="CasellaDiTesto 16"/>
          <p:cNvSpPr txBox="1">
            <a:spLocks noChangeArrowheads="1"/>
          </p:cNvSpPr>
          <p:nvPr/>
        </p:nvSpPr>
        <p:spPr bwMode="auto">
          <a:xfrm>
            <a:off x="928688" y="1844675"/>
            <a:ext cx="2944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b="1">
                <a:latin typeface="Comic Sans MS" pitchFamily="66" charset="0"/>
              </a:rPr>
              <a:t>- Coefficiente di forma:</a:t>
            </a:r>
          </a:p>
        </p:txBody>
      </p:sp>
      <p:sp>
        <p:nvSpPr>
          <p:cNvPr id="6157" name="CasellaDiTesto 17"/>
          <p:cNvSpPr txBox="1">
            <a:spLocks noChangeArrowheads="1"/>
          </p:cNvSpPr>
          <p:nvPr/>
        </p:nvSpPr>
        <p:spPr bwMode="auto">
          <a:xfrm>
            <a:off x="928688" y="3130550"/>
            <a:ext cx="3511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b="1">
                <a:latin typeface="Comic Sans MS" pitchFamily="66" charset="0"/>
              </a:rPr>
              <a:t>- Coefficiente di esposizione:</a:t>
            </a:r>
          </a:p>
        </p:txBody>
      </p:sp>
      <p:sp>
        <p:nvSpPr>
          <p:cNvPr id="6158" name="CasellaDiTesto 18"/>
          <p:cNvSpPr txBox="1">
            <a:spLocks noChangeArrowheads="1"/>
          </p:cNvSpPr>
          <p:nvPr/>
        </p:nvSpPr>
        <p:spPr bwMode="auto">
          <a:xfrm>
            <a:off x="928688" y="4869160"/>
            <a:ext cx="2820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b="1">
                <a:latin typeface="Comic Sans MS" pitchFamily="66" charset="0"/>
              </a:rPr>
              <a:t>- Coefficiente termico:</a:t>
            </a:r>
          </a:p>
        </p:txBody>
      </p:sp>
      <p:sp>
        <p:nvSpPr>
          <p:cNvPr id="6159" name="CasellaDiTesto 19"/>
          <p:cNvSpPr txBox="1">
            <a:spLocks noChangeArrowheads="1"/>
          </p:cNvSpPr>
          <p:nvPr/>
        </p:nvSpPr>
        <p:spPr bwMode="auto">
          <a:xfrm>
            <a:off x="1751013" y="5277147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 b="1">
                <a:latin typeface="Comic Sans MS" pitchFamily="66" charset="0"/>
              </a:rPr>
              <a:t>C</a:t>
            </a:r>
            <a:r>
              <a:rPr lang="it-IT" sz="2400" b="1" baseline="-25000">
                <a:latin typeface="Comic Sans MS" pitchFamily="66" charset="0"/>
              </a:rPr>
              <a:t>t</a:t>
            </a:r>
            <a:r>
              <a:rPr lang="it-IT" sz="2400" b="1">
                <a:latin typeface="Comic Sans MS" pitchFamily="66" charset="0"/>
              </a:rPr>
              <a:t>=1.0</a:t>
            </a:r>
          </a:p>
        </p:txBody>
      </p:sp>
      <p:sp>
        <p:nvSpPr>
          <p:cNvPr id="6160" name="Rectangle 7"/>
          <p:cNvSpPr>
            <a:spLocks noChangeArrowheads="1"/>
          </p:cNvSpPr>
          <p:nvPr/>
        </p:nvSpPr>
        <p:spPr bwMode="auto">
          <a:xfrm>
            <a:off x="7559675" y="4013200"/>
            <a:ext cx="500063" cy="357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286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144463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Esempio</a:t>
            </a:r>
          </a:p>
        </p:txBody>
      </p:sp>
      <p:sp>
        <p:nvSpPr>
          <p:cNvPr id="12291" name="Text Box 8"/>
          <p:cNvSpPr txBox="1">
            <a:spLocks noChangeArrowheads="1"/>
          </p:cNvSpPr>
          <p:nvPr/>
        </p:nvSpPr>
        <p:spPr bwMode="auto">
          <a:xfrm>
            <a:off x="735013" y="13081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>
                <a:latin typeface="Comic Sans MS" pitchFamily="66" charset="0"/>
              </a:rPr>
              <a:t>Provincia di Salerno</a:t>
            </a:r>
          </a:p>
        </p:txBody>
      </p:sp>
      <p:sp>
        <p:nvSpPr>
          <p:cNvPr id="12292" name="AutoShape 9"/>
          <p:cNvSpPr>
            <a:spLocks noChangeArrowheads="1"/>
          </p:cNvSpPr>
          <p:nvPr/>
        </p:nvSpPr>
        <p:spPr bwMode="auto">
          <a:xfrm>
            <a:off x="4643438" y="1268413"/>
            <a:ext cx="792162" cy="431800"/>
          </a:xfrm>
          <a:prstGeom prst="rightArrow">
            <a:avLst>
              <a:gd name="adj1" fmla="val 50000"/>
              <a:gd name="adj2" fmla="val 4586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6516688" y="1243013"/>
            <a:ext cx="1462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>
                <a:latin typeface="Comic Sans MS" pitchFamily="66" charset="0"/>
              </a:rPr>
              <a:t>Zona III</a:t>
            </a:r>
          </a:p>
        </p:txBody>
      </p:sp>
      <p:sp>
        <p:nvSpPr>
          <p:cNvPr id="12294" name="Text Box 11"/>
          <p:cNvSpPr txBox="1">
            <a:spLocks noChangeArrowheads="1"/>
          </p:cNvSpPr>
          <p:nvPr/>
        </p:nvSpPr>
        <p:spPr bwMode="auto">
          <a:xfrm>
            <a:off x="736600" y="2276475"/>
            <a:ext cx="27813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400">
                <a:latin typeface="Comic Sans MS" pitchFamily="66" charset="0"/>
              </a:rPr>
              <a:t>Comune di Salerno</a:t>
            </a:r>
          </a:p>
          <a:p>
            <a:pPr algn="ctr" eaLnBrk="1" hangingPunct="1"/>
            <a:r>
              <a:rPr lang="it-IT" sz="2400">
                <a:latin typeface="Comic Sans MS" pitchFamily="66" charset="0"/>
              </a:rPr>
              <a:t>a</a:t>
            </a:r>
            <a:r>
              <a:rPr lang="it-IT" sz="2400" baseline="-25000">
                <a:latin typeface="Comic Sans MS" pitchFamily="66" charset="0"/>
              </a:rPr>
              <a:t>s</a:t>
            </a:r>
            <a:r>
              <a:rPr lang="it-IT" sz="2400">
                <a:latin typeface="Comic Sans MS" pitchFamily="66" charset="0"/>
              </a:rPr>
              <a:t>&lt;200 m</a:t>
            </a:r>
          </a:p>
        </p:txBody>
      </p:sp>
      <p:sp>
        <p:nvSpPr>
          <p:cNvPr id="12295" name="AutoShape 12"/>
          <p:cNvSpPr>
            <a:spLocks noChangeArrowheads="1"/>
          </p:cNvSpPr>
          <p:nvPr/>
        </p:nvSpPr>
        <p:spPr bwMode="auto">
          <a:xfrm>
            <a:off x="4643438" y="2444750"/>
            <a:ext cx="792162" cy="431800"/>
          </a:xfrm>
          <a:prstGeom prst="rightArrow">
            <a:avLst>
              <a:gd name="adj1" fmla="val 50000"/>
              <a:gd name="adj2" fmla="val 4586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2296" name="Text Box 13"/>
          <p:cNvSpPr txBox="1">
            <a:spLocks noChangeArrowheads="1"/>
          </p:cNvSpPr>
          <p:nvPr/>
        </p:nvSpPr>
        <p:spPr bwMode="auto">
          <a:xfrm>
            <a:off x="6159500" y="2419350"/>
            <a:ext cx="2466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>
                <a:latin typeface="Comic Sans MS" pitchFamily="66" charset="0"/>
              </a:rPr>
              <a:t>q</a:t>
            </a:r>
            <a:r>
              <a:rPr lang="it-IT" sz="2400" baseline="-25000">
                <a:latin typeface="Comic Sans MS" pitchFamily="66" charset="0"/>
              </a:rPr>
              <a:t>sk</a:t>
            </a:r>
            <a:r>
              <a:rPr lang="it-IT" sz="2400">
                <a:latin typeface="Comic Sans MS" pitchFamily="66" charset="0"/>
              </a:rPr>
              <a:t>= 0.60 kN/m</a:t>
            </a:r>
            <a:r>
              <a:rPr lang="it-IT" sz="2400" baseline="30000">
                <a:latin typeface="Comic Sans MS" pitchFamily="66" charset="0"/>
              </a:rPr>
              <a:t>2</a:t>
            </a:r>
          </a:p>
        </p:txBody>
      </p:sp>
      <p:sp>
        <p:nvSpPr>
          <p:cNvPr id="12297" name="Text Box 14"/>
          <p:cNvSpPr txBox="1">
            <a:spLocks noChangeArrowheads="1"/>
          </p:cNvSpPr>
          <p:nvPr/>
        </p:nvSpPr>
        <p:spPr bwMode="auto">
          <a:xfrm>
            <a:off x="395288" y="3789363"/>
            <a:ext cx="36734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400">
                <a:latin typeface="Comic Sans MS" pitchFamily="66" charset="0"/>
              </a:rPr>
              <a:t>Copertura a doppia falda</a:t>
            </a:r>
          </a:p>
          <a:p>
            <a:pPr algn="ctr" eaLnBrk="1" hangingPunct="1"/>
            <a:r>
              <a:rPr lang="it-IT" sz="2400">
                <a:latin typeface="Comic Sans MS" pitchFamily="66" charset="0"/>
              </a:rPr>
              <a:t>p=5%</a:t>
            </a:r>
            <a:r>
              <a:rPr lang="it-IT" sz="2400">
                <a:latin typeface="Symbol" pitchFamily="18" charset="2"/>
              </a:rPr>
              <a:t>; a</a:t>
            </a:r>
            <a:r>
              <a:rPr lang="it-IT" sz="2400">
                <a:latin typeface="Comic Sans MS" pitchFamily="66" charset="0"/>
              </a:rPr>
              <a:t>≈2°</a:t>
            </a:r>
          </a:p>
        </p:txBody>
      </p:sp>
      <p:sp>
        <p:nvSpPr>
          <p:cNvPr id="12298" name="AutoShape 15"/>
          <p:cNvSpPr>
            <a:spLocks noChangeArrowheads="1"/>
          </p:cNvSpPr>
          <p:nvPr/>
        </p:nvSpPr>
        <p:spPr bwMode="auto">
          <a:xfrm rot="5400000">
            <a:off x="1799432" y="5049044"/>
            <a:ext cx="792162" cy="431800"/>
          </a:xfrm>
          <a:prstGeom prst="rightArrow">
            <a:avLst>
              <a:gd name="adj1" fmla="val 50000"/>
              <a:gd name="adj2" fmla="val 4586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2299" name="Text Box 17"/>
          <p:cNvSpPr txBox="1">
            <a:spLocks noChangeArrowheads="1"/>
          </p:cNvSpPr>
          <p:nvPr/>
        </p:nvSpPr>
        <p:spPr bwMode="auto">
          <a:xfrm>
            <a:off x="1619250" y="5876925"/>
            <a:ext cx="1054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>
                <a:latin typeface="Symbol" pitchFamily="18" charset="2"/>
              </a:rPr>
              <a:t>m</a:t>
            </a:r>
            <a:r>
              <a:rPr lang="it-IT" sz="2400">
                <a:latin typeface="Comic Sans MS" pitchFamily="66" charset="0"/>
              </a:rPr>
              <a:t>= 0.8</a:t>
            </a:r>
            <a:endParaRPr lang="it-IT" sz="2400" baseline="30000">
              <a:latin typeface="Comic Sans MS" pitchFamily="66" charset="0"/>
            </a:endParaRPr>
          </a:p>
        </p:txBody>
      </p:sp>
      <p:pic>
        <p:nvPicPr>
          <p:cNvPr id="12300" name="Picture 18" descr="AssegnoAcciai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2" t="63170" r="60883" b="10521"/>
          <a:stretch>
            <a:fillRect/>
          </a:stretch>
        </p:blipFill>
        <p:spPr bwMode="auto">
          <a:xfrm>
            <a:off x="4787900" y="4221163"/>
            <a:ext cx="4105275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Rectangle 19" descr="Linee verticali chiare"/>
          <p:cNvSpPr>
            <a:spLocks noChangeArrowheads="1"/>
          </p:cNvSpPr>
          <p:nvPr/>
        </p:nvSpPr>
        <p:spPr bwMode="auto">
          <a:xfrm>
            <a:off x="4862513" y="4124325"/>
            <a:ext cx="3922712" cy="215900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12302" name="Text Box 20"/>
          <p:cNvSpPr txBox="1">
            <a:spLocks noChangeArrowheads="1"/>
          </p:cNvSpPr>
          <p:nvPr/>
        </p:nvSpPr>
        <p:spPr bwMode="auto">
          <a:xfrm>
            <a:off x="4787900" y="3716338"/>
            <a:ext cx="18018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it-IT" baseline="-25000">
                <a:solidFill>
                  <a:srgbClr val="FF0000"/>
                </a:solidFill>
                <a:latin typeface="Comic Sans MS" pitchFamily="66" charset="0"/>
              </a:rPr>
              <a:t>s</a:t>
            </a:r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= 0.60 kN/m</a:t>
            </a:r>
            <a:r>
              <a:rPr lang="it-IT" baseline="30000">
                <a:solidFill>
                  <a:srgbClr val="FF0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2303" name="Line 21"/>
          <p:cNvSpPr>
            <a:spLocks noChangeShapeType="1"/>
          </p:cNvSpPr>
          <p:nvPr/>
        </p:nvSpPr>
        <p:spPr bwMode="auto">
          <a:xfrm>
            <a:off x="4859338" y="412750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4" name="Line 22"/>
          <p:cNvSpPr>
            <a:spLocks noChangeShapeType="1"/>
          </p:cNvSpPr>
          <p:nvPr/>
        </p:nvSpPr>
        <p:spPr bwMode="auto">
          <a:xfrm>
            <a:off x="5457825" y="412750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5" name="Line 23"/>
          <p:cNvSpPr>
            <a:spLocks noChangeShapeType="1"/>
          </p:cNvSpPr>
          <p:nvPr/>
        </p:nvSpPr>
        <p:spPr bwMode="auto">
          <a:xfrm>
            <a:off x="6843713" y="4116388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6" name="Line 24"/>
          <p:cNvSpPr>
            <a:spLocks noChangeShapeType="1"/>
          </p:cNvSpPr>
          <p:nvPr/>
        </p:nvSpPr>
        <p:spPr bwMode="auto">
          <a:xfrm>
            <a:off x="8210550" y="4132263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7" name="Line 25"/>
          <p:cNvSpPr>
            <a:spLocks noChangeShapeType="1"/>
          </p:cNvSpPr>
          <p:nvPr/>
        </p:nvSpPr>
        <p:spPr bwMode="auto">
          <a:xfrm>
            <a:off x="8782050" y="412115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8" name="Line 26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9" name="Text Box 27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12310" name="Line 28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11" name="Text Box 29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dell’ 3/03/2008</a:t>
            </a:r>
          </a:p>
        </p:txBody>
      </p:sp>
    </p:spTree>
    <p:extLst>
      <p:ext uri="{BB962C8B-B14F-4D97-AF65-F5344CB8AC3E}">
        <p14:creationId xmlns:p14="http://schemas.microsoft.com/office/powerpoint/2010/main" val="51266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144463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</a:t>
            </a: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395288" y="768350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0033CC"/>
                </a:solidFill>
                <a:latin typeface="Comic Sans MS" pitchFamily="66" charset="0"/>
              </a:rPr>
              <a:t>D.M. 14/01/2008</a:t>
            </a:r>
          </a:p>
        </p:txBody>
      </p:sp>
      <p:pic>
        <p:nvPicPr>
          <p:cNvPr id="1331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1171575"/>
            <a:ext cx="715327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4429125"/>
            <a:ext cx="719137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567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144463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Pressione Cinetica</a:t>
            </a:r>
          </a:p>
        </p:txBody>
      </p:sp>
      <p:graphicFrame>
        <p:nvGraphicFramePr>
          <p:cNvPr id="7170" name="Object 6"/>
          <p:cNvGraphicFramePr>
            <a:graphicFrameLocks noChangeAspect="1"/>
          </p:cNvGraphicFramePr>
          <p:nvPr/>
        </p:nvGraphicFramePr>
        <p:xfrm>
          <a:off x="49213" y="817563"/>
          <a:ext cx="3970337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Equation" r:id="rId3" imgW="1726920" imgH="393480" progId="Equation.DSMT4">
                  <p:embed/>
                </p:oleObj>
              </mc:Choice>
              <mc:Fallback>
                <p:oleObj name="Equation" r:id="rId3" imgW="17269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3" y="817563"/>
                        <a:ext cx="3970337" cy="90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7"/>
          <p:cNvGraphicFramePr>
            <a:graphicFrameLocks noChangeAspect="1"/>
          </p:cNvGraphicFramePr>
          <p:nvPr/>
        </p:nvGraphicFramePr>
        <p:xfrm>
          <a:off x="4211638" y="765175"/>
          <a:ext cx="4932362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7" name="Equation" r:id="rId5" imgW="2171520" imgH="419040" progId="Equation.3">
                  <p:embed/>
                </p:oleObj>
              </mc:Choice>
              <mc:Fallback>
                <p:oleObj name="Equation" r:id="rId5" imgW="21715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765175"/>
                        <a:ext cx="4932362" cy="96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079625"/>
            <a:ext cx="8940800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168275" y="3071813"/>
            <a:ext cx="8858250" cy="64293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60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1266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Specifiche – Classe di Resistenza</a:t>
            </a:r>
            <a:endParaRPr lang="it-IT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36" y="1412776"/>
            <a:ext cx="8352928" cy="525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81128"/>
            <a:ext cx="8715375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98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esposizione</a:t>
            </a:r>
          </a:p>
        </p:txBody>
      </p:sp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908050"/>
            <a:ext cx="8964612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3284538"/>
            <a:ext cx="3598862" cy="351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Oval 9"/>
          <p:cNvSpPr>
            <a:spLocks noChangeArrowheads="1"/>
          </p:cNvSpPr>
          <p:nvPr/>
        </p:nvSpPr>
        <p:spPr bwMode="auto">
          <a:xfrm>
            <a:off x="6588125" y="3429000"/>
            <a:ext cx="287338" cy="287338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1434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3448050"/>
            <a:ext cx="5470525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Oval 11"/>
          <p:cNvSpPr>
            <a:spLocks noChangeArrowheads="1"/>
          </p:cNvSpPr>
          <p:nvPr/>
        </p:nvSpPr>
        <p:spPr bwMode="auto">
          <a:xfrm>
            <a:off x="1547813" y="5235575"/>
            <a:ext cx="215900" cy="2159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5416550" y="2589213"/>
            <a:ext cx="2312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33CC33"/>
                </a:solidFill>
                <a:latin typeface="Comic Sans MS" pitchFamily="66" charset="0"/>
              </a:rPr>
              <a:t>Distanza dalla costa</a:t>
            </a:r>
          </a:p>
        </p:txBody>
      </p:sp>
      <p:sp>
        <p:nvSpPr>
          <p:cNvPr id="14345" name="Line 13"/>
          <p:cNvSpPr>
            <a:spLocks noChangeShapeType="1"/>
          </p:cNvSpPr>
          <p:nvPr/>
        </p:nvSpPr>
        <p:spPr bwMode="auto">
          <a:xfrm>
            <a:off x="6732588" y="2924175"/>
            <a:ext cx="0" cy="1296988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4346" name="Rectangle 14"/>
          <p:cNvSpPr>
            <a:spLocks noChangeArrowheads="1"/>
          </p:cNvSpPr>
          <p:nvPr/>
        </p:nvSpPr>
        <p:spPr bwMode="auto">
          <a:xfrm>
            <a:off x="6516688" y="5648325"/>
            <a:ext cx="360362" cy="2889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4347" name="Line 15"/>
          <p:cNvSpPr>
            <a:spLocks noChangeShapeType="1"/>
          </p:cNvSpPr>
          <p:nvPr/>
        </p:nvSpPr>
        <p:spPr bwMode="auto">
          <a:xfrm>
            <a:off x="2843213" y="2374900"/>
            <a:ext cx="93662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663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esposizione</a:t>
            </a:r>
          </a:p>
        </p:txBody>
      </p:sp>
      <p:pic>
        <p:nvPicPr>
          <p:cNvPr id="819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96975"/>
            <a:ext cx="6810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12"/>
          <p:cNvSpPr txBox="1">
            <a:spLocks noChangeArrowheads="1"/>
          </p:cNvSpPr>
          <p:nvPr/>
        </p:nvSpPr>
        <p:spPr bwMode="auto">
          <a:xfrm>
            <a:off x="323850" y="836613"/>
            <a:ext cx="13636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Tabella 7.2</a:t>
            </a: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250825" y="1916113"/>
            <a:ext cx="6769100" cy="28892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8199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879600"/>
            <a:ext cx="6477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 Box 17"/>
          <p:cNvSpPr txBox="1">
            <a:spLocks noChangeArrowheads="1"/>
          </p:cNvSpPr>
          <p:nvPr/>
        </p:nvSpPr>
        <p:spPr bwMode="auto">
          <a:xfrm>
            <a:off x="7380288" y="2565400"/>
            <a:ext cx="1368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000">
                <a:latin typeface="Comic Sans MS" pitchFamily="66" charset="0"/>
              </a:rPr>
              <a:t>z=10.50 m</a:t>
            </a:r>
          </a:p>
        </p:txBody>
      </p:sp>
      <p:graphicFrame>
        <p:nvGraphicFramePr>
          <p:cNvPr id="8194" name="Object 18"/>
          <p:cNvGraphicFramePr>
            <a:graphicFrameLocks noChangeAspect="1"/>
          </p:cNvGraphicFramePr>
          <p:nvPr/>
        </p:nvGraphicFramePr>
        <p:xfrm>
          <a:off x="300038" y="3500438"/>
          <a:ext cx="595312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5" name="Equation" r:id="rId5" imgW="3555720" imgH="990360" progId="Equation.3">
                  <p:embed/>
                </p:oleObj>
              </mc:Choice>
              <mc:Fallback>
                <p:oleObj name="Equation" r:id="rId5" imgW="3555720" imgH="990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8" y="3500438"/>
                        <a:ext cx="5953125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Line 19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202" name="Text Box 20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8203" name="Line 21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204" name="Text Box 22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</p:spTree>
    <p:extLst>
      <p:ext uri="{BB962C8B-B14F-4D97-AF65-F5344CB8AC3E}">
        <p14:creationId xmlns:p14="http://schemas.microsoft.com/office/powerpoint/2010/main" val="129324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esposizione</a:t>
            </a:r>
          </a:p>
        </p:txBody>
      </p:sp>
      <p:sp>
        <p:nvSpPr>
          <p:cNvPr id="8201" name="Line 19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202" name="Text Box 20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8203" name="Line 21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204" name="Text Box 22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764704"/>
            <a:ext cx="7461324" cy="548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93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Forma</a:t>
            </a:r>
          </a:p>
        </p:txBody>
      </p:sp>
      <p:pic>
        <p:nvPicPr>
          <p:cNvPr id="1536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8" y="692150"/>
            <a:ext cx="6516687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1" r="7851"/>
          <a:stretch>
            <a:fillRect/>
          </a:stretch>
        </p:blipFill>
        <p:spPr bwMode="auto">
          <a:xfrm>
            <a:off x="144463" y="1069975"/>
            <a:ext cx="4643437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58750" y="2997200"/>
            <a:ext cx="1460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Parete sopravento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759200" y="1773238"/>
            <a:ext cx="1460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Parete sottovento</a:t>
            </a:r>
          </a:p>
        </p:txBody>
      </p:sp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363"/>
            <a:ext cx="421005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Line 14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5369" name="Text Box 15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15370" name="Line 16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5371" name="Text Box 17"/>
          <p:cNvSpPr txBox="1">
            <a:spLocks noChangeArrowheads="1"/>
          </p:cNvSpPr>
          <p:nvPr/>
        </p:nvSpPr>
        <p:spPr bwMode="auto">
          <a:xfrm>
            <a:off x="625475" y="6478588"/>
            <a:ext cx="1736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</p:spTree>
    <p:extLst>
      <p:ext uri="{BB962C8B-B14F-4D97-AF65-F5344CB8AC3E}">
        <p14:creationId xmlns:p14="http://schemas.microsoft.com/office/powerpoint/2010/main" val="241185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  <p:bldP spid="12300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Forma</a:t>
            </a:r>
          </a:p>
        </p:txBody>
      </p:sp>
      <p:pic>
        <p:nvPicPr>
          <p:cNvPr id="16387" name="Picture 7" descr="AssegnoAcciai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2" t="63170" r="60883" b="20013"/>
          <a:stretch>
            <a:fillRect/>
          </a:stretch>
        </p:blipFill>
        <p:spPr bwMode="auto">
          <a:xfrm>
            <a:off x="971550" y="1558925"/>
            <a:ext cx="7272338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8" descr="Linee orizzontali chiare"/>
          <p:cNvSpPr>
            <a:spLocks noChangeArrowheads="1"/>
          </p:cNvSpPr>
          <p:nvPr/>
        </p:nvSpPr>
        <p:spPr bwMode="auto">
          <a:xfrm>
            <a:off x="107950" y="2239963"/>
            <a:ext cx="504825" cy="1619250"/>
          </a:xfrm>
          <a:prstGeom prst="rect">
            <a:avLst/>
          </a:prstGeom>
          <a:pattFill prst="ltHorz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389" name="Rectangle 9" descr="Linee verticali chiare"/>
          <p:cNvSpPr>
            <a:spLocks noChangeArrowheads="1"/>
          </p:cNvSpPr>
          <p:nvPr/>
        </p:nvSpPr>
        <p:spPr bwMode="auto">
          <a:xfrm>
            <a:off x="1150938" y="1363663"/>
            <a:ext cx="6891337" cy="25241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390" name="Line 10"/>
          <p:cNvSpPr>
            <a:spLocks noChangeShapeType="1"/>
          </p:cNvSpPr>
          <p:nvPr/>
        </p:nvSpPr>
        <p:spPr bwMode="auto">
          <a:xfrm flipV="1">
            <a:off x="1154113" y="1341438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1" name="Line 11"/>
          <p:cNvSpPr>
            <a:spLocks noChangeShapeType="1"/>
          </p:cNvSpPr>
          <p:nvPr/>
        </p:nvSpPr>
        <p:spPr bwMode="auto">
          <a:xfrm flipV="1">
            <a:off x="8053388" y="1350963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2" name="Line 12"/>
          <p:cNvSpPr>
            <a:spLocks noChangeShapeType="1"/>
          </p:cNvSpPr>
          <p:nvPr/>
        </p:nvSpPr>
        <p:spPr bwMode="auto">
          <a:xfrm flipV="1">
            <a:off x="2136775" y="1363663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3" name="Line 13"/>
          <p:cNvSpPr>
            <a:spLocks noChangeShapeType="1"/>
          </p:cNvSpPr>
          <p:nvPr/>
        </p:nvSpPr>
        <p:spPr bwMode="auto">
          <a:xfrm flipV="1">
            <a:off x="4592638" y="1354138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4" name="Line 14"/>
          <p:cNvSpPr>
            <a:spLocks noChangeShapeType="1"/>
          </p:cNvSpPr>
          <p:nvPr/>
        </p:nvSpPr>
        <p:spPr bwMode="auto">
          <a:xfrm flipV="1">
            <a:off x="7045325" y="1363663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5" name="Line 15"/>
          <p:cNvSpPr>
            <a:spLocks noChangeShapeType="1"/>
          </p:cNvSpPr>
          <p:nvPr/>
        </p:nvSpPr>
        <p:spPr bwMode="auto">
          <a:xfrm flipV="1">
            <a:off x="115888" y="2239963"/>
            <a:ext cx="503237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6" name="Line 16"/>
          <p:cNvSpPr>
            <a:spLocks noChangeShapeType="1"/>
          </p:cNvSpPr>
          <p:nvPr/>
        </p:nvSpPr>
        <p:spPr bwMode="auto">
          <a:xfrm flipV="1">
            <a:off x="107950" y="3870325"/>
            <a:ext cx="503238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7" name="Line 17"/>
          <p:cNvSpPr>
            <a:spLocks noChangeShapeType="1"/>
          </p:cNvSpPr>
          <p:nvPr/>
        </p:nvSpPr>
        <p:spPr bwMode="auto">
          <a:xfrm flipV="1">
            <a:off x="114300" y="3040063"/>
            <a:ext cx="503238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8" name="Rectangle 18" descr="Linee verticali chiare"/>
          <p:cNvSpPr>
            <a:spLocks noChangeArrowheads="1"/>
          </p:cNvSpPr>
          <p:nvPr/>
        </p:nvSpPr>
        <p:spPr bwMode="auto">
          <a:xfrm>
            <a:off x="1116013" y="2540000"/>
            <a:ext cx="1008062" cy="503238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399" name="Line 19"/>
          <p:cNvSpPr>
            <a:spLocks noChangeShapeType="1"/>
          </p:cNvSpPr>
          <p:nvPr/>
        </p:nvSpPr>
        <p:spPr bwMode="auto">
          <a:xfrm flipV="1">
            <a:off x="1116013" y="2540000"/>
            <a:ext cx="0" cy="5032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0" name="Line 20"/>
          <p:cNvSpPr>
            <a:spLocks noChangeShapeType="1"/>
          </p:cNvSpPr>
          <p:nvPr/>
        </p:nvSpPr>
        <p:spPr bwMode="auto">
          <a:xfrm flipV="1">
            <a:off x="1619250" y="2540000"/>
            <a:ext cx="0" cy="5032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1" name="Line 21"/>
          <p:cNvSpPr>
            <a:spLocks noChangeShapeType="1"/>
          </p:cNvSpPr>
          <p:nvPr/>
        </p:nvSpPr>
        <p:spPr bwMode="auto">
          <a:xfrm flipV="1">
            <a:off x="2124075" y="2540000"/>
            <a:ext cx="0" cy="5032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2" name="Rectangle 22" descr="Linee orizzontali chiare"/>
          <p:cNvSpPr>
            <a:spLocks noChangeArrowheads="1"/>
          </p:cNvSpPr>
          <p:nvPr/>
        </p:nvSpPr>
        <p:spPr bwMode="auto">
          <a:xfrm>
            <a:off x="8459788" y="2230438"/>
            <a:ext cx="252412" cy="1619250"/>
          </a:xfrm>
          <a:prstGeom prst="rect">
            <a:avLst/>
          </a:prstGeom>
          <a:pattFill prst="ltHorz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403" name="Line 23"/>
          <p:cNvSpPr>
            <a:spLocks noChangeShapeType="1"/>
          </p:cNvSpPr>
          <p:nvPr/>
        </p:nvSpPr>
        <p:spPr bwMode="auto">
          <a:xfrm flipV="1">
            <a:off x="8467725" y="2230438"/>
            <a:ext cx="252413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4" name="Line 24"/>
          <p:cNvSpPr>
            <a:spLocks noChangeShapeType="1"/>
          </p:cNvSpPr>
          <p:nvPr/>
        </p:nvSpPr>
        <p:spPr bwMode="auto">
          <a:xfrm flipV="1">
            <a:off x="8459788" y="3860800"/>
            <a:ext cx="252412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5" name="Line 25"/>
          <p:cNvSpPr>
            <a:spLocks noChangeShapeType="1"/>
          </p:cNvSpPr>
          <p:nvPr/>
        </p:nvSpPr>
        <p:spPr bwMode="auto">
          <a:xfrm flipV="1">
            <a:off x="8466138" y="3030538"/>
            <a:ext cx="252412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6" name="Rectangle 26" descr="Linee verticali chiare"/>
          <p:cNvSpPr>
            <a:spLocks noChangeArrowheads="1"/>
          </p:cNvSpPr>
          <p:nvPr/>
        </p:nvSpPr>
        <p:spPr bwMode="auto">
          <a:xfrm>
            <a:off x="7067550" y="2540000"/>
            <a:ext cx="1008063" cy="252413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407" name="Line 27"/>
          <p:cNvSpPr>
            <a:spLocks noChangeShapeType="1"/>
          </p:cNvSpPr>
          <p:nvPr/>
        </p:nvSpPr>
        <p:spPr bwMode="auto">
          <a:xfrm rot="10800000" flipV="1">
            <a:off x="7067550" y="2540000"/>
            <a:ext cx="0" cy="2524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8" name="Line 28"/>
          <p:cNvSpPr>
            <a:spLocks noChangeShapeType="1"/>
          </p:cNvSpPr>
          <p:nvPr/>
        </p:nvSpPr>
        <p:spPr bwMode="auto">
          <a:xfrm rot="10800000" flipV="1">
            <a:off x="7570788" y="2540000"/>
            <a:ext cx="0" cy="2524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9" name="Line 29"/>
          <p:cNvSpPr>
            <a:spLocks noChangeShapeType="1"/>
          </p:cNvSpPr>
          <p:nvPr/>
        </p:nvSpPr>
        <p:spPr bwMode="auto">
          <a:xfrm rot="10800000" flipV="1">
            <a:off x="8075613" y="2540000"/>
            <a:ext cx="0" cy="2524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0" name="Text Box 30"/>
          <p:cNvSpPr txBox="1">
            <a:spLocks noChangeArrowheads="1"/>
          </p:cNvSpPr>
          <p:nvPr/>
        </p:nvSpPr>
        <p:spPr bwMode="auto">
          <a:xfrm>
            <a:off x="376238" y="4078288"/>
            <a:ext cx="10541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it-IT" sz="2000" baseline="-25000">
                <a:solidFill>
                  <a:srgbClr val="FF0000"/>
                </a:solidFill>
                <a:latin typeface="Comic Sans MS" pitchFamily="66" charset="0"/>
              </a:rPr>
              <a:t>e</a:t>
            </a:r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=+0.8</a:t>
            </a:r>
          </a:p>
        </p:txBody>
      </p:sp>
      <p:sp>
        <p:nvSpPr>
          <p:cNvPr id="16411" name="Text Box 31"/>
          <p:cNvSpPr txBox="1">
            <a:spLocks noChangeArrowheads="1"/>
          </p:cNvSpPr>
          <p:nvPr/>
        </p:nvSpPr>
        <p:spPr bwMode="auto">
          <a:xfrm>
            <a:off x="8089900" y="1628775"/>
            <a:ext cx="1038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it-IT" sz="2000" baseline="-25000">
                <a:solidFill>
                  <a:srgbClr val="FF0000"/>
                </a:solidFill>
                <a:latin typeface="Comic Sans MS" pitchFamily="66" charset="0"/>
              </a:rPr>
              <a:t>e</a:t>
            </a:r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=-0.4</a:t>
            </a:r>
          </a:p>
        </p:txBody>
      </p:sp>
      <p:sp>
        <p:nvSpPr>
          <p:cNvPr id="16412" name="Text Box 32"/>
          <p:cNvSpPr txBox="1">
            <a:spLocks noChangeArrowheads="1"/>
          </p:cNvSpPr>
          <p:nvPr/>
        </p:nvSpPr>
        <p:spPr bwMode="auto">
          <a:xfrm>
            <a:off x="3563938" y="2997200"/>
            <a:ext cx="2111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it-IT" sz="2000" baseline="-25000">
                <a:solidFill>
                  <a:srgbClr val="FF0000"/>
                </a:solidFill>
                <a:latin typeface="Comic Sans MS" pitchFamily="66" charset="0"/>
              </a:rPr>
              <a:t>i</a:t>
            </a:r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=0.0</a:t>
            </a:r>
          </a:p>
          <a:p>
            <a:pPr algn="ctr" eaLnBrk="1" hangingPunct="1"/>
            <a:r>
              <a:rPr lang="it-IT" sz="1600" i="1">
                <a:solidFill>
                  <a:srgbClr val="FF0000"/>
                </a:solidFill>
                <a:latin typeface="Comic Sans MS" pitchFamily="66" charset="0"/>
              </a:rPr>
              <a:t>(costruzione stagna)</a:t>
            </a:r>
          </a:p>
        </p:txBody>
      </p:sp>
      <p:sp>
        <p:nvSpPr>
          <p:cNvPr id="16415" name="Line 35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6" name="Text Box 36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16417" name="Line 37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8" name="Text Box 38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</p:spTree>
    <p:extLst>
      <p:ext uri="{BB962C8B-B14F-4D97-AF65-F5344CB8AC3E}">
        <p14:creationId xmlns:p14="http://schemas.microsoft.com/office/powerpoint/2010/main" val="33720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dirty="0" smtClean="0">
                <a:latin typeface="Comic Sans MS" pitchFamily="66" charset="0"/>
              </a:rPr>
              <a:t>Carico da vento – Azione tangenziale</a:t>
            </a:r>
          </a:p>
        </p:txBody>
      </p:sp>
      <p:sp>
        <p:nvSpPr>
          <p:cNvPr id="16415" name="Line 35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6" name="Text Box 36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16417" name="Line 37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8" name="Text Box 38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1744"/>
            <a:ext cx="8437438" cy="235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60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Azioni termiche sugli edifici</a:t>
            </a:r>
            <a:endParaRPr lang="it-IT" sz="2400" u="sng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82075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504" y="4365104"/>
            <a:ext cx="5934075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27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Azioni eccezionali</a:t>
            </a:r>
            <a:endParaRPr lang="it-IT" sz="2400" u="sng" dirty="0"/>
          </a:p>
        </p:txBody>
      </p:sp>
      <p:sp>
        <p:nvSpPr>
          <p:cNvPr id="5" name="Rettangolo 4"/>
          <p:cNvSpPr/>
          <p:nvPr/>
        </p:nvSpPr>
        <p:spPr>
          <a:xfrm>
            <a:off x="113331" y="3426630"/>
            <a:ext cx="1722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Azioni eccezionali</a:t>
            </a:r>
            <a:endParaRPr lang="it-IT" dirty="0"/>
          </a:p>
        </p:txBody>
      </p:sp>
      <p:sp>
        <p:nvSpPr>
          <p:cNvPr id="6" name="Parentesi graffa aperta 5"/>
          <p:cNvSpPr/>
          <p:nvPr/>
        </p:nvSpPr>
        <p:spPr>
          <a:xfrm>
            <a:off x="1691680" y="1805579"/>
            <a:ext cx="288032" cy="38884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1968949" y="1772816"/>
            <a:ext cx="2459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Incendio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1907704" y="3565129"/>
            <a:ext cx="1141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/>
              <a:t>Esplosioni</a:t>
            </a:r>
            <a:endParaRPr lang="it-IT" dirty="0"/>
          </a:p>
        </p:txBody>
      </p:sp>
      <p:sp>
        <p:nvSpPr>
          <p:cNvPr id="11" name="Rettangolo 10"/>
          <p:cNvSpPr/>
          <p:nvPr/>
        </p:nvSpPr>
        <p:spPr>
          <a:xfrm>
            <a:off x="1907704" y="5247618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Urti</a:t>
            </a:r>
            <a:endParaRPr lang="it-IT" dirty="0"/>
          </a:p>
        </p:txBody>
      </p:sp>
      <p:sp>
        <p:nvSpPr>
          <p:cNvPr id="18" name="Parentesi graffa aperta 17"/>
          <p:cNvSpPr/>
          <p:nvPr/>
        </p:nvSpPr>
        <p:spPr>
          <a:xfrm>
            <a:off x="2915816" y="4869160"/>
            <a:ext cx="283306" cy="11470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18"/>
          <p:cNvSpPr/>
          <p:nvPr/>
        </p:nvSpPr>
        <p:spPr>
          <a:xfrm>
            <a:off x="3105619" y="4884667"/>
            <a:ext cx="2141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 smtClean="0"/>
              <a:t>Veicolare</a:t>
            </a:r>
          </a:p>
          <a:p>
            <a:r>
              <a:rPr lang="it-IT" i="1" dirty="0" smtClean="0"/>
              <a:t>Ferroviario</a:t>
            </a:r>
            <a:endParaRPr lang="it-IT" dirty="0" smtClean="0"/>
          </a:p>
          <a:p>
            <a:r>
              <a:rPr lang="it-IT" i="1" dirty="0" smtClean="0"/>
              <a:t>Imbarcazioni</a:t>
            </a:r>
          </a:p>
          <a:p>
            <a:r>
              <a:rPr lang="it-IT" i="1" dirty="0" smtClean="0"/>
              <a:t>Elicotteri</a:t>
            </a:r>
            <a:endParaRPr lang="it-IT" i="1" dirty="0"/>
          </a:p>
        </p:txBody>
      </p:sp>
    </p:spTree>
    <p:extLst>
      <p:ext uri="{BB962C8B-B14F-4D97-AF65-F5344CB8AC3E}">
        <p14:creationId xmlns:p14="http://schemas.microsoft.com/office/powerpoint/2010/main" val="312515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18736"/>
            <a:ext cx="2710904" cy="103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Lavorabilità del Calcestruzzo: definizioni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179512" y="1613699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Secondo le norme UNI EN 206 – 2006 e UNI 11104:2004 in base al risultato dello slump test, si individuano </a:t>
            </a:r>
            <a:r>
              <a:rPr lang="it-IT" u="sng" dirty="0" smtClean="0"/>
              <a:t>5 classi di consistenza</a:t>
            </a:r>
            <a:r>
              <a:rPr lang="it-IT" dirty="0" smtClean="0"/>
              <a:t>:</a:t>
            </a:r>
          </a:p>
          <a:p>
            <a:r>
              <a:rPr lang="it-IT" dirty="0" smtClean="0"/>
              <a:t>S1 - consistenza umida: abbassamento (slump) da 10 a 40 mm</a:t>
            </a:r>
          </a:p>
          <a:p>
            <a:r>
              <a:rPr lang="it-IT" dirty="0" smtClean="0"/>
              <a:t>S2 - consistenza plastica: abbassamento (slump) da 50 a 90 mm</a:t>
            </a:r>
          </a:p>
          <a:p>
            <a:r>
              <a:rPr lang="it-IT" dirty="0" smtClean="0"/>
              <a:t>S3 - consistenza semifluida: abbassamento (slump) da 100 a 150 mm</a:t>
            </a:r>
          </a:p>
          <a:p>
            <a:r>
              <a:rPr lang="it-IT" dirty="0" smtClean="0"/>
              <a:t>S4 - consistenza fluida: abbassamento (slump) da 160 a 210 mm</a:t>
            </a:r>
          </a:p>
          <a:p>
            <a:r>
              <a:rPr lang="it-IT" dirty="0" smtClean="0"/>
              <a:t>S5 - consistenza superfluida: abbassamento (slump) ≥ 220 mm.</a:t>
            </a:r>
            <a:endParaRPr lang="it-IT" dirty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00" y="4437112"/>
            <a:ext cx="3052564" cy="2289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tangolo 3"/>
          <p:cNvSpPr/>
          <p:nvPr/>
        </p:nvSpPr>
        <p:spPr>
          <a:xfrm>
            <a:off x="3491880" y="4433044"/>
            <a:ext cx="5292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Le classi di consistenza mediante la misura dello spandimento sono:</a:t>
            </a:r>
          </a:p>
          <a:p>
            <a:r>
              <a:rPr lang="it-IT" dirty="0" smtClean="0"/>
              <a:t>    F1 - diametro spandimento: ≤ 340 mm</a:t>
            </a:r>
          </a:p>
          <a:p>
            <a:r>
              <a:rPr lang="it-IT" dirty="0" smtClean="0"/>
              <a:t>    F2 - diametro spandimento: da 350 a 410 mm</a:t>
            </a:r>
          </a:p>
          <a:p>
            <a:r>
              <a:rPr lang="it-IT" dirty="0" smtClean="0"/>
              <a:t>    F3 - diametro spandimento: da 420 a 480 mm</a:t>
            </a:r>
          </a:p>
          <a:p>
            <a:r>
              <a:rPr lang="it-IT" dirty="0" smtClean="0"/>
              <a:t>    F4 - diametro spandimento: da 490 a 550 mm</a:t>
            </a:r>
          </a:p>
          <a:p>
            <a:r>
              <a:rPr lang="it-IT" dirty="0" smtClean="0"/>
              <a:t>    F5 - diametro spandimento: da 560 a 620 mm</a:t>
            </a:r>
          </a:p>
          <a:p>
            <a:r>
              <a:rPr lang="it-IT" dirty="0" smtClean="0"/>
              <a:t>    F6 - diametro spandimento: ≥ 630 mm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00720" y="1268760"/>
            <a:ext cx="2297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u="sng" dirty="0" smtClean="0"/>
              <a:t>Calcestruzzo ordinario</a:t>
            </a:r>
            <a:endParaRPr lang="it-IT" b="1" u="sng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179512" y="3923764"/>
            <a:ext cx="5744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u="sng" dirty="0" smtClean="0"/>
              <a:t>Calcestruzzo </a:t>
            </a:r>
            <a:r>
              <a:rPr lang="it-IT" b="1" u="sng" dirty="0" err="1" smtClean="0"/>
              <a:t>autocompattante</a:t>
            </a:r>
            <a:r>
              <a:rPr lang="it-IT" b="1" u="sng" dirty="0" smtClean="0"/>
              <a:t> (Self-</a:t>
            </a:r>
            <a:r>
              <a:rPr lang="it-IT" b="1" u="sng" dirty="0" err="1" smtClean="0"/>
              <a:t>Compacting</a:t>
            </a:r>
            <a:r>
              <a:rPr lang="it-IT" b="1" u="sng" dirty="0" smtClean="0"/>
              <a:t> </a:t>
            </a:r>
            <a:r>
              <a:rPr lang="it-IT" b="1" u="sng" dirty="0" err="1" smtClean="0"/>
              <a:t>Concerte</a:t>
            </a:r>
            <a:r>
              <a:rPr lang="it-IT" b="1" u="sng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4485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22293"/>
            <a:ext cx="8208912" cy="5778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Cemento (UNI EN 197/1)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26981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dirty="0" smtClean="0"/>
              <a:t>Componenti del Calcestruzzo: </a:t>
            </a:r>
            <a:r>
              <a:rPr lang="it-IT" sz="2000" dirty="0"/>
              <a:t>Cemento (UNI EN 197/1) 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64225"/>
              </p:ext>
            </p:extLst>
          </p:nvPr>
        </p:nvGraphicFramePr>
        <p:xfrm>
          <a:off x="299864" y="1469007"/>
          <a:ext cx="8520608" cy="4624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0152"/>
                <a:gridCol w="2130152"/>
                <a:gridCol w="2130152"/>
                <a:gridCol w="2130152"/>
              </a:tblGrid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Classe di resistenza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R</a:t>
                      </a:r>
                      <a:r>
                        <a:rPr lang="it-IT" baseline="-25000" dirty="0" smtClean="0"/>
                        <a:t>cem,2d</a:t>
                      </a:r>
                      <a:r>
                        <a:rPr lang="it-IT" baseline="0" dirty="0" smtClean="0"/>
                        <a:t> [</a:t>
                      </a:r>
                      <a:r>
                        <a:rPr lang="it-IT" baseline="0" dirty="0" err="1" smtClean="0"/>
                        <a:t>MPa</a:t>
                      </a:r>
                      <a:r>
                        <a:rPr lang="it-IT" baseline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R</a:t>
                      </a:r>
                      <a:r>
                        <a:rPr lang="it-IT" baseline="-25000" dirty="0" smtClean="0"/>
                        <a:t>cem,7d</a:t>
                      </a:r>
                      <a:r>
                        <a:rPr lang="it-IT" baseline="0" dirty="0" smtClean="0"/>
                        <a:t> [</a:t>
                      </a:r>
                      <a:r>
                        <a:rPr lang="it-IT" baseline="0" dirty="0" err="1" smtClean="0"/>
                        <a:t>MPa</a:t>
                      </a:r>
                      <a:r>
                        <a:rPr lang="it-IT" baseline="0" dirty="0" smtClean="0"/>
                        <a:t>]</a:t>
                      </a:r>
                      <a:endParaRPr lang="it-IT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R</a:t>
                      </a:r>
                      <a:r>
                        <a:rPr lang="it-IT" baseline="-25000" dirty="0" smtClean="0"/>
                        <a:t>cem,28d</a:t>
                      </a:r>
                      <a:r>
                        <a:rPr lang="it-IT" baseline="0" dirty="0" smtClean="0"/>
                        <a:t> [</a:t>
                      </a:r>
                      <a:r>
                        <a:rPr lang="it-IT" baseline="0" dirty="0" err="1" smtClean="0"/>
                        <a:t>MPa</a:t>
                      </a:r>
                      <a:r>
                        <a:rPr lang="it-IT" baseline="0" dirty="0" smtClean="0"/>
                        <a:t>]</a:t>
                      </a:r>
                      <a:endParaRPr lang="it-IT" dirty="0" smtClean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32.5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16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32.5R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42.5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42.5R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52.5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52.5R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52.5</a:t>
                      </a:r>
                      <a:endParaRPr lang="it-IT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622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dirty="0" smtClean="0"/>
              <a:t>Componenti del Calcestruzzo: Aggregati</a:t>
            </a:r>
            <a:endParaRPr lang="it-IT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18" y="1268760"/>
            <a:ext cx="883987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9"/>
          <a:stretch/>
        </p:blipFill>
        <p:spPr bwMode="auto">
          <a:xfrm>
            <a:off x="539552" y="4787899"/>
            <a:ext cx="2641476" cy="186404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83" b="-421"/>
          <a:stretch/>
        </p:blipFill>
        <p:spPr bwMode="auto">
          <a:xfrm>
            <a:off x="6111552" y="4787899"/>
            <a:ext cx="2852936" cy="1873051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e 2"/>
          <p:cNvSpPr/>
          <p:nvPr/>
        </p:nvSpPr>
        <p:spPr>
          <a:xfrm>
            <a:off x="5220072" y="2204864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8115188" y="2204864"/>
            <a:ext cx="360040" cy="36004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58" y="1166763"/>
            <a:ext cx="4777581" cy="108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32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– Distribuzione granulometrica</a:t>
            </a:r>
            <a:endParaRPr lang="it-IT" sz="20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80" y="1172311"/>
            <a:ext cx="8640000" cy="564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tangolo 2"/>
          <p:cNvSpPr/>
          <p:nvPr/>
        </p:nvSpPr>
        <p:spPr>
          <a:xfrm>
            <a:off x="7560332" y="4509120"/>
            <a:ext cx="936104" cy="12931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Triangolo isoscele 3"/>
          <p:cNvSpPr/>
          <p:nvPr/>
        </p:nvSpPr>
        <p:spPr>
          <a:xfrm>
            <a:off x="7740352" y="4221088"/>
            <a:ext cx="504056" cy="288032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Triangolo isoscele 6"/>
          <p:cNvSpPr/>
          <p:nvPr/>
        </p:nvSpPr>
        <p:spPr>
          <a:xfrm>
            <a:off x="7812359" y="5560665"/>
            <a:ext cx="396000" cy="216000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" name="Connettore 1 7"/>
          <p:cNvCxnSpPr/>
          <p:nvPr/>
        </p:nvCxnSpPr>
        <p:spPr>
          <a:xfrm flipV="1">
            <a:off x="2775992" y="3736082"/>
            <a:ext cx="0" cy="2160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1331640" y="4005064"/>
            <a:ext cx="15788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1313178" y="366407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7865612" y="5498415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</a:t>
            </a:r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7768927" y="423084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1-p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5870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– Distribuzione granulometrica</a:t>
            </a:r>
            <a:endParaRPr lang="it-IT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80" y="1196752"/>
            <a:ext cx="8640000" cy="564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70" y="4797152"/>
            <a:ext cx="5899850" cy="1078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2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riciclati (D.M. 14/01/2008)</a:t>
            </a:r>
            <a:endParaRPr lang="it-IT" sz="2000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12" y="5086027"/>
            <a:ext cx="8496000" cy="93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420267"/>
            <a:ext cx="8753953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75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– Diametro massimo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251520" y="1305342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/>
              <a:t>La scelta di </a:t>
            </a:r>
            <a:r>
              <a:rPr lang="it-IT" sz="2000" dirty="0" err="1" smtClean="0"/>
              <a:t>D</a:t>
            </a:r>
            <a:r>
              <a:rPr lang="it-IT" sz="2000" baseline="-25000" dirty="0" err="1" smtClean="0"/>
              <a:t>max</a:t>
            </a:r>
            <a:r>
              <a:rPr lang="it-IT" sz="2000" dirty="0" smtClean="0"/>
              <a:t> deve tener conto dei seguenti vincoli:</a:t>
            </a:r>
          </a:p>
          <a:p>
            <a:r>
              <a:rPr lang="it-IT" sz="2000" dirty="0" smtClean="0"/>
              <a:t>a) non deve superare il 25% della sezione minima della struttura (per evitare di aumentare le eterogeneità del materiale);</a:t>
            </a:r>
          </a:p>
          <a:p>
            <a:r>
              <a:rPr lang="it-IT" sz="2000" dirty="0" smtClean="0"/>
              <a:t>b) non deve superare la distanza tra i ferri di armatura diminuita di 5 mm (per evitare che l’aggregato più grosso ostruisca il flusso del calcestruzzo attraverso i ferri stessi);</a:t>
            </a:r>
          </a:p>
          <a:p>
            <a:r>
              <a:rPr lang="it-IT" sz="2000" dirty="0" smtClean="0"/>
              <a:t>c) non deve superare del 30% lo spessore del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(per evitare che tra casseri e ferri di armatura sia ostruito il passaggio del calcestruzzo).</a:t>
            </a:r>
            <a:endParaRPr lang="it-IT" sz="20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881657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4372564" y="4481410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5017903" y="5287353"/>
            <a:ext cx="23042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827584" y="6093296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2439470" y="6697070"/>
            <a:ext cx="170048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31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Elenco delle lezioni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467544" y="1340768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it-IT" sz="3200" b="1" dirty="0" smtClean="0"/>
              <a:t>Materiali ed azioni di calcolo</a:t>
            </a:r>
            <a:endParaRPr lang="it-IT" sz="3200" b="1" dirty="0"/>
          </a:p>
          <a:p>
            <a:pPr marL="514350" lvl="0" indent="-514350">
              <a:buFont typeface="+mj-lt"/>
              <a:buAutoNum type="arabicPeriod"/>
            </a:pPr>
            <a:r>
              <a:rPr lang="it-IT" sz="3200" dirty="0" smtClean="0"/>
              <a:t>Il Legno</a:t>
            </a:r>
            <a:endParaRPr lang="it-IT" sz="3200" dirty="0"/>
          </a:p>
          <a:p>
            <a:pPr marL="514350" lvl="0" indent="-514350">
              <a:buFont typeface="+mj-lt"/>
              <a:buAutoNum type="arabicPeriod"/>
            </a:pPr>
            <a:r>
              <a:rPr lang="it-IT" sz="3200" dirty="0" smtClean="0"/>
              <a:t>L’Acciaio</a:t>
            </a:r>
            <a:endParaRPr lang="it-IT" sz="3200" dirty="0"/>
          </a:p>
          <a:p>
            <a:pPr marL="514350" lvl="0" indent="-514350">
              <a:buFont typeface="+mj-lt"/>
              <a:buAutoNum type="arabicPeriod"/>
            </a:pPr>
            <a:r>
              <a:rPr lang="it-IT" sz="3200" dirty="0" smtClean="0"/>
              <a:t>L’Acciaio</a:t>
            </a:r>
            <a:endParaRPr lang="it-IT" sz="3200" dirty="0"/>
          </a:p>
          <a:p>
            <a:pPr marL="514350" lvl="0" indent="-514350">
              <a:buFont typeface="+mj-lt"/>
              <a:buAutoNum type="arabicPeriod"/>
            </a:pPr>
            <a:r>
              <a:rPr lang="it-IT" sz="3200" dirty="0" smtClean="0"/>
              <a:t>Strutture Composte Acciaio-Calcestruzzo </a:t>
            </a:r>
            <a:endParaRPr lang="it-IT" sz="3200" dirty="0"/>
          </a:p>
          <a:p>
            <a:pPr marL="514350" lvl="0" indent="-514350">
              <a:buFont typeface="+mj-lt"/>
              <a:buAutoNum type="arabicPeriod"/>
            </a:pPr>
            <a:r>
              <a:rPr lang="it-IT" sz="3200" dirty="0" smtClean="0"/>
              <a:t>Il Calcestruzzo Armato </a:t>
            </a:r>
          </a:p>
          <a:p>
            <a:pPr marL="514350" lvl="0" indent="-514350">
              <a:buFont typeface="+mj-lt"/>
              <a:buAutoNum type="arabicPeriod"/>
            </a:pPr>
            <a:r>
              <a:rPr lang="it-IT" sz="3200" dirty="0" smtClean="0"/>
              <a:t>Il Calcestruzzo Armato</a:t>
            </a:r>
            <a:endParaRPr lang="it-IT" sz="3200" dirty="0"/>
          </a:p>
          <a:p>
            <a:pPr marL="514350" lvl="0" indent="-514350">
              <a:buFont typeface="+mj-lt"/>
              <a:buAutoNum type="arabicPeriod"/>
            </a:pPr>
            <a:r>
              <a:rPr lang="it-IT" sz="3200" dirty="0" smtClean="0"/>
              <a:t>Il Calcestruzzo Armato</a:t>
            </a:r>
            <a:endParaRPr lang="it-IT" sz="3200" dirty="0"/>
          </a:p>
          <a:p>
            <a:pPr marL="514350" lvl="0" indent="-514350">
              <a:buFont typeface="+mj-lt"/>
              <a:buAutoNum type="arabicPeriod"/>
            </a:pPr>
            <a:r>
              <a:rPr lang="it-IT" sz="3200" dirty="0" smtClean="0"/>
              <a:t>La Muratura</a:t>
            </a:r>
            <a:endParaRPr lang="it-IT" sz="3200" dirty="0"/>
          </a:p>
          <a:p>
            <a:pPr marL="514350" lvl="0" indent="-514350">
              <a:buFont typeface="+mj-lt"/>
              <a:buAutoNum type="arabicPeriod"/>
            </a:pPr>
            <a:r>
              <a:rPr lang="it-IT" sz="3200" dirty="0" smtClean="0"/>
              <a:t>La Muratura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17890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Acqua</a:t>
            </a:r>
            <a:endParaRPr lang="it-IT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05" y="1268760"/>
            <a:ext cx="87153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tangolo 2"/>
          <p:cNvSpPr/>
          <p:nvPr/>
        </p:nvSpPr>
        <p:spPr>
          <a:xfrm>
            <a:off x="213420" y="2323480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La </a:t>
            </a:r>
            <a:r>
              <a:rPr lang="it-IT" b="1" dirty="0"/>
              <a:t>regola di </a:t>
            </a:r>
            <a:r>
              <a:rPr lang="it-IT" b="1" dirty="0" err="1"/>
              <a:t>Lyse</a:t>
            </a:r>
            <a:r>
              <a:rPr lang="it-IT" dirty="0"/>
              <a:t> può essere </a:t>
            </a:r>
            <a:r>
              <a:rPr lang="it-IT" dirty="0" smtClean="0"/>
              <a:t>riassunta </a:t>
            </a:r>
            <a:r>
              <a:rPr lang="it-IT" dirty="0"/>
              <a:t>in due enunciati molto semplici e tra loro complementari: </a:t>
            </a:r>
            <a:endParaRPr lang="it-IT" dirty="0" smtClean="0"/>
          </a:p>
          <a:p>
            <a:pPr marL="342900" indent="-342900">
              <a:buAutoNum type="alphaLcParenR"/>
            </a:pPr>
            <a:r>
              <a:rPr lang="it-IT" dirty="0" smtClean="0"/>
              <a:t>per </a:t>
            </a:r>
            <a:r>
              <a:rPr lang="it-IT" dirty="0"/>
              <a:t>un </a:t>
            </a:r>
            <a:r>
              <a:rPr lang="it-IT" b="1" dirty="0"/>
              <a:t>dato diametro massimo </a:t>
            </a:r>
            <a:r>
              <a:rPr lang="it-IT" dirty="0"/>
              <a:t>dell'aggregato, </a:t>
            </a:r>
            <a:r>
              <a:rPr lang="it-IT" b="1" dirty="0"/>
              <a:t>maggiore è la classe di consistenza</a:t>
            </a:r>
            <a:r>
              <a:rPr lang="it-IT" dirty="0"/>
              <a:t> richiesta per il calcestruzzo fresco, </a:t>
            </a:r>
            <a:r>
              <a:rPr lang="it-IT" b="1" dirty="0"/>
              <a:t>maggiore</a:t>
            </a:r>
            <a:r>
              <a:rPr lang="it-IT" dirty="0"/>
              <a:t> deve essere la </a:t>
            </a:r>
            <a:r>
              <a:rPr lang="it-IT" b="1" dirty="0"/>
              <a:t>quantità di acqua nell'impasto</a:t>
            </a:r>
            <a:r>
              <a:rPr lang="it-IT" dirty="0"/>
              <a:t>; </a:t>
            </a:r>
            <a:endParaRPr lang="it-IT" dirty="0" smtClean="0"/>
          </a:p>
          <a:p>
            <a:pPr marL="342900" indent="-342900">
              <a:buAutoNum type="alphaLcParenR"/>
            </a:pPr>
            <a:r>
              <a:rPr lang="it-IT" dirty="0" smtClean="0"/>
              <a:t>per </a:t>
            </a:r>
            <a:r>
              <a:rPr lang="it-IT" dirty="0"/>
              <a:t>una data </a:t>
            </a:r>
            <a:r>
              <a:rPr lang="it-IT" b="1" dirty="0"/>
              <a:t>classe di consistenza del calcestruzzo</a:t>
            </a:r>
            <a:r>
              <a:rPr lang="it-IT" dirty="0"/>
              <a:t>, </a:t>
            </a:r>
            <a:r>
              <a:rPr lang="it-IT" b="1" dirty="0"/>
              <a:t>maggiore è il diametro</a:t>
            </a:r>
            <a:r>
              <a:rPr lang="it-IT" dirty="0"/>
              <a:t> massimo dell'aggregato, </a:t>
            </a:r>
            <a:r>
              <a:rPr lang="it-IT" b="1" dirty="0"/>
              <a:t>minore è la richiesta d'acqua </a:t>
            </a:r>
            <a:r>
              <a:rPr lang="it-IT" dirty="0"/>
              <a:t>per conseguire la consistenza prefissata.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621" y="4567760"/>
            <a:ext cx="5002460" cy="197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tangolo 3"/>
          <p:cNvSpPr/>
          <p:nvPr/>
        </p:nvSpPr>
        <p:spPr>
          <a:xfrm>
            <a:off x="4766940" y="6459890"/>
            <a:ext cx="411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http://www.enco-journal.com/abc/a.html</a:t>
            </a:r>
          </a:p>
        </p:txBody>
      </p:sp>
    </p:spTree>
    <p:extLst>
      <p:ext uri="{BB962C8B-B14F-4D97-AF65-F5344CB8AC3E}">
        <p14:creationId xmlns:p14="http://schemas.microsoft.com/office/powerpoint/2010/main" val="278244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Additivi</a:t>
            </a:r>
            <a:endParaRPr lang="it-IT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268760"/>
            <a:ext cx="5184576" cy="65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1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legame tra </a:t>
            </a:r>
            <a:r>
              <a:rPr lang="it-IT" sz="2000" dirty="0" err="1" smtClean="0"/>
              <a:t>R</a:t>
            </a:r>
            <a:r>
              <a:rPr lang="it-IT" sz="2000" baseline="-25000" dirty="0" err="1" smtClean="0"/>
              <a:t>c</a:t>
            </a:r>
            <a:r>
              <a:rPr lang="it-IT" sz="2000" dirty="0" smtClean="0"/>
              <a:t> e a/c</a:t>
            </a:r>
            <a:endParaRPr lang="it-IT" sz="20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03081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488" y="1193800"/>
            <a:ext cx="4585345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70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legame tra </a:t>
            </a:r>
            <a:r>
              <a:rPr lang="it-IT" sz="2000" dirty="0" err="1" smtClean="0"/>
              <a:t>R</a:t>
            </a:r>
            <a:r>
              <a:rPr lang="it-IT" sz="2000" baseline="-25000" dirty="0" err="1" smtClean="0"/>
              <a:t>c</a:t>
            </a:r>
            <a:r>
              <a:rPr lang="it-IT" sz="2000" dirty="0" smtClean="0"/>
              <a:t> e a/c</a:t>
            </a:r>
            <a:endParaRPr lang="it-IT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352928" cy="529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094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smtClean="0"/>
              <a:t>Calcestruzzo</a:t>
            </a:r>
            <a:r>
              <a:rPr lang="it-IT" sz="2000" dirty="0" smtClean="0"/>
              <a:t>: Mix-Design</a:t>
            </a:r>
            <a:endParaRPr lang="it-IT" sz="20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132104" y="1124744"/>
            <a:ext cx="2736304" cy="120032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 smtClean="0"/>
              <a:t>Dati di Input</a:t>
            </a:r>
          </a:p>
          <a:p>
            <a:pPr marL="285750" indent="-285750">
              <a:buFontTx/>
              <a:buChar char="-"/>
            </a:pPr>
            <a:r>
              <a:rPr lang="it-IT" dirty="0" smtClean="0"/>
              <a:t>Resistenza obiettivo </a:t>
            </a:r>
            <a:r>
              <a:rPr lang="it-IT" dirty="0" err="1" smtClean="0"/>
              <a:t>R</a:t>
            </a:r>
            <a:r>
              <a:rPr lang="it-IT" baseline="-25000" dirty="0" err="1" smtClean="0"/>
              <a:t>c</a:t>
            </a:r>
            <a:r>
              <a:rPr lang="it-IT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it-IT" dirty="0" smtClean="0"/>
              <a:t>Classe di Lavorabilità S;</a:t>
            </a:r>
          </a:p>
          <a:p>
            <a:pPr marL="285750" indent="-285750">
              <a:buFontTx/>
              <a:buChar char="-"/>
            </a:pPr>
            <a:r>
              <a:rPr lang="it-IT" dirty="0" err="1" smtClean="0"/>
              <a:t>D</a:t>
            </a:r>
            <a:r>
              <a:rPr lang="it-IT" baseline="-25000" dirty="0" err="1" smtClean="0"/>
              <a:t>max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930035" y="2636912"/>
            <a:ext cx="2376264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Rapporto A/C</a:t>
            </a:r>
          </a:p>
          <a:p>
            <a:pPr algn="ctr"/>
            <a:r>
              <a:rPr lang="it-IT" dirty="0" smtClean="0"/>
              <a:t>(in funzione di </a:t>
            </a:r>
            <a:r>
              <a:rPr lang="it-IT" dirty="0" err="1" smtClean="0"/>
              <a:t>R</a:t>
            </a:r>
            <a:r>
              <a:rPr lang="it-IT" baseline="-25000" dirty="0" err="1" smtClean="0"/>
              <a:t>c</a:t>
            </a:r>
            <a:r>
              <a:rPr lang="it-IT" dirty="0" smtClean="0"/>
              <a:t>)</a:t>
            </a:r>
          </a:p>
        </p:txBody>
      </p:sp>
      <p:cxnSp>
        <p:nvCxnSpPr>
          <p:cNvPr id="10" name="Connettore 4 9"/>
          <p:cNvCxnSpPr>
            <a:stCxn id="6" idx="2"/>
            <a:endCxn id="9" idx="0"/>
          </p:cNvCxnSpPr>
          <p:nvPr/>
        </p:nvCxnSpPr>
        <p:spPr>
          <a:xfrm rot="5400000">
            <a:off x="3153293" y="1289948"/>
            <a:ext cx="311839" cy="2382089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5724392" y="2636911"/>
            <a:ext cx="2376000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Quantitativo di A</a:t>
            </a:r>
          </a:p>
          <a:p>
            <a:pPr algn="ctr"/>
            <a:r>
              <a:rPr lang="it-IT" dirty="0" smtClean="0"/>
              <a:t>(in funzione di S)</a:t>
            </a:r>
          </a:p>
        </p:txBody>
      </p:sp>
      <p:cxnSp>
        <p:nvCxnSpPr>
          <p:cNvPr id="15" name="Connettore 4 14"/>
          <p:cNvCxnSpPr>
            <a:stCxn id="6" idx="2"/>
            <a:endCxn id="14" idx="0"/>
          </p:cNvCxnSpPr>
          <p:nvPr/>
        </p:nvCxnSpPr>
        <p:spPr>
          <a:xfrm rot="16200000" flipH="1">
            <a:off x="5550405" y="1274924"/>
            <a:ext cx="311838" cy="241213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/>
          <p:cNvSpPr txBox="1"/>
          <p:nvPr/>
        </p:nvSpPr>
        <p:spPr>
          <a:xfrm>
            <a:off x="3036011" y="3861048"/>
            <a:ext cx="2976149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Quantitativo di cemento</a:t>
            </a:r>
          </a:p>
          <a:p>
            <a:pPr algn="ctr"/>
            <a:r>
              <a:rPr lang="it-IT" dirty="0" smtClean="0"/>
              <a:t>C=A/(A/C)</a:t>
            </a:r>
          </a:p>
        </p:txBody>
      </p:sp>
      <p:cxnSp>
        <p:nvCxnSpPr>
          <p:cNvPr id="24" name="Connettore 4 23"/>
          <p:cNvCxnSpPr>
            <a:stCxn id="23" idx="0"/>
            <a:endCxn id="9" idx="2"/>
          </p:cNvCxnSpPr>
          <p:nvPr/>
        </p:nvCxnSpPr>
        <p:spPr>
          <a:xfrm rot="16200000" flipV="1">
            <a:off x="3032225" y="2369186"/>
            <a:ext cx="577805" cy="240591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4 24"/>
          <p:cNvCxnSpPr>
            <a:stCxn id="23" idx="0"/>
            <a:endCxn id="14" idx="2"/>
          </p:cNvCxnSpPr>
          <p:nvPr/>
        </p:nvCxnSpPr>
        <p:spPr>
          <a:xfrm rot="5400000" flipH="1" flipV="1">
            <a:off x="5429336" y="2377992"/>
            <a:ext cx="577806" cy="238830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/>
          <p:cNvSpPr txBox="1"/>
          <p:nvPr/>
        </p:nvSpPr>
        <p:spPr>
          <a:xfrm>
            <a:off x="3036011" y="4797152"/>
            <a:ext cx="2976149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Quantitativo di aggregati</a:t>
            </a:r>
          </a:p>
          <a:p>
            <a:pPr algn="ctr"/>
            <a:r>
              <a:rPr lang="it-IT" dirty="0" err="1" smtClean="0"/>
              <a:t>V</a:t>
            </a:r>
            <a:r>
              <a:rPr lang="it-IT" baseline="-25000" dirty="0" err="1" smtClean="0"/>
              <a:t>agg</a:t>
            </a:r>
            <a:r>
              <a:rPr lang="it-IT" dirty="0" smtClean="0"/>
              <a:t>=1000-V</a:t>
            </a:r>
            <a:r>
              <a:rPr lang="it-IT" baseline="-25000" dirty="0" smtClean="0"/>
              <a:t>c</a:t>
            </a:r>
            <a:r>
              <a:rPr lang="it-IT" dirty="0" smtClean="0"/>
              <a:t>-V</a:t>
            </a:r>
            <a:r>
              <a:rPr lang="it-IT" baseline="-25000" dirty="0" smtClean="0"/>
              <a:t>a</a:t>
            </a:r>
            <a:r>
              <a:rPr lang="it-IT" dirty="0" smtClean="0"/>
              <a:t>-V</a:t>
            </a:r>
            <a:r>
              <a:rPr lang="it-IT" baseline="-25000" dirty="0" smtClean="0"/>
              <a:t>add</a:t>
            </a:r>
            <a:r>
              <a:rPr lang="it-IT" dirty="0" smtClean="0"/>
              <a:t>-V</a:t>
            </a:r>
            <a:r>
              <a:rPr lang="it-IT" baseline="-25000" dirty="0" smtClean="0"/>
              <a:t>aria</a:t>
            </a:r>
          </a:p>
        </p:txBody>
      </p:sp>
      <p:cxnSp>
        <p:nvCxnSpPr>
          <p:cNvPr id="31" name="Connettore 2 30"/>
          <p:cNvCxnSpPr>
            <a:stCxn id="23" idx="2"/>
            <a:endCxn id="32" idx="0"/>
          </p:cNvCxnSpPr>
          <p:nvPr/>
        </p:nvCxnSpPr>
        <p:spPr>
          <a:xfrm>
            <a:off x="4524086" y="4507379"/>
            <a:ext cx="0" cy="2897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/>
          <p:cNvSpPr txBox="1"/>
          <p:nvPr/>
        </p:nvSpPr>
        <p:spPr>
          <a:xfrm>
            <a:off x="2387939" y="5795972"/>
            <a:ext cx="4272293" cy="36933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Assortimento granulometrico</a:t>
            </a:r>
          </a:p>
        </p:txBody>
      </p:sp>
      <p:cxnSp>
        <p:nvCxnSpPr>
          <p:cNvPr id="36" name="Connettore 2 35"/>
          <p:cNvCxnSpPr>
            <a:stCxn id="32" idx="2"/>
            <a:endCxn id="35" idx="0"/>
          </p:cNvCxnSpPr>
          <p:nvPr/>
        </p:nvCxnSpPr>
        <p:spPr>
          <a:xfrm>
            <a:off x="4524086" y="5443483"/>
            <a:ext cx="0" cy="3524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01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Mix-Design (esempio)</a:t>
            </a:r>
            <a:endParaRPr lang="it-IT" sz="2000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42" y="1159906"/>
            <a:ext cx="8669638" cy="538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65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Mix-Design (esempio)</a:t>
            </a:r>
            <a:endParaRPr lang="it-IT" sz="2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72952"/>
            <a:ext cx="8659292" cy="354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30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– Distribuzione granulometrica</a:t>
            </a:r>
            <a:endParaRPr lang="it-IT" sz="2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12" y="1078136"/>
            <a:ext cx="8820472" cy="57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89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</a:t>
            </a:r>
            <a:r>
              <a:rPr lang="it-IT" sz="2000" dirty="0"/>
              <a:t>Controllo di accettazione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1"/>
            <a:ext cx="889827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tangolo 2"/>
          <p:cNvSpPr/>
          <p:nvPr/>
        </p:nvSpPr>
        <p:spPr>
          <a:xfrm>
            <a:off x="179512" y="3717032"/>
            <a:ext cx="8898270" cy="16561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ubo 3"/>
          <p:cNvSpPr/>
          <p:nvPr/>
        </p:nvSpPr>
        <p:spPr>
          <a:xfrm>
            <a:off x="1907704" y="5843364"/>
            <a:ext cx="1008112" cy="86409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ubo 6"/>
          <p:cNvSpPr/>
          <p:nvPr/>
        </p:nvSpPr>
        <p:spPr>
          <a:xfrm>
            <a:off x="3455876" y="5843364"/>
            <a:ext cx="1008112" cy="86409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a destra 5"/>
          <p:cNvSpPr/>
          <p:nvPr/>
        </p:nvSpPr>
        <p:spPr>
          <a:xfrm>
            <a:off x="5652120" y="6021288"/>
            <a:ext cx="720080" cy="254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6732240" y="5513620"/>
            <a:ext cx="2241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Resistenza di prelievo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8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di accettazione</a:t>
            </a:r>
            <a:endParaRPr lang="it-IT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44" y="1196752"/>
            <a:ext cx="5652000" cy="95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30" y="2106934"/>
            <a:ext cx="5616000" cy="1880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64" y="5805264"/>
            <a:ext cx="8588648" cy="81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8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8467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NTC - D.M. 14/01/2008</a:t>
            </a:r>
            <a:endParaRPr lang="it-IT" sz="2000" dirty="0"/>
          </a:p>
        </p:txBody>
      </p:sp>
      <p:sp>
        <p:nvSpPr>
          <p:cNvPr id="6" name="Rettangolo 5"/>
          <p:cNvSpPr/>
          <p:nvPr/>
        </p:nvSpPr>
        <p:spPr>
          <a:xfrm>
            <a:off x="9848" y="1700808"/>
            <a:ext cx="4274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dirty="0" smtClean="0"/>
          </a:p>
          <a:p>
            <a:endParaRPr lang="it-IT" dirty="0" smtClean="0"/>
          </a:p>
        </p:txBody>
      </p:sp>
      <p:sp>
        <p:nvSpPr>
          <p:cNvPr id="3" name="Rettangolo 2"/>
          <p:cNvSpPr/>
          <p:nvPr/>
        </p:nvSpPr>
        <p:spPr>
          <a:xfrm>
            <a:off x="2555776" y="2548012"/>
            <a:ext cx="61986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000" dirty="0"/>
              <a:t>Acciaio per cemento armato </a:t>
            </a:r>
          </a:p>
          <a:p>
            <a:pPr>
              <a:lnSpc>
                <a:spcPct val="150000"/>
              </a:lnSpc>
            </a:pPr>
            <a:r>
              <a:rPr lang="it-IT" sz="2000" dirty="0"/>
              <a:t>Acciaio per cemento armato precompresso. </a:t>
            </a:r>
          </a:p>
          <a:p>
            <a:pPr>
              <a:lnSpc>
                <a:spcPct val="150000"/>
              </a:lnSpc>
            </a:pPr>
            <a:r>
              <a:rPr lang="it-IT" sz="2000" dirty="0"/>
              <a:t>Acciai per strutture metalliche e per strutture composte</a:t>
            </a:r>
          </a:p>
        </p:txBody>
      </p:sp>
      <p:sp>
        <p:nvSpPr>
          <p:cNvPr id="4" name="Rettangolo 3"/>
          <p:cNvSpPr/>
          <p:nvPr/>
        </p:nvSpPr>
        <p:spPr>
          <a:xfrm>
            <a:off x="395536" y="1839307"/>
            <a:ext cx="2256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/>
              <a:t>Calcestruzzo</a:t>
            </a:r>
            <a:endParaRPr lang="it-IT" sz="3200" dirty="0"/>
          </a:p>
        </p:txBody>
      </p:sp>
      <p:sp>
        <p:nvSpPr>
          <p:cNvPr id="7" name="Rettangolo 6"/>
          <p:cNvSpPr/>
          <p:nvPr/>
        </p:nvSpPr>
        <p:spPr>
          <a:xfrm>
            <a:off x="483190" y="3051439"/>
            <a:ext cx="1370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/>
              <a:t>Acciaio</a:t>
            </a:r>
            <a:endParaRPr lang="it-IT" sz="3200" dirty="0"/>
          </a:p>
        </p:txBody>
      </p:sp>
      <p:sp>
        <p:nvSpPr>
          <p:cNvPr id="8" name="Rettangolo 7"/>
          <p:cNvSpPr/>
          <p:nvPr/>
        </p:nvSpPr>
        <p:spPr>
          <a:xfrm>
            <a:off x="574561" y="4463176"/>
            <a:ext cx="1188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/>
              <a:t>Legno</a:t>
            </a:r>
            <a:endParaRPr lang="it-IT" sz="3200" dirty="0"/>
          </a:p>
        </p:txBody>
      </p:sp>
      <p:sp>
        <p:nvSpPr>
          <p:cNvPr id="9" name="Rettangolo 8"/>
          <p:cNvSpPr/>
          <p:nvPr/>
        </p:nvSpPr>
        <p:spPr>
          <a:xfrm>
            <a:off x="574561" y="5800908"/>
            <a:ext cx="1765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/>
              <a:t>Muratura</a:t>
            </a:r>
            <a:endParaRPr lang="it-IT" sz="3200" dirty="0"/>
          </a:p>
        </p:txBody>
      </p:sp>
      <p:sp>
        <p:nvSpPr>
          <p:cNvPr id="10" name="Parentesi graffa aperta 9"/>
          <p:cNvSpPr/>
          <p:nvPr/>
        </p:nvSpPr>
        <p:spPr>
          <a:xfrm>
            <a:off x="2340044" y="2692028"/>
            <a:ext cx="189443" cy="126130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35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</a:t>
            </a:r>
            <a:endParaRPr lang="it-IT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4" y="1124743"/>
            <a:ext cx="9000000" cy="250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Connettore 1 3"/>
          <p:cNvCxnSpPr/>
          <p:nvPr/>
        </p:nvCxnSpPr>
        <p:spPr>
          <a:xfrm>
            <a:off x="1920404" y="1353468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159024" y="1832124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3012976" y="2314972"/>
            <a:ext cx="58795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4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3" y="1543492"/>
            <a:ext cx="7631955" cy="3037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 – Esempio Numerico/1</a:t>
            </a:r>
            <a:endParaRPr lang="it-IT" sz="2000" dirty="0"/>
          </a:p>
        </p:txBody>
      </p:sp>
      <p:cxnSp>
        <p:nvCxnSpPr>
          <p:cNvPr id="4" name="Connettore 1 3"/>
          <p:cNvCxnSpPr/>
          <p:nvPr/>
        </p:nvCxnSpPr>
        <p:spPr>
          <a:xfrm>
            <a:off x="971600" y="3666702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691680" y="2514574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670181" y="4581128"/>
            <a:ext cx="58795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18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</a:t>
            </a:r>
            <a:endParaRPr lang="it-IT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352928" cy="4935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7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</a:t>
            </a:r>
            <a:endParaRPr lang="it-IT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55129"/>
            <a:ext cx="8618736" cy="409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7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</a:t>
            </a:r>
            <a:endParaRPr lang="it-IT" sz="20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51520" y="1196752"/>
            <a:ext cx="5249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Elaborazione dei risultati del carotaggio (</a:t>
            </a:r>
            <a:r>
              <a:rPr lang="it-IT" b="1" dirty="0" err="1"/>
              <a:t>prEN</a:t>
            </a:r>
            <a:r>
              <a:rPr lang="it-IT" b="1" dirty="0"/>
              <a:t> </a:t>
            </a:r>
            <a:r>
              <a:rPr lang="it-IT" b="1" dirty="0" smtClean="0"/>
              <a:t>13791)</a:t>
            </a:r>
            <a:endParaRPr lang="it-IT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44" y="1732582"/>
            <a:ext cx="8186688" cy="198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82" y="3727185"/>
            <a:ext cx="8305812" cy="2623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971600" y="1950740"/>
            <a:ext cx="34923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755576" y="4233788"/>
            <a:ext cx="34923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40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 – Un Esempio Numerico/2</a:t>
            </a:r>
            <a:endParaRPr lang="it-IT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1190239"/>
            <a:ext cx="8011045" cy="4687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1763688" y="3356992"/>
            <a:ext cx="28083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422455" y="2204864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Durabilità (NTC – D.M. 14/01/2008 11.2.11)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107504" y="1242040"/>
            <a:ext cx="892899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Per </a:t>
            </a:r>
            <a:r>
              <a:rPr lang="it-IT" b="1" dirty="0"/>
              <a:t>garantire la durabilità</a:t>
            </a:r>
            <a:r>
              <a:rPr lang="it-IT" dirty="0"/>
              <a:t> delle strutture in calcestruzzo armato ordinario o precompresso, </a:t>
            </a:r>
            <a:r>
              <a:rPr lang="it-IT" dirty="0" smtClean="0"/>
              <a:t>esposte all’azione </a:t>
            </a:r>
            <a:r>
              <a:rPr lang="it-IT" dirty="0"/>
              <a:t>dell’</a:t>
            </a:r>
            <a:r>
              <a:rPr lang="it-IT" b="1" dirty="0"/>
              <a:t>ambiente</a:t>
            </a:r>
            <a:r>
              <a:rPr lang="it-IT" dirty="0"/>
              <a:t>, </a:t>
            </a:r>
            <a:r>
              <a:rPr lang="it-IT" u="sng" dirty="0"/>
              <a:t>si devono adottare i provvedimenti atti a limitare gli effetti di </a:t>
            </a:r>
            <a:r>
              <a:rPr lang="it-IT" u="sng" dirty="0" smtClean="0"/>
              <a:t>degrado </a:t>
            </a:r>
            <a:r>
              <a:rPr lang="it-IT" u="sng" dirty="0"/>
              <a:t>indotti dall’attacco chimico, fisico e derivante dalla corrosione delle armature e dai cicli di gelo </a:t>
            </a:r>
            <a:r>
              <a:rPr lang="it-IT" u="sng" dirty="0" smtClean="0"/>
              <a:t>e disgelo</a:t>
            </a:r>
            <a:r>
              <a:rPr lang="it-IT" dirty="0"/>
              <a:t>.</a:t>
            </a:r>
          </a:p>
          <a:p>
            <a:r>
              <a:rPr lang="it-IT" dirty="0"/>
              <a:t>A tal fine in fase di progetto la prescrizione, valutate opportunamente le condizioni ambientali </a:t>
            </a:r>
            <a:r>
              <a:rPr lang="it-IT" dirty="0" smtClean="0"/>
              <a:t>del sito </a:t>
            </a:r>
            <a:r>
              <a:rPr lang="it-IT" dirty="0"/>
              <a:t>ove sorgerà la costruzione o quelle di impiego, deve fissare le caratteristiche del calcestruzzo </a:t>
            </a:r>
            <a:r>
              <a:rPr lang="it-IT" dirty="0" smtClean="0"/>
              <a:t>da impiegare </a:t>
            </a:r>
            <a:r>
              <a:rPr lang="it-IT" dirty="0"/>
              <a:t>(composizione e resistenza meccanica), </a:t>
            </a:r>
            <a:r>
              <a:rPr lang="it-IT" b="1" dirty="0"/>
              <a:t>i valori del </a:t>
            </a:r>
            <a:r>
              <a:rPr lang="it-IT" b="1" dirty="0" err="1"/>
              <a:t>copriferro</a:t>
            </a:r>
            <a:r>
              <a:rPr lang="it-IT" b="1" dirty="0"/>
              <a:t> e le regole di maturazione</a:t>
            </a:r>
            <a:r>
              <a:rPr lang="it-IT" dirty="0"/>
              <a:t>.</a:t>
            </a:r>
          </a:p>
          <a:p>
            <a:r>
              <a:rPr lang="it-IT" dirty="0"/>
              <a:t>Ai fini della valutazione della durabilità, nella formulazione delle prescrizioni sul calcestruzzo, </a:t>
            </a:r>
            <a:r>
              <a:rPr lang="it-IT" dirty="0" smtClean="0"/>
              <a:t>si potranno </a:t>
            </a:r>
            <a:r>
              <a:rPr lang="it-IT" dirty="0"/>
              <a:t>prescrivere anche prove per la verifica della </a:t>
            </a:r>
            <a:r>
              <a:rPr lang="it-IT" b="1" dirty="0"/>
              <a:t>resistenza alla penetrazione agli </a:t>
            </a:r>
            <a:r>
              <a:rPr lang="it-IT" b="1" dirty="0" smtClean="0"/>
              <a:t>agenti aggressivi</a:t>
            </a:r>
            <a:r>
              <a:rPr lang="it-IT" dirty="0"/>
              <a:t>, ad esempio si può tener conto del grado di impermeabilità del calcestruzzo. A tal </a:t>
            </a:r>
            <a:r>
              <a:rPr lang="it-IT" dirty="0" smtClean="0"/>
              <a:t>fine può </a:t>
            </a:r>
            <a:r>
              <a:rPr lang="it-IT" dirty="0"/>
              <a:t>essere determinato il valore della profondità di penetrazione dell’acqua in pressione in mm</a:t>
            </a:r>
            <a:r>
              <a:rPr lang="it-IT" dirty="0" smtClean="0"/>
              <a:t>. Per </a:t>
            </a:r>
            <a:r>
              <a:rPr lang="it-IT" dirty="0"/>
              <a:t>la prova di determinazione della profondità della penetrazione dell’acqua in pressione </a:t>
            </a:r>
            <a:r>
              <a:rPr lang="it-IT" dirty="0" smtClean="0"/>
              <a:t>nel calcestruzzo </a:t>
            </a:r>
            <a:r>
              <a:rPr lang="it-IT" dirty="0"/>
              <a:t>indurito vale quanto indicato nella norma UNI EN 12390-8:2002.</a:t>
            </a:r>
          </a:p>
          <a:p>
            <a:r>
              <a:rPr lang="it-IT" dirty="0"/>
              <a:t>Al fine di ottenere la prestazione richiesta in funzione delle condizioni ambientali, nonché per </a:t>
            </a:r>
            <a:r>
              <a:rPr lang="it-IT" dirty="0" smtClean="0"/>
              <a:t>la definizione </a:t>
            </a:r>
            <a:r>
              <a:rPr lang="it-IT" dirty="0"/>
              <a:t>della relativa classe, si potrà fare utile riferimento alle indicazioni contenute nelle </a:t>
            </a:r>
            <a:r>
              <a:rPr lang="it-IT" dirty="0" smtClean="0"/>
              <a:t>Linee Guida </a:t>
            </a:r>
            <a:r>
              <a:rPr lang="it-IT" dirty="0"/>
              <a:t>sul calcestruzzo strutturale edite dal Servizio Tecnico Centrale del Consiglio Superiore </a:t>
            </a:r>
            <a:r>
              <a:rPr lang="it-IT" dirty="0" smtClean="0"/>
              <a:t>dei Lavori </a:t>
            </a:r>
            <a:r>
              <a:rPr lang="it-IT" dirty="0"/>
              <a:t>Pubblici ovvero alle norme UNI EN 206-1:2006 ed UNI 11104:2004.</a:t>
            </a:r>
          </a:p>
        </p:txBody>
      </p:sp>
    </p:spTree>
    <p:extLst>
      <p:ext uri="{BB962C8B-B14F-4D97-AF65-F5344CB8AC3E}">
        <p14:creationId xmlns:p14="http://schemas.microsoft.com/office/powerpoint/2010/main" val="280425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decalcificazion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1872208" cy="223266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Segnaposto contenuto 2"/>
          <p:cNvSpPr txBox="1">
            <a:spLocks/>
          </p:cNvSpPr>
          <p:nvPr/>
        </p:nvSpPr>
        <p:spPr>
          <a:xfrm>
            <a:off x="539552" y="3717032"/>
            <a:ext cx="1872208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Decalcificazione</a:t>
            </a:r>
          </a:p>
        </p:txBody>
      </p:sp>
      <p:pic>
        <p:nvPicPr>
          <p:cNvPr id="17" name="Immagine 16" descr="Carbonatazione esempi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84784"/>
            <a:ext cx="1846573" cy="219624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egnaposto contenuto 2"/>
          <p:cNvSpPr txBox="1">
            <a:spLocks/>
          </p:cNvSpPr>
          <p:nvPr/>
        </p:nvSpPr>
        <p:spPr>
          <a:xfrm>
            <a:off x="3131841" y="3681028"/>
            <a:ext cx="1856722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Carbonatazione</a:t>
            </a:r>
          </a:p>
        </p:txBody>
      </p:sp>
      <p:pic>
        <p:nvPicPr>
          <p:cNvPr id="19" name="Immagine 18" descr="attacco solfati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84784"/>
            <a:ext cx="2880320" cy="2196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magine 20" descr="Cloruri di mare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47"/>
          <a:stretch>
            <a:fillRect/>
          </a:stretch>
        </p:blipFill>
        <p:spPr bwMode="auto">
          <a:xfrm>
            <a:off x="611560" y="4077072"/>
            <a:ext cx="216024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Segnaposto contenuto 2"/>
          <p:cNvSpPr txBox="1">
            <a:spLocks/>
          </p:cNvSpPr>
          <p:nvPr/>
        </p:nvSpPr>
        <p:spPr>
          <a:xfrm>
            <a:off x="611560" y="6021288"/>
            <a:ext cx="4377003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Attacco da Cloruri</a:t>
            </a:r>
          </a:p>
        </p:txBody>
      </p:sp>
      <p:pic>
        <p:nvPicPr>
          <p:cNvPr id="23" name="Immagine 22" descr="cloruri di sodio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77072"/>
            <a:ext cx="2288771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magine 23" descr="gelo e disgelo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" t="6429" r="4684" b="8333"/>
          <a:stretch>
            <a:fillRect/>
          </a:stretch>
        </p:blipFill>
        <p:spPr bwMode="auto">
          <a:xfrm>
            <a:off x="5868145" y="4057816"/>
            <a:ext cx="2664295" cy="196347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Segnaposto contenuto 2"/>
          <p:cNvSpPr txBox="1">
            <a:spLocks/>
          </p:cNvSpPr>
          <p:nvPr/>
        </p:nvSpPr>
        <p:spPr>
          <a:xfrm>
            <a:off x="5724129" y="3681028"/>
            <a:ext cx="2880320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Attacco da Solfati</a:t>
            </a:r>
          </a:p>
        </p:txBody>
      </p:sp>
      <p:sp>
        <p:nvSpPr>
          <p:cNvPr id="26" name="Segnaposto contenuto 2"/>
          <p:cNvSpPr txBox="1">
            <a:spLocks/>
          </p:cNvSpPr>
          <p:nvPr/>
        </p:nvSpPr>
        <p:spPr>
          <a:xfrm>
            <a:off x="5868144" y="6021288"/>
            <a:ext cx="2664295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Cicli Gelo-Disgelo</a:t>
            </a:r>
          </a:p>
        </p:txBody>
      </p:sp>
      <p:sp>
        <p:nvSpPr>
          <p:cNvPr id="20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Materiali </a:t>
            </a:r>
            <a:endParaRPr lang="it-IT" b="1" dirty="0"/>
          </a:p>
        </p:txBody>
      </p:sp>
      <p:sp>
        <p:nvSpPr>
          <p:cNvPr id="27" name="Rettangolo 26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 </a:t>
            </a:r>
            <a:r>
              <a:rPr lang="it-IT" sz="2000" smtClean="0"/>
              <a:t>– Durabilità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0262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448251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it-IT" i="1" dirty="0" smtClean="0">
                <a:solidFill>
                  <a:schemeClr val="tx1"/>
                </a:solidFill>
                <a:latin typeface="Cambria" pitchFamily="18" charset="0"/>
              </a:rPr>
              <a:t>Giuseppe Cesarano</a:t>
            </a:r>
            <a:endParaRPr lang="it-IT" i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448251"/>
            <a:ext cx="5192216" cy="3651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Durability and Degradation Phenomena of Reinforced </a:t>
            </a:r>
            <a:r>
              <a:rPr lang="it-IT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Concrete: </a:t>
            </a:r>
          </a:p>
          <a:p>
            <a:pPr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Theoretical Models and key Consequences on the Structural Behaviour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0" name="Immagine 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9" r="2532" b="5195"/>
          <a:stretch/>
        </p:blipFill>
        <p:spPr bwMode="auto">
          <a:xfrm>
            <a:off x="467544" y="1644541"/>
            <a:ext cx="2153218" cy="2000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magine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t="2558" r="7783" b="2595"/>
          <a:stretch/>
        </p:blipFill>
        <p:spPr>
          <a:xfrm>
            <a:off x="3059832" y="1356509"/>
            <a:ext cx="2376264" cy="2288515"/>
          </a:xfrm>
          <a:prstGeom prst="rect">
            <a:avLst/>
          </a:prstGeom>
        </p:spPr>
      </p:pic>
      <p:sp>
        <p:nvSpPr>
          <p:cNvPr id="14" name="Segnaposto contenuto 2"/>
          <p:cNvSpPr txBox="1">
            <a:spLocks/>
          </p:cNvSpPr>
          <p:nvPr/>
        </p:nvSpPr>
        <p:spPr>
          <a:xfrm>
            <a:off x="467544" y="3609020"/>
            <a:ext cx="5112567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Processo di carbonatazione del calcestruzzo</a:t>
            </a: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76"/>
          <a:stretch/>
        </p:blipFill>
        <p:spPr>
          <a:xfrm>
            <a:off x="5868144" y="1531431"/>
            <a:ext cx="2613230" cy="2113593"/>
          </a:xfrm>
          <a:prstGeom prst="rect">
            <a:avLst/>
          </a:prstGeom>
        </p:spPr>
      </p:pic>
      <p:sp>
        <p:nvSpPr>
          <p:cNvPr id="16" name="Segnaposto contenuto 2"/>
          <p:cNvSpPr txBox="1">
            <a:spLocks/>
          </p:cNvSpPr>
          <p:nvPr/>
        </p:nvSpPr>
        <p:spPr>
          <a:xfrm>
            <a:off x="5580112" y="3645024"/>
            <a:ext cx="3312368" cy="5760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Corrosione indotta da carbonatazione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068752"/>
            <a:ext cx="2672052" cy="2024544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068752"/>
            <a:ext cx="2689925" cy="2024544"/>
          </a:xfrm>
          <a:prstGeom prst="rect">
            <a:avLst/>
          </a:prstGeom>
        </p:spPr>
      </p:pic>
      <p:sp>
        <p:nvSpPr>
          <p:cNvPr id="21" name="Segnaposto contenuto 2"/>
          <p:cNvSpPr txBox="1">
            <a:spLocks/>
          </p:cNvSpPr>
          <p:nvPr/>
        </p:nvSpPr>
        <p:spPr>
          <a:xfrm>
            <a:off x="1835696" y="6057292"/>
            <a:ext cx="5336348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Corrosione indotta da attacco da cloruri</a:t>
            </a:r>
          </a:p>
        </p:txBody>
      </p:sp>
      <p:sp>
        <p:nvSpPr>
          <p:cNvPr id="17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Materiali </a:t>
            </a:r>
            <a:endParaRPr lang="it-IT" b="1" dirty="0"/>
          </a:p>
        </p:txBody>
      </p:sp>
      <p:sp>
        <p:nvSpPr>
          <p:cNvPr id="18" name="Rettangolo 17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 </a:t>
            </a:r>
            <a:r>
              <a:rPr lang="it-IT" sz="2000" smtClean="0"/>
              <a:t>– Durabilità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06951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/>
          <p:cNvSpPr txBox="1">
            <a:spLocks/>
          </p:cNvSpPr>
          <p:nvPr/>
        </p:nvSpPr>
        <p:spPr>
          <a:xfrm>
            <a:off x="76536" y="1052736"/>
            <a:ext cx="8959960" cy="1440160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it-IT" sz="1400" dirty="0" smtClean="0">
                <a:cs typeface="Times New Roman" pitchFamily="18" charset="0"/>
              </a:rPr>
              <a:t>La carbonatazione, essendo dipendente dalla concentrazione di CO</a:t>
            </a:r>
            <a:r>
              <a:rPr lang="it-IT" sz="1400" baseline="-25000" dirty="0" smtClean="0">
                <a:cs typeface="Times New Roman" pitchFamily="18" charset="0"/>
              </a:rPr>
              <a:t>2</a:t>
            </a:r>
            <a:r>
              <a:rPr lang="it-IT" sz="1400" dirty="0" smtClean="0">
                <a:cs typeface="Times New Roman" pitchFamily="18" charset="0"/>
              </a:rPr>
              <a:t> presente nell’atmosfera, é un fenomeno che in via generale riguarda tutte le tipologie di strutture ad eccezione di quelle sommerse, in quanto l’acqua ostacola il processo di diffusione dell’anidrite carbonica all’interno del calcestruzzo.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420888"/>
            <a:ext cx="4586356" cy="288032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341413"/>
            <a:ext cx="4464496" cy="2959795"/>
          </a:xfrm>
          <a:prstGeom prst="rect">
            <a:avLst/>
          </a:prstGeom>
        </p:spPr>
      </p:pic>
      <p:sp>
        <p:nvSpPr>
          <p:cNvPr id="17" name="Segnaposto contenuto 2"/>
          <p:cNvSpPr txBox="1">
            <a:spLocks/>
          </p:cNvSpPr>
          <p:nvPr/>
        </p:nvSpPr>
        <p:spPr>
          <a:xfrm>
            <a:off x="76536" y="5445224"/>
            <a:ext cx="8959960" cy="1440160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it-IT" sz="1400" dirty="0" smtClean="0">
                <a:cs typeface="Times New Roman" pitchFamily="18" charset="0"/>
              </a:rPr>
              <a:t>Il processo di carbonatazione nel corso degli anni sta diventando sempre di maggiore importanza per via della crescente concentrazione di anidrite carbonica presente nell’aria e per via dell’aumento di temperatura che sta interessando il nostro pianeta.</a:t>
            </a:r>
            <a:r>
              <a:rPr lang="it-IT" sz="1400" dirty="0">
                <a:cs typeface="Times New Roman" pitchFamily="18" charset="0"/>
              </a:rPr>
              <a:t> </a:t>
            </a:r>
            <a:r>
              <a:rPr lang="it-IT" sz="1400" dirty="0" smtClean="0">
                <a:cs typeface="Times New Roman" pitchFamily="18" charset="0"/>
              </a:rPr>
              <a:t>Questi due fenomeni aumentano la velocità di diffusione della CO2 nel calcestruzzo.</a:t>
            </a:r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Materiali </a:t>
            </a:r>
            <a:endParaRPr lang="it-IT" b="1" dirty="0"/>
          </a:p>
        </p:txBody>
      </p:sp>
      <p:sp>
        <p:nvSpPr>
          <p:cNvPr id="11" name="Rettangolo 10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 – Durabilità: aspetti critici e prospettive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02775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8467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NTC - D.M. 14/01/2008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251520" y="1707773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/>
              <a:t>I materiali ed i prodotti per uso strutturale</a:t>
            </a:r>
            <a:r>
              <a:rPr lang="it-IT" sz="2000" b="1" dirty="0"/>
              <a:t>, </a:t>
            </a:r>
            <a:r>
              <a:rPr lang="it-IT" sz="2000" dirty="0"/>
              <a:t>utilizzati nelle opere soggette alle presenti norme,</a:t>
            </a:r>
          </a:p>
          <a:p>
            <a:r>
              <a:rPr lang="it-IT" sz="2000" dirty="0"/>
              <a:t>devono rispondere ai requisiti indicati nel seguito.</a:t>
            </a:r>
          </a:p>
          <a:p>
            <a:r>
              <a:rPr lang="it-IT" sz="2000" dirty="0"/>
              <a:t>I materiali e prodotti per uso strutturale devono essere:</a:t>
            </a:r>
          </a:p>
          <a:p>
            <a:r>
              <a:rPr lang="it-IT" sz="2000" dirty="0"/>
              <a:t>- </a:t>
            </a:r>
            <a:r>
              <a:rPr lang="it-IT" sz="2000" i="1" u="sng" dirty="0"/>
              <a:t>identificati</a:t>
            </a:r>
            <a:r>
              <a:rPr lang="it-IT" sz="2000" i="1" dirty="0"/>
              <a:t> </a:t>
            </a:r>
            <a:r>
              <a:rPr lang="it-IT" sz="2000" dirty="0"/>
              <a:t>univocamente a cura del produttore, secondo le procedure applicabili;</a:t>
            </a:r>
          </a:p>
          <a:p>
            <a:r>
              <a:rPr lang="it-IT" sz="2000" dirty="0"/>
              <a:t>- </a:t>
            </a:r>
            <a:r>
              <a:rPr lang="it-IT" sz="2000" i="1" u="sng" dirty="0"/>
              <a:t>qualificati</a:t>
            </a:r>
            <a:r>
              <a:rPr lang="it-IT" sz="2000" i="1" dirty="0"/>
              <a:t> </a:t>
            </a:r>
            <a:r>
              <a:rPr lang="it-IT" sz="2000" dirty="0"/>
              <a:t>sotto la responsabilità del produttore, secondo le procedure applicabili;</a:t>
            </a:r>
          </a:p>
          <a:p>
            <a:r>
              <a:rPr lang="it-IT" sz="2000" dirty="0"/>
              <a:t>- </a:t>
            </a:r>
            <a:r>
              <a:rPr lang="it-IT" sz="2000" i="1" u="sng" dirty="0"/>
              <a:t>accettati</a:t>
            </a:r>
            <a:r>
              <a:rPr lang="it-IT" sz="2000" i="1" dirty="0"/>
              <a:t> </a:t>
            </a:r>
            <a:r>
              <a:rPr lang="it-IT" sz="2000" dirty="0"/>
              <a:t>dal Direttore dei lavori mediante acquisizione e verifica della d</a:t>
            </a:r>
          </a:p>
        </p:txBody>
      </p:sp>
    </p:spTree>
    <p:extLst>
      <p:ext uri="{BB962C8B-B14F-4D97-AF65-F5344CB8AC3E}">
        <p14:creationId xmlns:p14="http://schemas.microsoft.com/office/powerpoint/2010/main" val="121498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classi </a:t>
            </a:r>
            <a:r>
              <a:rPr lang="it-IT" sz="2000" smtClean="0"/>
              <a:t>di esposizione/1</a:t>
            </a:r>
            <a:endParaRPr lang="it-IT" sz="20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78137"/>
            <a:ext cx="853294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52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classi di esposizione/2</a:t>
            </a:r>
            <a:endParaRPr lang="it-IT" sz="20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17960"/>
            <a:ext cx="8944843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35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requisiti minimi e classe di esposizione/1</a:t>
            </a:r>
            <a:endParaRPr lang="it-IT" sz="2000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76107" y="-67795"/>
            <a:ext cx="5391785" cy="806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12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requisiti minimi e classe di esposizione/1</a:t>
            </a:r>
            <a:endParaRPr lang="it-IT" sz="2000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39"/>
          <a:stretch/>
        </p:blipFill>
        <p:spPr bwMode="auto">
          <a:xfrm rot="5400000">
            <a:off x="3168385" y="1656028"/>
            <a:ext cx="4777712" cy="4942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23"/>
          <a:stretch/>
        </p:blipFill>
        <p:spPr bwMode="auto">
          <a:xfrm rot="5400000">
            <a:off x="-77818" y="3338253"/>
            <a:ext cx="4815812" cy="1539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084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9" y="1247776"/>
            <a:ext cx="7677342" cy="2037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7596336" y="1556792"/>
            <a:ext cx="144016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 flipV="1">
            <a:off x="9036496" y="1556792"/>
            <a:ext cx="0" cy="12241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e 9"/>
          <p:cNvSpPr/>
          <p:nvPr/>
        </p:nvSpPr>
        <p:spPr>
          <a:xfrm>
            <a:off x="8283240" y="1969424"/>
            <a:ext cx="288032" cy="288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2" name="Connettore 2 11"/>
          <p:cNvCxnSpPr>
            <a:stCxn id="10" idx="0"/>
          </p:cNvCxnSpPr>
          <p:nvPr/>
        </p:nvCxnSpPr>
        <p:spPr>
          <a:xfrm flipV="1">
            <a:off x="8427256" y="1556792"/>
            <a:ext cx="0" cy="412632"/>
          </a:xfrm>
          <a:prstGeom prst="straightConnector1">
            <a:avLst/>
          </a:prstGeom>
          <a:ln w="1905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8177982" y="1556792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</a:t>
            </a:r>
            <a:endParaRPr lang="it-IT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9" y="3707953"/>
            <a:ext cx="7544827" cy="144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56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926" y="1055120"/>
            <a:ext cx="7344816" cy="411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5" y="5027597"/>
            <a:ext cx="8773046" cy="1826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4" y="1596733"/>
            <a:ext cx="8773047" cy="358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Connettore 1 6"/>
          <p:cNvCxnSpPr/>
          <p:nvPr/>
        </p:nvCxnSpPr>
        <p:spPr>
          <a:xfrm>
            <a:off x="77465" y="1830310"/>
            <a:ext cx="39007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09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11" y="1170258"/>
            <a:ext cx="8773046" cy="1826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7" t="6633"/>
          <a:stretch/>
        </p:blipFill>
        <p:spPr bwMode="auto">
          <a:xfrm>
            <a:off x="754003" y="3068960"/>
            <a:ext cx="7662887" cy="3627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93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24" y="1109464"/>
            <a:ext cx="7724775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Connettore 1 3"/>
          <p:cNvCxnSpPr/>
          <p:nvPr/>
        </p:nvCxnSpPr>
        <p:spPr>
          <a:xfrm>
            <a:off x="755576" y="5459176"/>
            <a:ext cx="75608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755576" y="5718742"/>
            <a:ext cx="75608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755576" y="5943712"/>
            <a:ext cx="75608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740500" y="6179818"/>
            <a:ext cx="75608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26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criterio di progetto</a:t>
            </a:r>
            <a:endParaRPr lang="it-IT" sz="2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1"/>
          <a:stretch/>
        </p:blipFill>
        <p:spPr bwMode="auto">
          <a:xfrm>
            <a:off x="12699" y="1124123"/>
            <a:ext cx="9120931" cy="4465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589240"/>
            <a:ext cx="6077694" cy="1228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19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59" y="0"/>
            <a:ext cx="89221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 rot="16200000">
            <a:off x="-3051882" y="3035238"/>
            <a:ext cx="6842696" cy="772220"/>
          </a:xfrm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Materiali 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3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8467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NTC - D.M. 14/01/2008</a:t>
            </a:r>
            <a:endParaRPr lang="it-IT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483759"/>
            <a:ext cx="9064799" cy="489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5436096" y="2825226"/>
            <a:ext cx="12961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4940424" y="3717032"/>
            <a:ext cx="17918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3821031" y="5085184"/>
            <a:ext cx="99470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54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1"/>
          <a:stretch/>
        </p:blipFill>
        <p:spPr bwMode="auto">
          <a:xfrm>
            <a:off x="467544" y="1080120"/>
            <a:ext cx="7618072" cy="577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2353854" y="2060848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360668" y="1585820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3700666" y="2535876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4788024" y="3284984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3653104" y="3789040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4846080" y="4250116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48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52330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Connettore 1 3"/>
          <p:cNvCxnSpPr/>
          <p:nvPr/>
        </p:nvCxnSpPr>
        <p:spPr>
          <a:xfrm>
            <a:off x="1979712" y="1513250"/>
            <a:ext cx="1800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2915816" y="1758302"/>
            <a:ext cx="26642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6235722" y="2118342"/>
            <a:ext cx="13321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5627704" y="3708469"/>
            <a:ext cx="321913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899030" y="3990550"/>
            <a:ext cx="9721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2807804" y="6107810"/>
            <a:ext cx="19082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2960204" y="4221088"/>
            <a:ext cx="19082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230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43794"/>
            <a:ext cx="7200800" cy="569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1871138" y="2564904"/>
            <a:ext cx="9721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2699792" y="1844824"/>
            <a:ext cx="9721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1536105" y="5733256"/>
            <a:ext cx="15237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1536104" y="6741368"/>
            <a:ext cx="15237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4355976" y="6021288"/>
            <a:ext cx="15237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4626044" y="5229200"/>
            <a:ext cx="15237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104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: un esempio numerico</a:t>
            </a:r>
            <a:endParaRPr lang="it-IT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0" y="1196752"/>
            <a:ext cx="8612494" cy="52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94500" y="2060848"/>
            <a:ext cx="4797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Aumento per tener conto degli scostamenti</a:t>
            </a:r>
            <a:endParaRPr lang="it-IT" sz="20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83568" y="2564904"/>
            <a:ext cx="12715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Symbol" pitchFamily="18" charset="2"/>
              </a:rPr>
              <a:t>f</a:t>
            </a:r>
            <a:r>
              <a:rPr lang="it-IT" sz="2000" b="1" baseline="-25000" dirty="0" err="1" smtClean="0"/>
              <a:t>b</a:t>
            </a:r>
            <a:r>
              <a:rPr lang="it-IT" sz="2000" b="1" dirty="0" smtClean="0"/>
              <a:t>=16 mm</a:t>
            </a:r>
            <a:endParaRPr lang="it-IT" sz="2000" b="1" dirty="0"/>
          </a:p>
        </p:txBody>
      </p:sp>
      <p:sp>
        <p:nvSpPr>
          <p:cNvPr id="4" name="Freccia a destra 3"/>
          <p:cNvSpPr/>
          <p:nvPr/>
        </p:nvSpPr>
        <p:spPr>
          <a:xfrm>
            <a:off x="3923928" y="2652881"/>
            <a:ext cx="864096" cy="200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465136" y="2492896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+mj-lt"/>
              </a:rPr>
              <a:t>c</a:t>
            </a:r>
            <a:r>
              <a:rPr lang="it-IT" sz="2000" b="1" baseline="-25000" dirty="0" err="1" smtClean="0">
                <a:latin typeface="+mj-lt"/>
              </a:rPr>
              <a:t>min,b</a:t>
            </a:r>
            <a:r>
              <a:rPr lang="it-IT" sz="2000" b="1" dirty="0" smtClean="0"/>
              <a:t>=16 mm</a:t>
            </a:r>
            <a:endParaRPr lang="it-IT" sz="20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295573" y="3356992"/>
            <a:ext cx="54748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/>
              <a:t>Copriferro</a:t>
            </a:r>
            <a:r>
              <a:rPr lang="it-IT" sz="2000" b="1" dirty="0" smtClean="0"/>
              <a:t> minimo per la durabilità (V</a:t>
            </a:r>
            <a:r>
              <a:rPr lang="it-IT" sz="2000" b="1" baseline="-25000" dirty="0" smtClean="0"/>
              <a:t>U</a:t>
            </a:r>
            <a:r>
              <a:rPr lang="it-IT" sz="2000" b="1" dirty="0" smtClean="0"/>
              <a:t>=100 anni)</a:t>
            </a:r>
            <a:endParaRPr lang="it-IT" sz="2000" b="1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1187624" y="3725164"/>
            <a:ext cx="436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S6</a:t>
            </a:r>
            <a:endParaRPr lang="it-IT" sz="2000" b="1" dirty="0"/>
          </a:p>
        </p:txBody>
      </p:sp>
      <p:sp>
        <p:nvSpPr>
          <p:cNvPr id="13" name="Freccia a destra 12"/>
          <p:cNvSpPr/>
          <p:nvPr/>
        </p:nvSpPr>
        <p:spPr>
          <a:xfrm>
            <a:off x="3923928" y="3871197"/>
            <a:ext cx="864096" cy="200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6501702" y="3789040"/>
            <a:ext cx="17155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+mj-lt"/>
              </a:rPr>
              <a:t>c</a:t>
            </a:r>
            <a:r>
              <a:rPr lang="it-IT" sz="2000" b="1" baseline="-25000" dirty="0" err="1" smtClean="0">
                <a:latin typeface="+mj-lt"/>
              </a:rPr>
              <a:t>min,dur</a:t>
            </a:r>
            <a:r>
              <a:rPr lang="it-IT" sz="2000" b="1" dirty="0" smtClean="0"/>
              <a:t>=25 mm</a:t>
            </a:r>
            <a:endParaRPr lang="it-IT" sz="2000" b="1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1108635" y="4117142"/>
            <a:ext cx="583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XC1</a:t>
            </a:r>
            <a:endParaRPr lang="it-IT" sz="2000" b="1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3347864" y="4581128"/>
            <a:ext cx="1927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 smtClean="0"/>
              <a:t>c</a:t>
            </a:r>
            <a:r>
              <a:rPr lang="it-IT" sz="2800" b="1" baseline="-25000" dirty="0" err="1" smtClean="0"/>
              <a:t>min</a:t>
            </a:r>
            <a:r>
              <a:rPr lang="it-IT" sz="2800" b="1" dirty="0" smtClean="0"/>
              <a:t>=25 mm</a:t>
            </a:r>
            <a:endParaRPr lang="it-IT" sz="2800" b="1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5652120" y="5805264"/>
            <a:ext cx="3086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 smtClean="0"/>
              <a:t>c</a:t>
            </a:r>
            <a:r>
              <a:rPr lang="it-IT" sz="2800" b="1" baseline="-25000" dirty="0" err="1" smtClean="0"/>
              <a:t>nom</a:t>
            </a:r>
            <a:r>
              <a:rPr lang="it-IT" sz="2800" b="1" dirty="0" smtClean="0"/>
              <a:t>=25+10=35 mm</a:t>
            </a:r>
            <a:endParaRPr lang="it-IT" sz="2800" b="1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3" t="72931" r="73588"/>
          <a:stretch/>
        </p:blipFill>
        <p:spPr bwMode="auto">
          <a:xfrm>
            <a:off x="323528" y="5733256"/>
            <a:ext cx="2474407" cy="81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90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: un esempio numerico</a:t>
            </a:r>
            <a:endParaRPr lang="it-IT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0" y="1196752"/>
            <a:ext cx="8612494" cy="52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94500" y="2060848"/>
            <a:ext cx="4797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Aumento per tener conto degli scostamenti</a:t>
            </a:r>
            <a:endParaRPr lang="it-IT" sz="20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83568" y="2564904"/>
            <a:ext cx="12715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Symbol" pitchFamily="18" charset="2"/>
              </a:rPr>
              <a:t>f</a:t>
            </a:r>
            <a:r>
              <a:rPr lang="it-IT" sz="2000" b="1" baseline="-25000" dirty="0" err="1" smtClean="0"/>
              <a:t>b</a:t>
            </a:r>
            <a:r>
              <a:rPr lang="it-IT" sz="2000" b="1" dirty="0" smtClean="0"/>
              <a:t>=16 mm</a:t>
            </a:r>
            <a:endParaRPr lang="it-IT" sz="2000" b="1" dirty="0"/>
          </a:p>
        </p:txBody>
      </p:sp>
      <p:sp>
        <p:nvSpPr>
          <p:cNvPr id="4" name="Freccia a destra 3"/>
          <p:cNvSpPr/>
          <p:nvPr/>
        </p:nvSpPr>
        <p:spPr>
          <a:xfrm>
            <a:off x="3923928" y="2652881"/>
            <a:ext cx="864096" cy="200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465136" y="2492896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+mj-lt"/>
              </a:rPr>
              <a:t>c</a:t>
            </a:r>
            <a:r>
              <a:rPr lang="it-IT" sz="2000" b="1" baseline="-25000" dirty="0" err="1" smtClean="0">
                <a:latin typeface="+mj-lt"/>
              </a:rPr>
              <a:t>min,b</a:t>
            </a:r>
            <a:r>
              <a:rPr lang="it-IT" sz="2000" b="1" dirty="0" smtClean="0"/>
              <a:t>=16 mm</a:t>
            </a:r>
            <a:endParaRPr lang="it-IT" sz="20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295573" y="3356992"/>
            <a:ext cx="389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/>
              <a:t>Copriferro</a:t>
            </a:r>
            <a:r>
              <a:rPr lang="it-IT" sz="2000" b="1" dirty="0" smtClean="0"/>
              <a:t> minimo per la durabilità</a:t>
            </a:r>
            <a:endParaRPr lang="it-IT" sz="2000" b="1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1187624" y="3725164"/>
            <a:ext cx="436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S6</a:t>
            </a:r>
            <a:endParaRPr lang="it-IT" sz="2000" b="1" dirty="0"/>
          </a:p>
        </p:txBody>
      </p:sp>
      <p:sp>
        <p:nvSpPr>
          <p:cNvPr id="13" name="Freccia a destra 12"/>
          <p:cNvSpPr/>
          <p:nvPr/>
        </p:nvSpPr>
        <p:spPr>
          <a:xfrm>
            <a:off x="3923928" y="3871197"/>
            <a:ext cx="864096" cy="200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6501702" y="3789040"/>
            <a:ext cx="17155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+mj-lt"/>
              </a:rPr>
              <a:t>c</a:t>
            </a:r>
            <a:r>
              <a:rPr lang="it-IT" sz="2000" b="1" baseline="-25000" dirty="0" err="1" smtClean="0">
                <a:latin typeface="+mj-lt"/>
              </a:rPr>
              <a:t>min,dur</a:t>
            </a:r>
            <a:r>
              <a:rPr lang="it-IT" sz="2000" b="1" dirty="0" smtClean="0"/>
              <a:t>=15 mm</a:t>
            </a:r>
            <a:endParaRPr lang="it-IT" sz="2000" b="1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1108635" y="4117142"/>
            <a:ext cx="583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XC1</a:t>
            </a:r>
            <a:endParaRPr lang="it-IT" sz="2000" b="1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3347864" y="4581128"/>
            <a:ext cx="1927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 smtClean="0"/>
              <a:t>c</a:t>
            </a:r>
            <a:r>
              <a:rPr lang="it-IT" sz="2800" b="1" baseline="-25000" dirty="0" err="1" smtClean="0"/>
              <a:t>min</a:t>
            </a:r>
            <a:r>
              <a:rPr lang="it-IT" sz="2800" b="1" dirty="0" smtClean="0"/>
              <a:t>=16 mm</a:t>
            </a:r>
            <a:endParaRPr lang="it-IT" sz="2800" b="1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5652120" y="5805264"/>
            <a:ext cx="3086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 smtClean="0"/>
              <a:t>c</a:t>
            </a:r>
            <a:r>
              <a:rPr lang="it-IT" sz="2800" b="1" baseline="-25000" dirty="0" err="1" smtClean="0"/>
              <a:t>nom</a:t>
            </a:r>
            <a:r>
              <a:rPr lang="it-IT" sz="2800" b="1" dirty="0" smtClean="0"/>
              <a:t>=16+10=26 mm</a:t>
            </a:r>
            <a:endParaRPr lang="it-IT" sz="2800" b="1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3" t="72931" r="73588"/>
          <a:stretch/>
        </p:blipFill>
        <p:spPr bwMode="auto">
          <a:xfrm>
            <a:off x="323528" y="5733256"/>
            <a:ext cx="2474407" cy="81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54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32235" y="-786510"/>
            <a:ext cx="5328592" cy="915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62761" y="1902350"/>
            <a:ext cx="6858001" cy="305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55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34273"/>
            <a:ext cx="5449887" cy="370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021677" cy="226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475656" y="3284984"/>
            <a:ext cx="86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C25/30</a:t>
            </a:r>
            <a:endParaRPr lang="it-IT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90" y="3789040"/>
            <a:ext cx="2459742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06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00" y="1052736"/>
            <a:ext cx="8806954" cy="458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350" y="5462267"/>
            <a:ext cx="3121138" cy="136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539864"/>
            <a:ext cx="2359676" cy="124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0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00" y="1052736"/>
            <a:ext cx="8806954" cy="458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350" y="5462267"/>
            <a:ext cx="3121138" cy="136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539864"/>
            <a:ext cx="2359676" cy="124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81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69" y="1124744"/>
            <a:ext cx="8462603" cy="553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60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 rot="16200000">
            <a:off x="-2196752" y="3086262"/>
            <a:ext cx="576064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 rot="16200000">
            <a:off x="-1396742" y="3454986"/>
            <a:ext cx="52046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NTC - D.M. 14/01/2008 </a:t>
            </a:r>
            <a:endParaRPr lang="it-IT" sz="20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151"/>
            <a:ext cx="5148064" cy="6828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139039" y="5743503"/>
            <a:ext cx="2417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EN 206-1, 2006</a:t>
            </a:r>
            <a:endParaRPr lang="it-IT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07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Modulo elastico</a:t>
            </a:r>
            <a:endParaRPr lang="it-IT" sz="20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40" y="1145525"/>
            <a:ext cx="8931920" cy="123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85366"/>
            <a:ext cx="6776199" cy="442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05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Coefficiente di </a:t>
            </a:r>
            <a:r>
              <a:rPr lang="it-IT" sz="2000" dirty="0" err="1" smtClean="0"/>
              <a:t>Poisson</a:t>
            </a:r>
            <a:r>
              <a:rPr lang="it-IT" sz="2000" dirty="0" smtClean="0"/>
              <a:t> e Coefficiente di dilatazione termica</a:t>
            </a:r>
            <a:endParaRPr lang="it-IT" sz="20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268760"/>
            <a:ext cx="8892480" cy="3375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2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29" name="Rectangle 41"/>
          <p:cNvSpPr>
            <a:spLocks noChangeArrowheads="1"/>
          </p:cNvSpPr>
          <p:nvPr/>
        </p:nvSpPr>
        <p:spPr bwMode="auto">
          <a:xfrm>
            <a:off x="7092950" y="2781300"/>
            <a:ext cx="15113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pic>
        <p:nvPicPr>
          <p:cNvPr id="2064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504190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"/>
          <a:stretch>
            <a:fillRect/>
          </a:stretch>
        </p:blipFill>
        <p:spPr bwMode="auto">
          <a:xfrm>
            <a:off x="0" y="3716338"/>
            <a:ext cx="42481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8" name="Group 34"/>
          <p:cNvGrpSpPr>
            <a:grpSpLocks/>
          </p:cNvGrpSpPr>
          <p:nvPr/>
        </p:nvGrpSpPr>
        <p:grpSpPr bwMode="auto">
          <a:xfrm>
            <a:off x="1093788" y="5373688"/>
            <a:ext cx="3190875" cy="1158875"/>
            <a:chOff x="558" y="3158"/>
            <a:chExt cx="2010" cy="730"/>
          </a:xfrm>
        </p:grpSpPr>
        <p:pic>
          <p:nvPicPr>
            <p:cNvPr id="2074" name="Picture 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3158"/>
              <a:ext cx="198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5" name="Picture 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" y="3576"/>
              <a:ext cx="201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050" name="Object 35"/>
          <p:cNvGraphicFramePr>
            <a:graphicFrameLocks noChangeAspect="1"/>
          </p:cNvGraphicFramePr>
          <p:nvPr/>
        </p:nvGraphicFramePr>
        <p:xfrm>
          <a:off x="1116013" y="1700213"/>
          <a:ext cx="38179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4" name="Equation" r:id="rId7" imgW="787320" imgH="203040" progId="Equation.DSMT4">
                  <p:embed/>
                </p:oleObj>
              </mc:Choice>
              <mc:Fallback>
                <p:oleObj name="Equation" r:id="rId7" imgW="7873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118427" b="3546"/>
                      <a:stretch>
                        <a:fillRect/>
                      </a:stretch>
                    </p:blipFill>
                    <p:spPr bwMode="auto">
                      <a:xfrm>
                        <a:off x="1116013" y="1700213"/>
                        <a:ext cx="3817937" cy="434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6"/>
          <p:cNvGraphicFramePr>
            <a:graphicFrameLocks noChangeAspect="1"/>
          </p:cNvGraphicFramePr>
          <p:nvPr/>
        </p:nvGraphicFramePr>
        <p:xfrm>
          <a:off x="1258888" y="3213100"/>
          <a:ext cx="15128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" name="Equation" r:id="rId9" imgW="736560" imgH="228600" progId="Equation.DSMT4">
                  <p:embed/>
                </p:oleObj>
              </mc:Choice>
              <mc:Fallback>
                <p:oleObj name="Equation" r:id="rId9" imgW="7365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3213100"/>
                        <a:ext cx="1512887" cy="46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37"/>
          <p:cNvGraphicFramePr>
            <a:graphicFrameLocks noChangeAspect="1"/>
          </p:cNvGraphicFramePr>
          <p:nvPr/>
        </p:nvGraphicFramePr>
        <p:xfrm>
          <a:off x="107950" y="5589588"/>
          <a:ext cx="900113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6" name="Equation" r:id="rId11" imgW="583920" imgH="368280" progId="Equation.DSMT4">
                  <p:embed/>
                </p:oleObj>
              </mc:Choice>
              <mc:Fallback>
                <p:oleObj name="Equation" r:id="rId11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5589588"/>
                        <a:ext cx="900113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527" name="Text Box 39"/>
          <p:cNvSpPr txBox="1">
            <a:spLocks noChangeArrowheads="1"/>
          </p:cNvSpPr>
          <p:nvPr/>
        </p:nvSpPr>
        <p:spPr bwMode="auto">
          <a:xfrm>
            <a:off x="4795838" y="2420938"/>
            <a:ext cx="1144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it-IT" sz="2000" b="1">
                <a:latin typeface="Comic Sans MS" pitchFamily="66" charset="0"/>
              </a:rPr>
              <a:t>Esempio</a:t>
            </a:r>
          </a:p>
        </p:txBody>
      </p:sp>
      <p:sp>
        <p:nvSpPr>
          <p:cNvPr id="63528" name="Rectangle 40" descr="Diagonali chiare verso l'alto"/>
          <p:cNvSpPr>
            <a:spLocks noChangeArrowheads="1"/>
          </p:cNvSpPr>
          <p:nvPr/>
        </p:nvSpPr>
        <p:spPr bwMode="auto">
          <a:xfrm>
            <a:off x="7667625" y="2781300"/>
            <a:ext cx="433388" cy="935038"/>
          </a:xfrm>
          <a:prstGeom prst="rect">
            <a:avLst/>
          </a:prstGeom>
          <a:pattFill prst="ltUpDiag">
            <a:fgClr>
              <a:schemeClr val="tx1"/>
            </a:fgClr>
            <a:bgClr>
              <a:schemeClr val="bg1"/>
            </a:bgClr>
          </a:patt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3530" name="Text Box 42"/>
          <p:cNvSpPr txBox="1">
            <a:spLocks noChangeArrowheads="1"/>
          </p:cNvSpPr>
          <p:nvPr/>
        </p:nvSpPr>
        <p:spPr bwMode="auto">
          <a:xfrm>
            <a:off x="4840288" y="2973388"/>
            <a:ext cx="14779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it-IT" sz="1600">
                <a:latin typeface="Comic Sans MS" pitchFamily="66" charset="0"/>
              </a:rPr>
              <a:t>f</a:t>
            </a:r>
            <a:r>
              <a:rPr lang="it-IT" sz="1600" baseline="-25000">
                <a:latin typeface="Comic Sans MS" pitchFamily="66" charset="0"/>
              </a:rPr>
              <a:t>ck</a:t>
            </a:r>
            <a:r>
              <a:rPr lang="it-IT" sz="1600">
                <a:latin typeface="Comic Sans MS" pitchFamily="66" charset="0"/>
              </a:rPr>
              <a:t>=40.0 MPa;</a:t>
            </a:r>
          </a:p>
          <a:p>
            <a:pPr eaLnBrk="1" hangingPunct="1"/>
            <a:r>
              <a:rPr lang="it-IT" sz="1600">
                <a:latin typeface="Comic Sans MS" pitchFamily="66" charset="0"/>
              </a:rPr>
              <a:t>A</a:t>
            </a:r>
            <a:r>
              <a:rPr lang="it-IT" sz="1600" baseline="-25000">
                <a:latin typeface="Comic Sans MS" pitchFamily="66" charset="0"/>
              </a:rPr>
              <a:t>c</a:t>
            </a:r>
            <a:r>
              <a:rPr lang="it-IT" sz="1600">
                <a:latin typeface="Comic Sans MS" pitchFamily="66" charset="0"/>
              </a:rPr>
              <a:t>=1500 cm2;</a:t>
            </a:r>
          </a:p>
          <a:p>
            <a:pPr eaLnBrk="1" hangingPunct="1"/>
            <a:r>
              <a:rPr lang="it-IT" sz="1600">
                <a:latin typeface="Comic Sans MS" pitchFamily="66" charset="0"/>
              </a:rPr>
              <a:t>u=100 cm.</a:t>
            </a:r>
          </a:p>
        </p:txBody>
      </p:sp>
      <p:graphicFrame>
        <p:nvGraphicFramePr>
          <p:cNvPr id="63531" name="Object 43"/>
          <p:cNvGraphicFramePr>
            <a:graphicFrameLocks noChangeAspect="1"/>
          </p:cNvGraphicFramePr>
          <p:nvPr/>
        </p:nvGraphicFramePr>
        <p:xfrm>
          <a:off x="4937125" y="3933825"/>
          <a:ext cx="16176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7" name="Equation" r:id="rId13" imgW="787320" imgH="203040" progId="Equation.DSMT4">
                  <p:embed/>
                </p:oleObj>
              </mc:Choice>
              <mc:Fallback>
                <p:oleObj name="Equation" r:id="rId13" imgW="7873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125" y="3933825"/>
                        <a:ext cx="1617663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33" name="Object 45"/>
          <p:cNvGraphicFramePr>
            <a:graphicFrameLocks noChangeAspect="1"/>
          </p:cNvGraphicFramePr>
          <p:nvPr/>
        </p:nvGraphicFramePr>
        <p:xfrm>
          <a:off x="4895850" y="4443413"/>
          <a:ext cx="3679825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8" name="Equation" r:id="rId15" imgW="1854000" imgH="368280" progId="Equation.DSMT4">
                  <p:embed/>
                </p:oleObj>
              </mc:Choice>
              <mc:Fallback>
                <p:oleObj name="Equation" r:id="rId15" imgW="185400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5850" y="4443413"/>
                        <a:ext cx="3679825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534" name="Rectangle 46"/>
          <p:cNvSpPr>
            <a:spLocks noChangeArrowheads="1"/>
          </p:cNvSpPr>
          <p:nvPr/>
        </p:nvSpPr>
        <p:spPr bwMode="auto">
          <a:xfrm>
            <a:off x="1720850" y="4581525"/>
            <a:ext cx="576263" cy="2159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3535" name="Rectangle 47"/>
          <p:cNvSpPr>
            <a:spLocks noChangeArrowheads="1"/>
          </p:cNvSpPr>
          <p:nvPr/>
        </p:nvSpPr>
        <p:spPr bwMode="auto">
          <a:xfrm>
            <a:off x="3146425" y="6035675"/>
            <a:ext cx="576263" cy="2159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graphicFrame>
        <p:nvGraphicFramePr>
          <p:cNvPr id="63536" name="Object 48"/>
          <p:cNvGraphicFramePr>
            <a:graphicFrameLocks noChangeAspect="1"/>
          </p:cNvGraphicFramePr>
          <p:nvPr/>
        </p:nvGraphicFramePr>
        <p:xfrm>
          <a:off x="4765675" y="5200650"/>
          <a:ext cx="4106863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9" name="Equation" r:id="rId17" imgW="2070000" imgH="368280" progId="Equation.DSMT4">
                  <p:embed/>
                </p:oleObj>
              </mc:Choice>
              <mc:Fallback>
                <p:oleObj name="Equation" r:id="rId17" imgW="207000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5675" y="5200650"/>
                        <a:ext cx="4106863" cy="72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37" name="Object 49"/>
          <p:cNvGraphicFramePr>
            <a:graphicFrameLocks noChangeAspect="1"/>
          </p:cNvGraphicFramePr>
          <p:nvPr/>
        </p:nvGraphicFramePr>
        <p:xfrm>
          <a:off x="4932363" y="6078538"/>
          <a:ext cx="20669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0" name="Equation" r:id="rId19" imgW="1041120" imgH="228600" progId="Equation.DSMT4">
                  <p:embed/>
                </p:oleObj>
              </mc:Choice>
              <mc:Fallback>
                <p:oleObj name="Equation" r:id="rId19" imgW="10411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78538"/>
                        <a:ext cx="2066925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7" name="Object 29"/>
          <p:cNvGraphicFramePr>
            <a:graphicFrameLocks noChangeAspect="1"/>
          </p:cNvGraphicFramePr>
          <p:nvPr/>
        </p:nvGraphicFramePr>
        <p:xfrm>
          <a:off x="5724525" y="1557338"/>
          <a:ext cx="201612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1" name="Equation" r:id="rId21" imgW="1307880" imgH="393480" progId="Equation.3">
                  <p:embed/>
                </p:oleObj>
              </mc:Choice>
              <mc:Fallback>
                <p:oleObj name="Equation" r:id="rId21" imgW="1307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1557338"/>
                        <a:ext cx="2016125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30" name="Rettangolo 29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- Ritiro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7662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3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3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3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3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3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63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3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63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29" grpId="0" animBg="1"/>
      <p:bldP spid="63527" grpId="0"/>
      <p:bldP spid="63528" grpId="0" animBg="1"/>
      <p:bldP spid="63530" grpId="0"/>
      <p:bldP spid="63534" grpId="0" animBg="1"/>
      <p:bldP spid="6353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403350"/>
            <a:ext cx="8893175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Line 12"/>
          <p:cNvSpPr>
            <a:spLocks noChangeShapeType="1"/>
          </p:cNvSpPr>
          <p:nvPr/>
        </p:nvSpPr>
        <p:spPr bwMode="auto">
          <a:xfrm>
            <a:off x="2411413" y="1643063"/>
            <a:ext cx="338455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auto">
          <a:xfrm>
            <a:off x="180975" y="1901825"/>
            <a:ext cx="251936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5550" name="Rectangle 14"/>
          <p:cNvSpPr>
            <a:spLocks noChangeArrowheads="1"/>
          </p:cNvSpPr>
          <p:nvPr/>
        </p:nvSpPr>
        <p:spPr bwMode="auto">
          <a:xfrm>
            <a:off x="5364163" y="5589588"/>
            <a:ext cx="1655762" cy="2159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</a:t>
            </a:r>
            <a:r>
              <a:rPr lang="it-IT" sz="2000" smtClean="0"/>
              <a:t>- Viscosità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78353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Aderenza Acciaio-Calcestruzzo</a:t>
            </a:r>
            <a:endParaRPr lang="it-IT" sz="20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40960" cy="200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68" y="1124743"/>
            <a:ext cx="8178180" cy="534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236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Lunghezze di ancoraggio</a:t>
            </a:r>
            <a:endParaRPr lang="it-IT" sz="20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91455"/>
            <a:ext cx="7920880" cy="5176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55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Calcestruzzi leggeri</a:t>
            </a:r>
            <a:endParaRPr lang="it-IT" sz="20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124744"/>
            <a:ext cx="862676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692200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2805739"/>
            <a:ext cx="5934146" cy="3877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44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36" y="1412776"/>
            <a:ext cx="8352928" cy="525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ttangolo 5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Calcestruzzi leggeri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67501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Calcestruzzi leggeri</a:t>
            </a:r>
            <a:endParaRPr lang="it-IT" sz="20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57" y="1145882"/>
            <a:ext cx="780097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81" y="1988840"/>
            <a:ext cx="7405129" cy="4838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575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Calcestruzzi leggeri</a:t>
            </a:r>
            <a:endParaRPr lang="it-IT" sz="2000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61"/>
          <a:stretch/>
        </p:blipFill>
        <p:spPr bwMode="auto">
          <a:xfrm>
            <a:off x="179512" y="1139877"/>
            <a:ext cx="8784976" cy="5599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2221732"/>
            <a:ext cx="6109204" cy="4517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61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8467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Il Calcestruzzo</a:t>
            </a:r>
            <a:endParaRPr lang="it-IT" sz="2000" dirty="0"/>
          </a:p>
        </p:txBody>
      </p:sp>
      <p:sp>
        <p:nvSpPr>
          <p:cNvPr id="6" name="Rettangolo 5"/>
          <p:cNvSpPr/>
          <p:nvPr/>
        </p:nvSpPr>
        <p:spPr>
          <a:xfrm>
            <a:off x="683568" y="1916832"/>
            <a:ext cx="66967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Specifiche </a:t>
            </a:r>
            <a:r>
              <a:rPr lang="it-IT" sz="2000" dirty="0"/>
              <a:t>per il </a:t>
            </a:r>
            <a:r>
              <a:rPr lang="it-IT" sz="2000" dirty="0" smtClean="0"/>
              <a:t>calcestruzzo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/>
              <a:t>Componenti del calcestruzzo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Progetto della miscela (Mix-Design)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Valutazione </a:t>
            </a:r>
            <a:r>
              <a:rPr lang="it-IT" sz="2000" dirty="0"/>
              <a:t>preliminare </a:t>
            </a:r>
            <a:r>
              <a:rPr lang="it-IT" sz="2000" dirty="0" smtClean="0"/>
              <a:t>della resistenza</a:t>
            </a:r>
            <a:endParaRPr lang="it-IT" sz="20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Controllo </a:t>
            </a:r>
            <a:r>
              <a:rPr lang="it-IT" sz="2000" dirty="0"/>
              <a:t>di </a:t>
            </a:r>
            <a:r>
              <a:rPr lang="it-IT" sz="2000" dirty="0" smtClean="0"/>
              <a:t>accettazione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Controllo </a:t>
            </a:r>
            <a:r>
              <a:rPr lang="it-IT" sz="2000" dirty="0"/>
              <a:t>della resistenza del calcestruzzo in opera </a:t>
            </a:r>
            <a:endParaRPr lang="it-IT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Prove complementari</a:t>
            </a:r>
            <a:endParaRPr lang="it-IT" sz="20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Caratteristiche </a:t>
            </a:r>
            <a:r>
              <a:rPr lang="it-IT" sz="2000" dirty="0"/>
              <a:t>del </a:t>
            </a:r>
            <a:r>
              <a:rPr lang="it-IT" sz="2000" dirty="0" smtClean="0"/>
              <a:t>calcestruzzo</a:t>
            </a:r>
            <a:endParaRPr lang="it-IT" sz="20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Durabilità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43913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462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868650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Acciaio da </a:t>
            </a:r>
            <a:r>
              <a:rPr lang="it-IT" sz="2000" smtClean="0"/>
              <a:t>Calcestruzzo Armato</a:t>
            </a:r>
            <a:endParaRPr lang="it-IT" sz="20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509" y="1284249"/>
            <a:ext cx="6543675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53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462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868650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Acciaio da </a:t>
            </a:r>
            <a:r>
              <a:rPr lang="it-IT" sz="2000" smtClean="0"/>
              <a:t>Calcestruzzo Armato</a:t>
            </a:r>
            <a:endParaRPr lang="it-IT" sz="2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50" y="1289898"/>
            <a:ext cx="715327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499" y="3683856"/>
            <a:ext cx="55149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3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 rot="16200000">
            <a:off x="-2357437" y="3302000"/>
            <a:ext cx="5530850" cy="4572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it-IT" sz="3200" b="1" smtClean="0">
                <a:latin typeface="Comic Sans MS" pitchFamily="66" charset="0"/>
              </a:rPr>
              <a:t>Materiali</a:t>
            </a:r>
          </a:p>
        </p:txBody>
      </p:sp>
      <p:sp>
        <p:nvSpPr>
          <p:cNvPr id="20486" name="Text Box 10"/>
          <p:cNvSpPr txBox="1">
            <a:spLocks noChangeArrowheads="1"/>
          </p:cNvSpPr>
          <p:nvPr/>
        </p:nvSpPr>
        <p:spPr bwMode="auto">
          <a:xfrm rot="-5400000">
            <a:off x="-277812" y="3381375"/>
            <a:ext cx="2174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it-IT" sz="2000">
                <a:latin typeface="Comic Sans MS" pitchFamily="66" charset="0"/>
              </a:rPr>
              <a:t>Acciaio per c.a.p.</a:t>
            </a:r>
          </a:p>
        </p:txBody>
      </p:sp>
      <p:grpSp>
        <p:nvGrpSpPr>
          <p:cNvPr id="20487" name="Group 16"/>
          <p:cNvGrpSpPr>
            <a:grpSpLocks/>
          </p:cNvGrpSpPr>
          <p:nvPr/>
        </p:nvGrpSpPr>
        <p:grpSpPr bwMode="auto">
          <a:xfrm>
            <a:off x="971550" y="476250"/>
            <a:ext cx="8174038" cy="6380163"/>
            <a:chOff x="816" y="624"/>
            <a:chExt cx="4368" cy="3364"/>
          </a:xfrm>
        </p:grpSpPr>
        <p:pic>
          <p:nvPicPr>
            <p:cNvPr id="20488" name="Picture 17" descr="File000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624"/>
              <a:ext cx="4368" cy="3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9" name="Line 18"/>
            <p:cNvSpPr>
              <a:spLocks noChangeShapeType="1"/>
            </p:cNvSpPr>
            <p:nvPr/>
          </p:nvSpPr>
          <p:spPr bwMode="auto">
            <a:xfrm>
              <a:off x="1920" y="1200"/>
              <a:ext cx="0" cy="268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0490" name="Text Box 19"/>
            <p:cNvSpPr txBox="1">
              <a:spLocks noChangeArrowheads="1"/>
            </p:cNvSpPr>
            <p:nvPr/>
          </p:nvSpPr>
          <p:spPr bwMode="auto">
            <a:xfrm>
              <a:off x="1728" y="3808"/>
              <a:ext cx="217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it-IT" sz="1400">
                  <a:solidFill>
                    <a:schemeClr val="bg2"/>
                  </a:solidFill>
                </a:rPr>
                <a:t>1.0</a:t>
              </a:r>
              <a:endParaRPr lang="en-GB" sz="1400">
                <a:solidFill>
                  <a:schemeClr val="bg2"/>
                </a:solidFill>
              </a:endParaRPr>
            </a:p>
          </p:txBody>
        </p:sp>
        <p:sp>
          <p:nvSpPr>
            <p:cNvPr id="20491" name="Line 20"/>
            <p:cNvSpPr>
              <a:spLocks noChangeShapeType="1"/>
            </p:cNvSpPr>
            <p:nvPr/>
          </p:nvSpPr>
          <p:spPr bwMode="auto">
            <a:xfrm flipH="1">
              <a:off x="1056" y="1248"/>
              <a:ext cx="864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0492" name="Text Box 21"/>
            <p:cNvSpPr txBox="1">
              <a:spLocks noChangeArrowheads="1"/>
            </p:cNvSpPr>
            <p:nvPr/>
          </p:nvSpPr>
          <p:spPr bwMode="auto">
            <a:xfrm>
              <a:off x="1046" y="1047"/>
              <a:ext cx="253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it-IT" sz="1600" i="1">
                  <a:solidFill>
                    <a:schemeClr val="bg2"/>
                  </a:solidFill>
                </a:rPr>
                <a:t>f</a:t>
              </a:r>
              <a:r>
                <a:rPr lang="it-IT" sz="1600" baseline="-25000">
                  <a:solidFill>
                    <a:schemeClr val="bg2"/>
                  </a:solidFill>
                </a:rPr>
                <a:t>y(1)</a:t>
              </a:r>
              <a:endParaRPr lang="en-GB" sz="1600">
                <a:solidFill>
                  <a:schemeClr val="bg2"/>
                </a:solidFill>
              </a:endParaRPr>
            </a:p>
          </p:txBody>
        </p:sp>
        <p:sp>
          <p:nvSpPr>
            <p:cNvPr id="20493" name="Line 22"/>
            <p:cNvSpPr>
              <a:spLocks noChangeShapeType="1"/>
            </p:cNvSpPr>
            <p:nvPr/>
          </p:nvSpPr>
          <p:spPr bwMode="auto">
            <a:xfrm flipH="1">
              <a:off x="1056" y="1392"/>
              <a:ext cx="7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0494" name="Text Box 23"/>
            <p:cNvSpPr txBox="1">
              <a:spLocks noChangeArrowheads="1"/>
            </p:cNvSpPr>
            <p:nvPr/>
          </p:nvSpPr>
          <p:spPr bwMode="auto">
            <a:xfrm>
              <a:off x="1046" y="1224"/>
              <a:ext cx="388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it-IT" sz="1800" i="1">
                  <a:solidFill>
                    <a:schemeClr val="bg2"/>
                  </a:solidFill>
                </a:rPr>
                <a:t>f</a:t>
              </a:r>
              <a:r>
                <a:rPr lang="it-IT" sz="1800" baseline="-25000">
                  <a:solidFill>
                    <a:schemeClr val="bg2"/>
                  </a:solidFill>
                </a:rPr>
                <a:t>y(0,2)</a:t>
              </a:r>
              <a:endParaRPr lang="en-GB" sz="1800" i="1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860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Line 5"/>
          <p:cNvSpPr>
            <a:spLocks noChangeShapeType="1"/>
          </p:cNvSpPr>
          <p:nvPr/>
        </p:nvSpPr>
        <p:spPr bwMode="auto">
          <a:xfrm>
            <a:off x="7467600" y="6403975"/>
            <a:ext cx="14859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7162800" y="6507163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3082" name="Line 8"/>
          <p:cNvSpPr>
            <a:spLocks noChangeShapeType="1"/>
          </p:cNvSpPr>
          <p:nvPr/>
        </p:nvSpPr>
        <p:spPr bwMode="auto">
          <a:xfrm>
            <a:off x="152400" y="6403975"/>
            <a:ext cx="14859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083" name="Text Box 9"/>
          <p:cNvSpPr txBox="1">
            <a:spLocks noChangeArrowheads="1"/>
          </p:cNvSpPr>
          <p:nvPr/>
        </p:nvSpPr>
        <p:spPr bwMode="auto">
          <a:xfrm>
            <a:off x="-42863" y="6507163"/>
            <a:ext cx="18145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05/05/2008</a:t>
            </a:r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30338"/>
            <a:ext cx="8607425" cy="379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74" name="Object 14"/>
          <p:cNvGraphicFramePr>
            <a:graphicFrameLocks noChangeAspect="1"/>
          </p:cNvGraphicFramePr>
          <p:nvPr/>
        </p:nvGraphicFramePr>
        <p:xfrm>
          <a:off x="1835150" y="5373688"/>
          <a:ext cx="395128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name="Equation" r:id="rId4" imgW="1942920" imgH="228600" progId="Equation.DSMT4">
                  <p:embed/>
                </p:oleObj>
              </mc:Choice>
              <mc:Fallback>
                <p:oleObj name="Equation" r:id="rId4" imgW="19429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373688"/>
                        <a:ext cx="3951288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5"/>
          <p:cNvGraphicFramePr>
            <a:graphicFrameLocks noChangeAspect="1"/>
          </p:cNvGraphicFramePr>
          <p:nvPr/>
        </p:nvGraphicFramePr>
        <p:xfrm>
          <a:off x="1822450" y="5918200"/>
          <a:ext cx="397668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Equation" r:id="rId6" imgW="1955520" imgH="228600" progId="Equation.DSMT4">
                  <p:embed/>
                </p:oleObj>
              </mc:Choice>
              <mc:Fallback>
                <p:oleObj name="Equation" r:id="rId6" imgW="19555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2450" y="5918200"/>
                        <a:ext cx="3976688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6" name="Text Box 16"/>
          <p:cNvSpPr txBox="1">
            <a:spLocks noChangeArrowheads="1"/>
          </p:cNvSpPr>
          <p:nvPr/>
        </p:nvSpPr>
        <p:spPr bwMode="auto">
          <a:xfrm>
            <a:off x="5940425" y="5373688"/>
            <a:ext cx="2689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it-IT" sz="1600">
                <a:solidFill>
                  <a:srgbClr val="FF0000"/>
                </a:solidFill>
                <a:latin typeface="Comic Sans MS" pitchFamily="66" charset="0"/>
              </a:rPr>
              <a:t>Armatura Post-Tesa</a:t>
            </a:r>
          </a:p>
        </p:txBody>
      </p:sp>
      <p:sp>
        <p:nvSpPr>
          <p:cNvPr id="3087" name="Text Box 17"/>
          <p:cNvSpPr txBox="1">
            <a:spLocks noChangeArrowheads="1"/>
          </p:cNvSpPr>
          <p:nvPr/>
        </p:nvSpPr>
        <p:spPr bwMode="auto">
          <a:xfrm>
            <a:off x="5940425" y="5949950"/>
            <a:ext cx="2689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it-IT" sz="1600">
                <a:solidFill>
                  <a:srgbClr val="FF0000"/>
                </a:solidFill>
                <a:latin typeface="Comic Sans MS" pitchFamily="66" charset="0"/>
              </a:rPr>
              <a:t>Armatura Pre-Tesa</a:t>
            </a:r>
          </a:p>
        </p:txBody>
      </p:sp>
      <p:sp>
        <p:nvSpPr>
          <p:cNvPr id="17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8" name="Rettangolo 17"/>
          <p:cNvSpPr/>
          <p:nvPr/>
        </p:nvSpPr>
        <p:spPr>
          <a:xfrm>
            <a:off x="539552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Acciaio da Precompresso: Specifiche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64029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7467600" y="6403975"/>
            <a:ext cx="14859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7162800" y="6507163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>
            <a:off x="152400" y="6403975"/>
            <a:ext cx="14859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-42863" y="6507163"/>
            <a:ext cx="18145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05/05/2008</a:t>
            </a:r>
          </a:p>
        </p:txBody>
      </p:sp>
      <p:pic>
        <p:nvPicPr>
          <p:cNvPr id="21515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557338"/>
            <a:ext cx="8893175" cy="373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484813"/>
            <a:ext cx="467995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8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51225"/>
            <a:ext cx="4572000" cy="2838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6" name="Rettangolo 15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/>
              <a:t>Acciaio da Precompresso: Specifiche</a:t>
            </a:r>
          </a:p>
        </p:txBody>
      </p:sp>
    </p:spTree>
    <p:extLst>
      <p:ext uri="{BB962C8B-B14F-4D97-AF65-F5344CB8AC3E}">
        <p14:creationId xmlns:p14="http://schemas.microsoft.com/office/powerpoint/2010/main" val="258843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11" name="Rettangolo 10"/>
          <p:cNvSpPr/>
          <p:nvPr/>
        </p:nvSpPr>
        <p:spPr>
          <a:xfrm>
            <a:off x="683568" y="692696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Sommario</a:t>
            </a:r>
            <a:endParaRPr lang="it-IT" sz="2400" dirty="0"/>
          </a:p>
        </p:txBody>
      </p:sp>
      <p:sp>
        <p:nvSpPr>
          <p:cNvPr id="12" name="Rettangolo 11"/>
          <p:cNvSpPr/>
          <p:nvPr/>
        </p:nvSpPr>
        <p:spPr>
          <a:xfrm>
            <a:off x="611560" y="1772816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AutoNum type="arabicPeriod"/>
            </a:pPr>
            <a:r>
              <a:rPr lang="it-IT" sz="2400" dirty="0" smtClean="0"/>
              <a:t>Richiami sulla sicurezza strutturale;</a:t>
            </a:r>
          </a:p>
          <a:p>
            <a:pPr marL="457200" lvl="0" indent="-457200">
              <a:buAutoNum type="arabicPeriod"/>
            </a:pPr>
            <a:endParaRPr lang="it-IT" sz="2400" dirty="0" smtClean="0"/>
          </a:p>
          <a:p>
            <a:pPr marL="457200" lvl="0" indent="-457200">
              <a:buAutoNum type="arabicPeriod"/>
            </a:pPr>
            <a:r>
              <a:rPr lang="it-IT" sz="2400" dirty="0" smtClean="0"/>
              <a:t>Sicurezza e prestazioni attese secondo il D.M. 14/01/2008;</a:t>
            </a:r>
          </a:p>
          <a:p>
            <a:pPr marL="457200" lvl="0" indent="-457200">
              <a:buAutoNum type="arabicPeriod"/>
            </a:pPr>
            <a:endParaRPr lang="it-IT" sz="2400" dirty="0" smtClean="0"/>
          </a:p>
          <a:p>
            <a:pPr marL="457200" lvl="0" indent="-457200">
              <a:buAutoNum type="arabicPeriod"/>
            </a:pPr>
            <a:r>
              <a:rPr lang="it-IT" sz="2400" dirty="0" smtClean="0"/>
              <a:t>Azioni sulle costruzioni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92327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1484784"/>
            <a:ext cx="8280400" cy="438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it-IT" dirty="0">
              <a:latin typeface="Times New Roman" pitchFamily="18" charset="0"/>
            </a:endParaRPr>
          </a:p>
          <a:p>
            <a:r>
              <a:rPr lang="it-IT" dirty="0">
                <a:latin typeface="Times New Roman" pitchFamily="18" charset="0"/>
              </a:rPr>
              <a:t>Il grado di sicurezza necessario per mantenere la struttura entro il campo elastico</a:t>
            </a:r>
          </a:p>
          <a:p>
            <a:r>
              <a:rPr lang="it-IT" dirty="0">
                <a:latin typeface="Times New Roman" pitchFamily="18" charset="0"/>
              </a:rPr>
              <a:t>viene raggiunto ponendo dei limiti alle tensioni massime (</a:t>
            </a:r>
            <a:r>
              <a:rPr lang="it-IT" i="1" dirty="0">
                <a:latin typeface="Times New Roman" pitchFamily="18" charset="0"/>
              </a:rPr>
              <a:t>tensioni ammissibili</a:t>
            </a:r>
            <a:r>
              <a:rPr lang="it-IT" dirty="0">
                <a:latin typeface="Times New Roman" pitchFamily="18" charset="0"/>
              </a:rPr>
              <a:t>) fissati</a:t>
            </a:r>
          </a:p>
          <a:p>
            <a:r>
              <a:rPr lang="it-IT" dirty="0">
                <a:latin typeface="Times New Roman" pitchFamily="18" charset="0"/>
              </a:rPr>
              <a:t>dalle normative, che possono verificarsi nell’elemento strutturale; queste tensioni</a:t>
            </a:r>
          </a:p>
          <a:p>
            <a:r>
              <a:rPr lang="it-IT" dirty="0">
                <a:latin typeface="Times New Roman" pitchFamily="18" charset="0"/>
              </a:rPr>
              <a:t>vengono ottenute dividendo le tensioni di rottura </a:t>
            </a:r>
            <a:r>
              <a:rPr lang="it-IT" dirty="0" err="1">
                <a:latin typeface="Times New Roman" pitchFamily="18" charset="0"/>
              </a:rPr>
              <a:t>σ</a:t>
            </a:r>
            <a:r>
              <a:rPr lang="it-IT" i="1" baseline="-25000" dirty="0" err="1">
                <a:latin typeface="Times New Roman" pitchFamily="18" charset="0"/>
              </a:rPr>
              <a:t>r</a:t>
            </a:r>
            <a:r>
              <a:rPr lang="it-IT" i="1" dirty="0">
                <a:latin typeface="Times New Roman" pitchFamily="18" charset="0"/>
              </a:rPr>
              <a:t> </a:t>
            </a:r>
            <a:r>
              <a:rPr lang="it-IT" dirty="0">
                <a:latin typeface="Times New Roman" pitchFamily="18" charset="0"/>
              </a:rPr>
              <a:t>per un coefficiente di sicurezza γ</a:t>
            </a:r>
          </a:p>
          <a:p>
            <a:r>
              <a:rPr lang="it-IT" dirty="0">
                <a:latin typeface="Times New Roman" pitchFamily="18" charset="0"/>
              </a:rPr>
              <a:t>variabile da materiale a materiale:</a:t>
            </a:r>
          </a:p>
          <a:p>
            <a:endParaRPr lang="it-IT" dirty="0">
              <a:latin typeface="Times New Roman" pitchFamily="18" charset="0"/>
            </a:endParaRPr>
          </a:p>
          <a:p>
            <a:r>
              <a:rPr lang="it-IT" dirty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it-IT" dirty="0"/>
              <a:t> =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it-IT" i="1" baseline="-25000" dirty="0">
                <a:latin typeface="Times New Roman" pitchFamily="18" charset="0"/>
              </a:rPr>
              <a:t>r</a:t>
            </a:r>
            <a:r>
              <a:rPr lang="it-IT" dirty="0"/>
              <a:t> /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it-IT" dirty="0"/>
              <a:t> .</a:t>
            </a:r>
          </a:p>
          <a:p>
            <a:endParaRPr lang="it-IT" dirty="0">
              <a:latin typeface="Times New Roman" pitchFamily="18" charset="0"/>
            </a:endParaRPr>
          </a:p>
          <a:p>
            <a:r>
              <a:rPr lang="it-IT" dirty="0">
                <a:latin typeface="Times New Roman" pitchFamily="18" charset="0"/>
              </a:rPr>
              <a:t>Calcolate quindi le tensioni σ prodotte dalle azioni esterne sull’elemento strutturale,</a:t>
            </a:r>
          </a:p>
          <a:p>
            <a:r>
              <a:rPr lang="it-IT" dirty="0">
                <a:latin typeface="Times New Roman" pitchFamily="18" charset="0"/>
              </a:rPr>
              <a:t>deve sempre risultare in ogni punto:</a:t>
            </a:r>
          </a:p>
          <a:p>
            <a:endParaRPr lang="it-IT" dirty="0">
              <a:latin typeface="Times New Roman" pitchFamily="18" charset="0"/>
            </a:endParaRPr>
          </a:p>
          <a:p>
            <a:r>
              <a:rPr lang="it-IT" dirty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it-IT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cs typeface="Arial" pitchFamily="34" charset="0"/>
              </a:rPr>
              <a:t>&lt;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it-IT" dirty="0">
                <a:latin typeface="Times New Roman" pitchFamily="18" charset="0"/>
                <a:cs typeface="Times New Roman" pitchFamily="18" charset="0"/>
              </a:rPr>
              <a:t> .</a:t>
            </a:r>
            <a:endParaRPr lang="it-IT" dirty="0">
              <a:latin typeface="Times New Roman" pitchFamily="18" charset="0"/>
            </a:endParaRPr>
          </a:p>
          <a:p>
            <a:endParaRPr lang="it-IT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it-IT" dirty="0">
              <a:latin typeface="Times New Roman" pitchFamily="18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057650" y="3124200"/>
            <a:ext cx="298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>
                <a:latin typeface="Times New Roman" pitchFamily="18" charset="0"/>
              </a:rPr>
              <a:t>_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437063" y="4502150"/>
            <a:ext cx="298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>
                <a:latin typeface="Times New Roman" pitchFamily="18" charset="0"/>
              </a:rPr>
              <a:t>_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strutturale: Il metodo delle Tensioni ammissibili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78582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68313" y="1290638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FontTx/>
              <a:buAutoNum type="alphaLcParenR"/>
            </a:pPr>
            <a:r>
              <a:rPr lang="it-IT" sz="2000" dirty="0">
                <a:latin typeface="Times New Roman" pitchFamily="18" charset="0"/>
              </a:rPr>
              <a:t>i coefficienti di sicurezza γ sono </a:t>
            </a:r>
            <a:r>
              <a:rPr lang="it-IT" sz="2000" u="sng" dirty="0">
                <a:latin typeface="Times New Roman" pitchFamily="18" charset="0"/>
              </a:rPr>
              <a:t>sempre molto elevati</a:t>
            </a:r>
            <a:r>
              <a:rPr lang="it-IT" sz="2000" dirty="0">
                <a:latin typeface="Times New Roman" pitchFamily="18" charset="0"/>
              </a:rPr>
              <a:t>, il che può far credere   sempre di disporre di margini di sicurezza, maggiori di quelli effettivi;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68313" y="2205038"/>
            <a:ext cx="842486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i="1" dirty="0">
                <a:latin typeface="Times New Roman" pitchFamily="18" charset="0"/>
              </a:rPr>
              <a:t>b</a:t>
            </a:r>
            <a:r>
              <a:rPr lang="it-IT" sz="2000" dirty="0">
                <a:latin typeface="Times New Roman" pitchFamily="18" charset="0"/>
              </a:rPr>
              <a:t>) nella fase di calcolo il progettista assume grandezze in modo </a:t>
            </a:r>
            <a:r>
              <a:rPr lang="it-IT" sz="2000" u="sng" dirty="0">
                <a:latin typeface="Times New Roman" pitchFamily="18" charset="0"/>
              </a:rPr>
              <a:t>deterministico </a:t>
            </a:r>
            <a:r>
              <a:rPr lang="it-IT" sz="2000" dirty="0">
                <a:latin typeface="Times New Roman" pitchFamily="18" charset="0"/>
              </a:rPr>
              <a:t>e non sempre aderenti alla realtà esecutiva, da cui dipende il comportamento della struttura in fase di esercizio, comportamento che costituisce quindi un fenomeno casuale, un fattore di incertezza non considerato;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68313" y="3716338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i="1" dirty="0">
                <a:latin typeface="Times New Roman" pitchFamily="18" charset="0"/>
              </a:rPr>
              <a:t>c</a:t>
            </a:r>
            <a:r>
              <a:rPr lang="it-IT" sz="2000" dirty="0">
                <a:latin typeface="Times New Roman" pitchFamily="18" charset="0"/>
              </a:rPr>
              <a:t>) la verifica delle </a:t>
            </a:r>
            <a:r>
              <a:rPr lang="it-IT" sz="2000" u="sng" dirty="0">
                <a:latin typeface="Times New Roman" pitchFamily="18" charset="0"/>
              </a:rPr>
              <a:t>tensioni locali</a:t>
            </a:r>
            <a:r>
              <a:rPr lang="it-IT" sz="2000" dirty="0">
                <a:latin typeface="Times New Roman" pitchFamily="18" charset="0"/>
              </a:rPr>
              <a:t> non sempre significa ottenere dimensioni ottimali di un elemento strutturale nei confronti della sicurezza a rottura;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68313" y="4643438"/>
            <a:ext cx="84248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i="1" dirty="0">
                <a:latin typeface="Times New Roman" pitchFamily="18" charset="0"/>
              </a:rPr>
              <a:t>d</a:t>
            </a:r>
            <a:r>
              <a:rPr lang="it-IT" sz="2000" dirty="0">
                <a:latin typeface="Times New Roman" pitchFamily="18" charset="0"/>
              </a:rPr>
              <a:t>) l’ipotesi del </a:t>
            </a:r>
            <a:r>
              <a:rPr lang="it-IT" sz="2000" u="sng" dirty="0">
                <a:latin typeface="Times New Roman" pitchFamily="18" charset="0"/>
              </a:rPr>
              <a:t>comportamento elastico</a:t>
            </a:r>
            <a:r>
              <a:rPr lang="it-IT" sz="2000" dirty="0">
                <a:latin typeface="Times New Roman" pitchFamily="18" charset="0"/>
              </a:rPr>
              <a:t> di una struttura </a:t>
            </a:r>
            <a:r>
              <a:rPr lang="it-IT" sz="2000" dirty="0" smtClean="0">
                <a:latin typeface="Times New Roman" pitchFamily="18" charset="0"/>
              </a:rPr>
              <a:t>può essere valida per </a:t>
            </a:r>
            <a:r>
              <a:rPr lang="it-IT" sz="2000" dirty="0">
                <a:latin typeface="Times New Roman" pitchFamily="18" charset="0"/>
              </a:rPr>
              <a:t>materiali quali l’acciaio, mentre è molto incerta per altri quali il calcestruzzo e inoltre non permette di considerare le risorse inelastiche dei materiali;</a:t>
            </a:r>
            <a:endParaRPr lang="it-IT" sz="2000" i="1" dirty="0">
              <a:latin typeface="Times New Roman" pitchFamily="18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68313" y="5851525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i="1" dirty="0">
                <a:latin typeface="Times New Roman" pitchFamily="18" charset="0"/>
              </a:rPr>
              <a:t>e</a:t>
            </a:r>
            <a:r>
              <a:rPr lang="it-IT" sz="2000" dirty="0">
                <a:latin typeface="Times New Roman" pitchFamily="18" charset="0"/>
              </a:rPr>
              <a:t>) non è possibile effettuare verifiche nei confronti di alcune eventualità, quali le fessurazioni, </a:t>
            </a:r>
            <a:r>
              <a:rPr lang="it-IT" sz="2000" dirty="0" smtClean="0">
                <a:latin typeface="Times New Roman" pitchFamily="18" charset="0"/>
              </a:rPr>
              <a:t>la </a:t>
            </a:r>
            <a:r>
              <a:rPr lang="it-IT" sz="2000" u="sng" dirty="0" smtClean="0">
                <a:latin typeface="Times New Roman" pitchFamily="18" charset="0"/>
              </a:rPr>
              <a:t>deformabilità</a:t>
            </a:r>
            <a:r>
              <a:rPr lang="it-IT" sz="2000" dirty="0" smtClean="0">
                <a:latin typeface="Times New Roman" pitchFamily="18" charset="0"/>
              </a:rPr>
              <a:t>, la corrosione.</a:t>
            </a:r>
            <a:endParaRPr lang="it-IT" sz="2000" dirty="0">
              <a:latin typeface="Times New Roman" pitchFamily="18" charset="0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strutturale: Il metodo delle Tensioni ammissibili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21900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  <p:bldP spid="5127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67544" y="1729085"/>
            <a:ext cx="8208144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dirty="0">
                <a:latin typeface="Times New Roman" pitchFamily="18" charset="0"/>
              </a:rPr>
              <a:t>Al contrario il metodo presenta alcuni importanti vantaggi:</a:t>
            </a:r>
          </a:p>
          <a:p>
            <a:endParaRPr lang="it-IT" sz="2000" dirty="0">
              <a:latin typeface="Times New Roman" pitchFamily="18" charset="0"/>
            </a:endParaRPr>
          </a:p>
          <a:p>
            <a:r>
              <a:rPr lang="it-IT" sz="2000" dirty="0">
                <a:latin typeface="Times New Roman" pitchFamily="18" charset="0"/>
              </a:rPr>
              <a:t>a) Possibilità di utilizzare il “</a:t>
            </a:r>
            <a:r>
              <a:rPr lang="it-IT" sz="2000" u="sng" dirty="0">
                <a:latin typeface="Times New Roman" pitchFamily="18" charset="0"/>
              </a:rPr>
              <a:t>principio della sovrapposizione degli effetti</a:t>
            </a:r>
            <a:r>
              <a:rPr lang="it-IT" sz="2000" dirty="0">
                <a:latin typeface="Times New Roman" pitchFamily="18" charset="0"/>
              </a:rPr>
              <a:t>” potendo assumere come lineare il comportamento della struttura;</a:t>
            </a:r>
          </a:p>
          <a:p>
            <a:endParaRPr lang="it-IT" sz="2000" dirty="0">
              <a:latin typeface="Times New Roman" pitchFamily="18" charset="0"/>
            </a:endParaRPr>
          </a:p>
          <a:p>
            <a:r>
              <a:rPr lang="it-IT" sz="2000" dirty="0">
                <a:latin typeface="Times New Roman" pitchFamily="18" charset="0"/>
              </a:rPr>
              <a:t>b) Buona attendibilità delle sollecitazioni calcolate con tale metodo (almeno per azioni statiche);</a:t>
            </a:r>
          </a:p>
          <a:p>
            <a:endParaRPr lang="it-IT" sz="2000" dirty="0">
              <a:latin typeface="Times New Roman" pitchFamily="18" charset="0"/>
            </a:endParaRPr>
          </a:p>
          <a:p>
            <a:r>
              <a:rPr lang="it-IT" sz="2000" dirty="0">
                <a:latin typeface="Times New Roman" pitchFamily="18" charset="0"/>
              </a:rPr>
              <a:t>c) Buon comportamento mostrato dalle strutture progettate in passato col Metodo delle Tensioni Ammissibili.</a:t>
            </a:r>
          </a:p>
        </p:txBody>
      </p:sp>
      <p:sp>
        <p:nvSpPr>
          <p:cNvPr id="3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strutturale: Il metodo delle Tensioni ammissibili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0923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79512" y="1477808"/>
            <a:ext cx="8712968" cy="50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dirty="0">
                <a:latin typeface="+mj-lt"/>
              </a:rPr>
              <a:t>Il metodo semiprobabilistico agli stati limite</a:t>
            </a:r>
          </a:p>
          <a:p>
            <a:endParaRPr lang="it-IT" dirty="0">
              <a:latin typeface="+mj-lt"/>
            </a:endParaRPr>
          </a:p>
          <a:p>
            <a:r>
              <a:rPr lang="it-IT" sz="2000" dirty="0">
                <a:latin typeface="+mj-lt"/>
              </a:rPr>
              <a:t>Il </a:t>
            </a:r>
            <a:r>
              <a:rPr lang="it-IT" sz="2000" b="1" dirty="0">
                <a:latin typeface="+mj-lt"/>
              </a:rPr>
              <a:t>metodo agli stati limite </a:t>
            </a:r>
            <a:r>
              <a:rPr lang="it-IT" sz="2000" i="1" u="sng" dirty="0">
                <a:latin typeface="+mj-lt"/>
              </a:rPr>
              <a:t>permette di progettare una struttura considerando tutte le condizioni del suo comportamento</a:t>
            </a:r>
            <a:r>
              <a:rPr lang="it-IT" sz="2000" dirty="0">
                <a:latin typeface="+mj-lt"/>
              </a:rPr>
              <a:t>, eliminando, per quanto possibile, l’aspetto aleatorio nella misura delle grandezze utilizzando criteri probabilistici, ossia basati sul calcolo delle probabilità che un determinato evento possa verificarsi. </a:t>
            </a:r>
          </a:p>
          <a:p>
            <a:endParaRPr lang="it-IT" sz="2000" dirty="0">
              <a:latin typeface="+mj-lt"/>
            </a:endParaRPr>
          </a:p>
          <a:p>
            <a:r>
              <a:rPr lang="it-IT" sz="2000" dirty="0">
                <a:latin typeface="+mj-lt"/>
              </a:rPr>
              <a:t>La struttura viene pertanto progettata in modo da restare idonea, con accettabile probabilità e con un adeguato grado di sicurezza, all’utilizzo previsto, ossia per il suo normale uso, senza subire danni e dovrebbe sopportare eventi eccezionali, più gravosi di quelli normali, con adeguata capacità di resistenza senza giungere al crollo.</a:t>
            </a:r>
          </a:p>
          <a:p>
            <a:endParaRPr lang="it-IT" sz="2000" i="1" dirty="0">
              <a:latin typeface="+mj-lt"/>
            </a:endParaRPr>
          </a:p>
          <a:p>
            <a:r>
              <a:rPr lang="it-IT" sz="2000" i="1" dirty="0">
                <a:latin typeface="+mj-lt"/>
              </a:rPr>
              <a:t>Una struttura</a:t>
            </a:r>
            <a:r>
              <a:rPr lang="it-IT" sz="2000" dirty="0">
                <a:latin typeface="+mj-lt"/>
              </a:rPr>
              <a:t>, o una sua parte, </a:t>
            </a:r>
            <a:r>
              <a:rPr lang="it-IT" sz="2000" i="1" dirty="0">
                <a:latin typeface="+mj-lt"/>
              </a:rPr>
              <a:t>raggiunge uno </a:t>
            </a:r>
            <a:r>
              <a:rPr lang="it-IT" sz="2000" i="1" u="sng" dirty="0">
                <a:latin typeface="+mj-lt"/>
              </a:rPr>
              <a:t>“stato limite”</a:t>
            </a:r>
            <a:r>
              <a:rPr lang="it-IT" sz="2000" i="1" dirty="0">
                <a:latin typeface="+mj-lt"/>
              </a:rPr>
              <a:t> quando non è più in grado di svolgere la sua funzione o non soddisfa più le condizioni per le quali è stata progettata, per cui viene considerata fuori servizio.</a:t>
            </a:r>
          </a:p>
        </p:txBody>
      </p:sp>
      <p:sp>
        <p:nvSpPr>
          <p:cNvPr id="3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18527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1266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Specifiche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251520" y="1679317"/>
            <a:ext cx="82089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/>
              <a:t>La prescrizione del calcestruzzo all’atto del progetto deve essere </a:t>
            </a:r>
            <a:r>
              <a:rPr lang="it-IT" sz="2000" i="1" dirty="0" smtClean="0"/>
              <a:t>individuata</a:t>
            </a:r>
            <a:r>
              <a:rPr lang="it-IT" sz="2000" dirty="0" smtClean="0"/>
              <a:t> </a:t>
            </a:r>
            <a:r>
              <a:rPr lang="it-IT" sz="2000" dirty="0"/>
              <a:t>almeno </a:t>
            </a:r>
            <a:r>
              <a:rPr lang="it-IT" sz="2000" dirty="0" smtClean="0"/>
              <a:t>mediante:</a:t>
            </a:r>
          </a:p>
          <a:p>
            <a:endParaRPr lang="it-IT" sz="2000" dirty="0" smtClean="0"/>
          </a:p>
          <a:p>
            <a:pPr marL="342900" indent="-342900">
              <a:buFontTx/>
              <a:buChar char="-"/>
            </a:pPr>
            <a:r>
              <a:rPr lang="it-IT" sz="2000" dirty="0" smtClean="0"/>
              <a:t>la </a:t>
            </a:r>
            <a:r>
              <a:rPr lang="it-IT" sz="2000" b="1" dirty="0" smtClean="0"/>
              <a:t>classe </a:t>
            </a:r>
            <a:r>
              <a:rPr lang="it-IT" sz="2000" b="1" dirty="0"/>
              <a:t>di </a:t>
            </a:r>
            <a:r>
              <a:rPr lang="it-IT" sz="2000" b="1" dirty="0" smtClean="0"/>
              <a:t>resistenza</a:t>
            </a:r>
            <a:r>
              <a:rPr lang="it-IT" sz="2000" dirty="0" smtClean="0"/>
              <a:t>;</a:t>
            </a:r>
          </a:p>
          <a:p>
            <a:pPr marL="342900" indent="-342900">
              <a:buFontTx/>
              <a:buChar char="-"/>
            </a:pPr>
            <a:r>
              <a:rPr lang="it-IT" sz="2000" dirty="0" smtClean="0"/>
              <a:t>la </a:t>
            </a:r>
            <a:r>
              <a:rPr lang="it-IT" sz="2000" b="1" dirty="0"/>
              <a:t>classe di </a:t>
            </a:r>
            <a:r>
              <a:rPr lang="it-IT" sz="2000" b="1" dirty="0" smtClean="0"/>
              <a:t>consistenza</a:t>
            </a:r>
            <a:r>
              <a:rPr lang="it-IT" sz="2000" dirty="0" smtClean="0"/>
              <a:t>;</a:t>
            </a:r>
          </a:p>
          <a:p>
            <a:pPr marL="342900" indent="-342900">
              <a:buFontTx/>
              <a:buChar char="-"/>
            </a:pPr>
            <a:r>
              <a:rPr lang="it-IT" sz="2000" dirty="0" smtClean="0"/>
              <a:t>il </a:t>
            </a:r>
            <a:r>
              <a:rPr lang="it-IT" sz="2000" b="1" dirty="0"/>
              <a:t>diametro massimo </a:t>
            </a:r>
            <a:r>
              <a:rPr lang="it-IT" sz="2000" b="1" dirty="0" smtClean="0"/>
              <a:t>dell’aggregato</a:t>
            </a:r>
            <a:r>
              <a:rPr lang="it-IT" sz="2000" dirty="0" smtClean="0"/>
              <a:t>.</a:t>
            </a:r>
            <a:endParaRPr lang="it-IT" sz="2000" dirty="0"/>
          </a:p>
          <a:p>
            <a:endParaRPr lang="it-IT" sz="2000" dirty="0" smtClean="0"/>
          </a:p>
          <a:p>
            <a:r>
              <a:rPr lang="it-IT" sz="2000" dirty="0" smtClean="0"/>
              <a:t>La </a:t>
            </a:r>
            <a:r>
              <a:rPr lang="it-IT" sz="2000" dirty="0"/>
              <a:t>classe </a:t>
            </a:r>
            <a:r>
              <a:rPr lang="it-IT" sz="2000" dirty="0" smtClean="0"/>
              <a:t>di resistenza </a:t>
            </a:r>
            <a:r>
              <a:rPr lang="it-IT" sz="2000" dirty="0"/>
              <a:t>è contraddistinta dai </a:t>
            </a:r>
            <a:r>
              <a:rPr lang="it-IT" sz="2000" u="sng" dirty="0"/>
              <a:t>valori caratteristici</a:t>
            </a:r>
            <a:r>
              <a:rPr lang="it-IT" sz="2000" dirty="0"/>
              <a:t> delle resistenze cubica </a:t>
            </a:r>
            <a:r>
              <a:rPr lang="it-IT" sz="2000" dirty="0" err="1"/>
              <a:t>R</a:t>
            </a:r>
            <a:r>
              <a:rPr lang="it-IT" sz="2000" baseline="-25000" dirty="0" err="1"/>
              <a:t>ck</a:t>
            </a:r>
            <a:r>
              <a:rPr lang="it-IT" sz="2000" dirty="0"/>
              <a:t> e cilindrica </a:t>
            </a:r>
            <a:r>
              <a:rPr lang="it-IT" sz="2000" dirty="0" err="1"/>
              <a:t>f</a:t>
            </a:r>
            <a:r>
              <a:rPr lang="it-IT" sz="2000" baseline="-25000" dirty="0" err="1"/>
              <a:t>ck</a:t>
            </a:r>
            <a:r>
              <a:rPr lang="it-IT" sz="2000" dirty="0"/>
              <a:t> </a:t>
            </a:r>
            <a:r>
              <a:rPr lang="it-IT" sz="2000" dirty="0" smtClean="0"/>
              <a:t>a compressione </a:t>
            </a:r>
            <a:r>
              <a:rPr lang="it-IT" sz="2000" dirty="0"/>
              <a:t>uniassiale, misurate su provini normalizzati e cioè rispettivamente su </a:t>
            </a:r>
            <a:r>
              <a:rPr lang="it-IT" sz="2000" u="sng" dirty="0"/>
              <a:t>cilindri </a:t>
            </a:r>
            <a:r>
              <a:rPr lang="it-IT" sz="2000" u="sng" dirty="0" smtClean="0"/>
              <a:t>di diametro </a:t>
            </a:r>
            <a:r>
              <a:rPr lang="it-IT" sz="2000" u="sng" dirty="0"/>
              <a:t>150 mm e di altezza 300 mm</a:t>
            </a:r>
            <a:r>
              <a:rPr lang="it-IT" sz="2000" dirty="0"/>
              <a:t> e su </a:t>
            </a:r>
            <a:r>
              <a:rPr lang="it-IT" sz="2000" u="sng" dirty="0"/>
              <a:t>cubi di spigolo 150 mm</a:t>
            </a:r>
            <a:r>
              <a:rPr lang="it-IT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852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</a:t>
            </a:r>
            <a:endParaRPr lang="it-IT" sz="2400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06004"/>
            <a:ext cx="7344816" cy="550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24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</a:t>
            </a:r>
            <a:endParaRPr lang="it-IT" sz="2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54361"/>
            <a:ext cx="7272808" cy="5427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3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8039"/>
            <a:ext cx="7443167" cy="5471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73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54361"/>
            <a:ext cx="7416824" cy="557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62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54361"/>
            <a:ext cx="7344816" cy="555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38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12775" y="1276498"/>
            <a:ext cx="7920038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b="1" u="sng">
                <a:latin typeface="Times New Roman" pitchFamily="18" charset="0"/>
              </a:rPr>
              <a:t>METODO SEMI-PROBABILISTICO O METODO DEI COEFFICIENTI PARZIALI</a:t>
            </a:r>
          </a:p>
          <a:p>
            <a:pPr lvl="1" algn="ctr"/>
            <a:endParaRPr lang="it-IT">
              <a:latin typeface="Times New Roman" pitchFamily="18" charset="0"/>
            </a:endParaRPr>
          </a:p>
          <a:p>
            <a:pPr>
              <a:buFontTx/>
              <a:buAutoNum type="arabicParenR"/>
            </a:pPr>
            <a:r>
              <a:rPr lang="it-IT">
                <a:latin typeface="Times New Roman" pitchFamily="18" charset="0"/>
              </a:rPr>
              <a:t>Si definiscono le </a:t>
            </a:r>
            <a:r>
              <a:rPr lang="it-IT" b="1" i="1">
                <a:latin typeface="Times New Roman" pitchFamily="18" charset="0"/>
              </a:rPr>
              <a:t>combinazioni di carico di progetto </a:t>
            </a:r>
            <a:r>
              <a:rPr lang="it-IT">
                <a:latin typeface="Times New Roman" pitchFamily="18" charset="0"/>
              </a:rPr>
              <a:t>sulla base dei valori caratteristici (reali) delle azioni (in dettaglio nel seguito):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076723"/>
            <a:ext cx="5448300" cy="685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12775" y="4227661"/>
            <a:ext cx="828040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 dirty="0">
                <a:latin typeface="Times New Roman" pitchFamily="18" charset="0"/>
              </a:rPr>
              <a:t>I coefficienti parziali variano a seconda del tipo di stato limite </a:t>
            </a:r>
            <a:r>
              <a:rPr lang="it-IT" sz="2000" dirty="0" smtClean="0">
                <a:latin typeface="Times New Roman" pitchFamily="18" charset="0"/>
              </a:rPr>
              <a:t>- </a:t>
            </a:r>
            <a:r>
              <a:rPr lang="it-IT" sz="2000" dirty="0" err="1" smtClean="0">
                <a:latin typeface="Times New Roman" pitchFamily="18" charset="0"/>
              </a:rPr>
              <a:t>s.l.u</a:t>
            </a:r>
            <a:r>
              <a:rPr lang="it-IT" sz="2000" dirty="0">
                <a:latin typeface="Times New Roman" pitchFamily="18" charset="0"/>
              </a:rPr>
              <a:t>. o </a:t>
            </a:r>
            <a:r>
              <a:rPr lang="it-IT" sz="2000" dirty="0" err="1">
                <a:latin typeface="Times New Roman" pitchFamily="18" charset="0"/>
              </a:rPr>
              <a:t>s.l.s.e</a:t>
            </a:r>
            <a:r>
              <a:rPr lang="it-IT" sz="2000" dirty="0">
                <a:latin typeface="Times New Roman" pitchFamily="18" charset="0"/>
              </a:rPr>
              <a:t> del tipo di situazione, es:</a:t>
            </a:r>
          </a:p>
          <a:p>
            <a:endParaRPr lang="it-IT" sz="2000" b="1" dirty="0">
              <a:latin typeface="Times New Roman" pitchFamily="18" charset="0"/>
            </a:endParaRPr>
          </a:p>
          <a:p>
            <a:r>
              <a:rPr lang="it-IT" sz="2000" b="1" dirty="0">
                <a:latin typeface="Times New Roman" pitchFamily="18" charset="0"/>
              </a:rPr>
              <a:t>Situazione persistente</a:t>
            </a:r>
            <a:r>
              <a:rPr lang="it-IT" sz="2000" dirty="0">
                <a:latin typeface="Times New Roman" pitchFamily="18" charset="0"/>
              </a:rPr>
              <a:t>: normale uso;</a:t>
            </a:r>
          </a:p>
          <a:p>
            <a:r>
              <a:rPr lang="it-IT" sz="2000" b="1" dirty="0">
                <a:latin typeface="Times New Roman" pitchFamily="18" charset="0"/>
              </a:rPr>
              <a:t>Situazione transitoria: </a:t>
            </a:r>
            <a:r>
              <a:rPr lang="it-IT" sz="2000" dirty="0">
                <a:latin typeface="Times New Roman" pitchFamily="18" charset="0"/>
              </a:rPr>
              <a:t>condizioni temporanee (esecuzione e riparazione);</a:t>
            </a:r>
          </a:p>
          <a:p>
            <a:r>
              <a:rPr lang="it-IT" sz="2000" b="1" dirty="0">
                <a:latin typeface="Times New Roman" pitchFamily="18" charset="0"/>
              </a:rPr>
              <a:t>Situazione eccezionale</a:t>
            </a:r>
            <a:r>
              <a:rPr lang="it-IT" sz="2000" dirty="0">
                <a:latin typeface="Times New Roman" pitchFamily="18" charset="0"/>
              </a:rPr>
              <a:t>: es. incendio, impatto, etc.;</a:t>
            </a:r>
          </a:p>
          <a:p>
            <a:r>
              <a:rPr lang="it-IT" sz="2000" b="1" dirty="0">
                <a:latin typeface="Times New Roman" pitchFamily="18" charset="0"/>
              </a:rPr>
              <a:t>Situazione sismiche: </a:t>
            </a:r>
            <a:r>
              <a:rPr lang="it-IT" sz="2000" dirty="0">
                <a:latin typeface="Times New Roman" pitchFamily="18" charset="0"/>
              </a:rPr>
              <a:t>(atipica rispetto alle precedenti).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51816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611188" y="1047576"/>
            <a:ext cx="8208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>
                <a:latin typeface="Times New Roman" pitchFamily="18" charset="0"/>
              </a:rPr>
              <a:t>2) Si calcolano le </a:t>
            </a:r>
            <a:r>
              <a:rPr lang="it-IT" sz="2000" b="1">
                <a:latin typeface="Times New Roman" pitchFamily="18" charset="0"/>
              </a:rPr>
              <a:t>sollecitazioni di progetto S</a:t>
            </a:r>
            <a:r>
              <a:rPr lang="it-IT" sz="2000" b="1" baseline="-25000">
                <a:latin typeface="Times New Roman" pitchFamily="18" charset="0"/>
              </a:rPr>
              <a:t>d</a:t>
            </a:r>
            <a:r>
              <a:rPr lang="it-IT" sz="2000" b="1" i="1">
                <a:latin typeface="Times New Roman" pitchFamily="18" charset="0"/>
              </a:rPr>
              <a:t> </a:t>
            </a:r>
            <a:r>
              <a:rPr lang="it-IT" sz="2000">
                <a:latin typeface="Times New Roman" pitchFamily="18" charset="0"/>
              </a:rPr>
              <a:t>(sovente con calcolo lineare). </a:t>
            </a:r>
          </a:p>
          <a:p>
            <a:endParaRPr lang="it-IT" sz="2000">
              <a:latin typeface="Times New Roman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271538"/>
            <a:ext cx="1698625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11188" y="1550813"/>
            <a:ext cx="8208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>
                <a:latin typeface="Times New Roman" pitchFamily="18" charset="0"/>
              </a:rPr>
              <a:t>3) Si calcolano i valori di progetto delle resistenze dei materiali sulla base dei valori caratteristici: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116013" y="2857326"/>
            <a:ext cx="727233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 dirty="0">
                <a:latin typeface="Times New Roman" pitchFamily="18" charset="0"/>
              </a:rPr>
              <a:t>Il coefficiente parziale </a:t>
            </a:r>
            <a:r>
              <a:rPr lang="it-IT" sz="2000" dirty="0" err="1">
                <a:latin typeface="Times New Roman" pitchFamily="18" charset="0"/>
              </a:rPr>
              <a:t>γ</a:t>
            </a:r>
            <a:r>
              <a:rPr lang="it-IT" sz="2000" baseline="-25000" dirty="0" err="1">
                <a:latin typeface="Times New Roman" pitchFamily="18" charset="0"/>
              </a:rPr>
              <a:t>m</a:t>
            </a:r>
            <a:r>
              <a:rPr lang="it-IT" sz="2000" dirty="0">
                <a:latin typeface="Times New Roman" pitchFamily="18" charset="0"/>
              </a:rPr>
              <a:t> dipende dal tipo di materiale, ad esempio:</a:t>
            </a:r>
          </a:p>
          <a:p>
            <a:r>
              <a:rPr lang="it-IT" sz="2000" dirty="0">
                <a:latin typeface="Times New Roman" pitchFamily="18" charset="0"/>
              </a:rPr>
              <a:t>		Calcestruzzo: </a:t>
            </a:r>
            <a:r>
              <a:rPr lang="it-IT" sz="2000" dirty="0" err="1">
                <a:latin typeface="Times New Roman" pitchFamily="18" charset="0"/>
              </a:rPr>
              <a:t>γ</a:t>
            </a:r>
            <a:r>
              <a:rPr lang="it-IT" sz="2000" baseline="-25000" dirty="0" err="1">
                <a:latin typeface="Times New Roman" pitchFamily="18" charset="0"/>
              </a:rPr>
              <a:t>c</a:t>
            </a:r>
            <a:r>
              <a:rPr lang="it-IT" sz="2000" dirty="0">
                <a:latin typeface="Times New Roman" pitchFamily="18" charset="0"/>
              </a:rPr>
              <a:t> = </a:t>
            </a:r>
            <a:r>
              <a:rPr lang="it-IT" sz="2000" dirty="0" smtClean="0">
                <a:latin typeface="Times New Roman" pitchFamily="18" charset="0"/>
              </a:rPr>
              <a:t>1.5, </a:t>
            </a:r>
            <a:endParaRPr lang="it-IT" sz="2000" dirty="0">
              <a:latin typeface="Times New Roman" pitchFamily="18" charset="0"/>
            </a:endParaRPr>
          </a:p>
          <a:p>
            <a:r>
              <a:rPr lang="it-IT" sz="2000" dirty="0">
                <a:latin typeface="Times New Roman" pitchFamily="18" charset="0"/>
              </a:rPr>
              <a:t>		Acciaio: </a:t>
            </a:r>
            <a:r>
              <a:rPr lang="it-IT" sz="2000" dirty="0" err="1">
                <a:latin typeface="Times New Roman" pitchFamily="18" charset="0"/>
              </a:rPr>
              <a:t>γ</a:t>
            </a:r>
            <a:r>
              <a:rPr lang="it-IT" sz="2000" baseline="-25000" dirty="0" err="1">
                <a:latin typeface="Times New Roman" pitchFamily="18" charset="0"/>
              </a:rPr>
              <a:t>s</a:t>
            </a:r>
            <a:r>
              <a:rPr lang="it-IT" sz="2000" dirty="0">
                <a:latin typeface="Times New Roman" pitchFamily="18" charset="0"/>
              </a:rPr>
              <a:t> = 1.15</a:t>
            </a:r>
            <a:r>
              <a:rPr lang="it-IT" sz="2000" dirty="0" smtClean="0">
                <a:latin typeface="Times New Roman" pitchFamily="18" charset="0"/>
              </a:rPr>
              <a:t>,</a:t>
            </a:r>
            <a:endParaRPr lang="it-IT" sz="2000" dirty="0">
              <a:latin typeface="Times New Roman" pitchFamily="18" charset="0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39750" y="4071763"/>
            <a:ext cx="82089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>
                <a:latin typeface="Times New Roman" pitchFamily="18" charset="0"/>
              </a:rPr>
              <a:t>4) Si calcolano le resistenze di progetto (es. momento ultimo) </a:t>
            </a:r>
            <a:r>
              <a:rPr lang="it-IT" sz="2000" b="1">
                <a:latin typeface="Times New Roman" pitchFamily="18" charset="0"/>
              </a:rPr>
              <a:t>R</a:t>
            </a:r>
            <a:r>
              <a:rPr lang="it-IT" sz="2000" b="1" baseline="-25000">
                <a:latin typeface="Times New Roman" pitchFamily="18" charset="0"/>
              </a:rPr>
              <a:t>d</a:t>
            </a:r>
            <a:r>
              <a:rPr lang="it-IT" sz="2000">
                <a:latin typeface="Times New Roman" pitchFamily="18" charset="0"/>
              </a:rPr>
              <a:t>: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39750" y="4648026"/>
            <a:ext cx="8208963" cy="216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 dirty="0">
                <a:latin typeface="Times New Roman" pitchFamily="18" charset="0"/>
              </a:rPr>
              <a:t>5) Si svolge la verifica:</a:t>
            </a:r>
          </a:p>
          <a:p>
            <a:pPr lvl="1"/>
            <a:r>
              <a:rPr lang="it-IT" sz="2000" dirty="0">
                <a:latin typeface="Times New Roman" pitchFamily="18" charset="0"/>
              </a:rPr>
              <a:t>	</a:t>
            </a:r>
          </a:p>
          <a:p>
            <a:pPr lvl="1"/>
            <a:r>
              <a:rPr lang="it-IT" sz="2000" b="1" dirty="0" err="1">
                <a:latin typeface="Times New Roman" pitchFamily="18" charset="0"/>
              </a:rPr>
              <a:t>R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dirty="0">
                <a:latin typeface="Times New Roman" pitchFamily="18" charset="0"/>
              </a:rPr>
              <a:t> &gt; </a:t>
            </a:r>
            <a:r>
              <a:rPr lang="it-IT" sz="2000" b="1" dirty="0" err="1">
                <a:latin typeface="Times New Roman" pitchFamily="18" charset="0"/>
              </a:rPr>
              <a:t>S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dirty="0">
                <a:latin typeface="Times New Roman" pitchFamily="18" charset="0"/>
              </a:rPr>
              <a:t> , probabilità di raggiungere una situazione limite molto piccola; </a:t>
            </a:r>
            <a:r>
              <a:rPr lang="it-IT" sz="2000" b="1" dirty="0" err="1">
                <a:latin typeface="Times New Roman" pitchFamily="18" charset="0"/>
              </a:rPr>
              <a:t>R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baseline="-25000" dirty="0">
                <a:latin typeface="Times New Roman" pitchFamily="18" charset="0"/>
              </a:rPr>
              <a:t> </a:t>
            </a:r>
            <a:r>
              <a:rPr lang="it-IT" sz="2000" b="1" dirty="0">
                <a:latin typeface="Times New Roman" pitchFamily="18" charset="0"/>
              </a:rPr>
              <a:t>= </a:t>
            </a:r>
            <a:r>
              <a:rPr lang="it-IT" sz="2000" b="1" dirty="0" err="1">
                <a:latin typeface="Times New Roman" pitchFamily="18" charset="0"/>
              </a:rPr>
              <a:t>S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dirty="0">
                <a:latin typeface="Times New Roman" pitchFamily="18" charset="0"/>
              </a:rPr>
              <a:t> </a:t>
            </a:r>
            <a:r>
              <a:rPr lang="it-IT" sz="2000" dirty="0">
                <a:latin typeface="Times New Roman" pitchFamily="18" charset="0"/>
              </a:rPr>
              <a:t>, Stato limite;</a:t>
            </a:r>
          </a:p>
          <a:p>
            <a:pPr lvl="1"/>
            <a:r>
              <a:rPr lang="it-IT" sz="2000" b="1" dirty="0" err="1">
                <a:latin typeface="Times New Roman" pitchFamily="18" charset="0"/>
              </a:rPr>
              <a:t>R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baseline="-25000" dirty="0">
                <a:latin typeface="Times New Roman" pitchFamily="18" charset="0"/>
              </a:rPr>
              <a:t> </a:t>
            </a:r>
            <a:r>
              <a:rPr lang="it-IT" sz="2000" b="1" dirty="0">
                <a:latin typeface="Times New Roman" pitchFamily="18" charset="0"/>
              </a:rPr>
              <a:t>&lt; </a:t>
            </a:r>
            <a:r>
              <a:rPr lang="it-IT" sz="2000" b="1" dirty="0" err="1">
                <a:latin typeface="Times New Roman" pitchFamily="18" charset="0"/>
              </a:rPr>
              <a:t>S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dirty="0">
                <a:latin typeface="Times New Roman" pitchFamily="18" charset="0"/>
              </a:rPr>
              <a:t> , </a:t>
            </a:r>
            <a:r>
              <a:rPr lang="it-IT" sz="2000" dirty="0">
                <a:latin typeface="Times New Roman" pitchFamily="18" charset="0"/>
              </a:rPr>
              <a:t>probabilità di raggiungere una situazione limite elevata. </a:t>
            </a:r>
          </a:p>
          <a:p>
            <a:endParaRPr lang="it-IT" dirty="0">
              <a:latin typeface="Times New Roman" pitchFamily="18" charset="0"/>
            </a:endParaRPr>
          </a:p>
          <a:p>
            <a:pPr algn="ctr"/>
            <a:r>
              <a:rPr lang="it-IT" dirty="0">
                <a:latin typeface="Times New Roman" pitchFamily="18" charset="0"/>
              </a:rPr>
              <a:t>Probabilità </a:t>
            </a:r>
            <a:r>
              <a:rPr lang="it-IT" dirty="0" smtClean="0">
                <a:latin typeface="Times New Roman" pitchFamily="18" charset="0"/>
              </a:rPr>
              <a:t>(</a:t>
            </a:r>
            <a:r>
              <a:rPr lang="it-IT" dirty="0">
                <a:latin typeface="Times New Roman" pitchFamily="18" charset="0"/>
              </a:rPr>
              <a:t>convenzionale) : 10</a:t>
            </a:r>
            <a:r>
              <a:rPr lang="it-IT" baseline="30000" dirty="0">
                <a:latin typeface="Times New Roman" pitchFamily="18" charset="0"/>
              </a:rPr>
              <a:t>-5</a:t>
            </a:r>
            <a:r>
              <a:rPr lang="it-IT" dirty="0">
                <a:latin typeface="Times New Roman" pitchFamily="18" charset="0"/>
              </a:rPr>
              <a:t>÷10</a:t>
            </a:r>
            <a:r>
              <a:rPr lang="it-IT" baseline="30000" dirty="0">
                <a:latin typeface="Times New Roman" pitchFamily="18" charset="0"/>
              </a:rPr>
              <a:t>-6 </a:t>
            </a:r>
            <a:r>
              <a:rPr lang="it-IT" dirty="0">
                <a:latin typeface="Times New Roman" pitchFamily="18" charset="0"/>
              </a:rPr>
              <a:t>(s.l. ultimi),  10</a:t>
            </a:r>
            <a:r>
              <a:rPr lang="it-IT" baseline="30000" dirty="0">
                <a:latin typeface="Times New Roman" pitchFamily="18" charset="0"/>
              </a:rPr>
              <a:t>-2</a:t>
            </a:r>
            <a:r>
              <a:rPr lang="it-IT" dirty="0">
                <a:latin typeface="Times New Roman" pitchFamily="18" charset="0"/>
              </a:rPr>
              <a:t>÷10</a:t>
            </a:r>
            <a:r>
              <a:rPr lang="it-IT" baseline="30000" dirty="0">
                <a:latin typeface="Times New Roman" pitchFamily="18" charset="0"/>
              </a:rPr>
              <a:t>-3 </a:t>
            </a:r>
            <a:r>
              <a:rPr lang="it-IT" dirty="0">
                <a:latin typeface="Times New Roman" pitchFamily="18" charset="0"/>
              </a:rPr>
              <a:t>(s.l. servizio)</a:t>
            </a: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55930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611560" y="1352957"/>
            <a:ext cx="78488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STATI LIMITE ULTIMI (SLU)</a:t>
            </a:r>
          </a:p>
          <a:p>
            <a:r>
              <a:rPr lang="it-IT" dirty="0"/>
              <a:t>I principali Stati Limite Ultimi, di cui al § 2.1, sono elencati nel seguito:</a:t>
            </a:r>
          </a:p>
          <a:p>
            <a:r>
              <a:rPr lang="it-IT" i="1" dirty="0"/>
              <a:t>a) </a:t>
            </a:r>
            <a:r>
              <a:rPr lang="it-IT" dirty="0"/>
              <a:t>perdita di equilibrio della struttura o di una sua parte;</a:t>
            </a:r>
          </a:p>
          <a:p>
            <a:r>
              <a:rPr lang="it-IT" i="1" dirty="0"/>
              <a:t>b) </a:t>
            </a:r>
            <a:r>
              <a:rPr lang="it-IT" dirty="0"/>
              <a:t>spostamenti o deformazioni eccessive;</a:t>
            </a:r>
          </a:p>
          <a:p>
            <a:r>
              <a:rPr lang="it-IT" i="1" dirty="0"/>
              <a:t>c) </a:t>
            </a:r>
            <a:r>
              <a:rPr lang="it-IT" dirty="0"/>
              <a:t>raggiungimento della massima capacità di resistenza di parti di strutture, collegamenti,</a:t>
            </a:r>
          </a:p>
          <a:p>
            <a:r>
              <a:rPr lang="it-IT" dirty="0"/>
              <a:t>fondazioni;</a:t>
            </a:r>
          </a:p>
          <a:p>
            <a:r>
              <a:rPr lang="it-IT" i="1" dirty="0"/>
              <a:t>d) </a:t>
            </a:r>
            <a:r>
              <a:rPr lang="it-IT" dirty="0"/>
              <a:t>raggiungimento della massima capacità di resistenza della struttura nel suo insieme;</a:t>
            </a:r>
          </a:p>
          <a:p>
            <a:r>
              <a:rPr lang="it-IT" i="1" dirty="0"/>
              <a:t>e) </a:t>
            </a:r>
            <a:r>
              <a:rPr lang="it-IT" dirty="0"/>
              <a:t>raggiungimento di meccanismi di collasso nei terreni;</a:t>
            </a:r>
          </a:p>
          <a:p>
            <a:r>
              <a:rPr lang="it-IT" i="1" dirty="0"/>
              <a:t>f) </a:t>
            </a:r>
            <a:r>
              <a:rPr lang="it-IT" dirty="0"/>
              <a:t>rottura di membrature e collegamenti per fatica;</a:t>
            </a:r>
          </a:p>
          <a:p>
            <a:r>
              <a:rPr lang="it-IT" i="1" dirty="0"/>
              <a:t>g) </a:t>
            </a:r>
            <a:r>
              <a:rPr lang="it-IT" dirty="0"/>
              <a:t>rottura di membrature e collegamenti per altri effetti dipendenti dal tempo;</a:t>
            </a:r>
          </a:p>
          <a:p>
            <a:r>
              <a:rPr lang="it-IT" i="1" dirty="0"/>
              <a:t>h) </a:t>
            </a:r>
            <a:r>
              <a:rPr lang="it-IT" dirty="0"/>
              <a:t>instabilità di parti della struttura o del suo insieme;</a:t>
            </a:r>
          </a:p>
          <a:p>
            <a:r>
              <a:rPr lang="it-IT" dirty="0"/>
              <a:t>Altri stati limite ultimi sono considerati in relazione alle specificità delle singole </a:t>
            </a:r>
            <a:r>
              <a:rPr lang="it-IT" dirty="0" smtClean="0"/>
              <a:t>opere.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859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323528" y="1352957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STATI LIMITE DI ESERCIZIO (SLE)</a:t>
            </a:r>
          </a:p>
          <a:p>
            <a:r>
              <a:rPr lang="it-IT" dirty="0"/>
              <a:t>I principali Stati Limite di Esercizio, di cui al § 2.1, sono elencati nel seguito:</a:t>
            </a:r>
          </a:p>
          <a:p>
            <a:r>
              <a:rPr lang="it-IT" dirty="0"/>
              <a:t>a) danneggiamenti locali (ad es. eccessiva fessurazione del calcestruzzo) che possano ridurre la</a:t>
            </a:r>
          </a:p>
          <a:p>
            <a:r>
              <a:rPr lang="it-IT" dirty="0"/>
              <a:t>durabilità della struttura, la sua efficienza o il suo aspetto;</a:t>
            </a:r>
          </a:p>
          <a:p>
            <a:r>
              <a:rPr lang="it-IT" dirty="0"/>
              <a:t>b) spostamenti e deformazioni che possano limitare l’uso della costruzione, la sua efficienza e il</a:t>
            </a:r>
          </a:p>
          <a:p>
            <a:r>
              <a:rPr lang="it-IT" dirty="0"/>
              <a:t>suo aspetto;</a:t>
            </a:r>
          </a:p>
          <a:p>
            <a:r>
              <a:rPr lang="it-IT" dirty="0"/>
              <a:t>c) spostamenti e deformazioni che possano compromettere l’efficienza e l’aspetto di elementi non</a:t>
            </a:r>
          </a:p>
          <a:p>
            <a:r>
              <a:rPr lang="it-IT" dirty="0"/>
              <a:t>strutturali, impianti, macchinari;</a:t>
            </a:r>
          </a:p>
          <a:p>
            <a:r>
              <a:rPr lang="it-IT" dirty="0"/>
              <a:t>d) vibrazioni che possano compromettere l’uso della costruzione;</a:t>
            </a:r>
          </a:p>
          <a:p>
            <a:r>
              <a:rPr lang="it-IT" dirty="0"/>
              <a:t>e) danni per fatica che possano compromettere la durabilità;</a:t>
            </a:r>
          </a:p>
          <a:p>
            <a:r>
              <a:rPr lang="it-IT" dirty="0"/>
              <a:t>f) corrosione e/o eccessivo degrado dei materiali in funzione dell’ambiente di esposizione;</a:t>
            </a:r>
          </a:p>
          <a:p>
            <a:r>
              <a:rPr lang="it-IT" dirty="0"/>
              <a:t>Altri stati limite sono considerati in relazione alle specificità delle singole </a:t>
            </a:r>
            <a:r>
              <a:rPr lang="it-IT" dirty="0" smtClean="0"/>
              <a:t>opere.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8285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431540" y="1340768"/>
            <a:ext cx="82809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Le opere strutturali devono essere verificate:</a:t>
            </a:r>
          </a:p>
          <a:p>
            <a:pPr marL="342900" indent="-342900">
              <a:buAutoNum type="alphaLcParenR"/>
            </a:pPr>
            <a:r>
              <a:rPr lang="it-IT" dirty="0" smtClean="0"/>
              <a:t>per </a:t>
            </a:r>
            <a:r>
              <a:rPr lang="it-IT" dirty="0"/>
              <a:t>gli stati limite ultimi che possono presentarsi, in conseguenza alle diverse </a:t>
            </a:r>
            <a:r>
              <a:rPr lang="it-IT" dirty="0" smtClean="0"/>
              <a:t>combinazioni delle </a:t>
            </a:r>
            <a:r>
              <a:rPr lang="it-IT" dirty="0"/>
              <a:t>azioni</a:t>
            </a:r>
            <a:r>
              <a:rPr lang="it-IT" dirty="0" smtClean="0"/>
              <a:t>;</a:t>
            </a:r>
          </a:p>
          <a:p>
            <a:endParaRPr lang="it-IT" dirty="0"/>
          </a:p>
          <a:p>
            <a:r>
              <a:rPr lang="it-IT" dirty="0" smtClean="0"/>
              <a:t>B)   per </a:t>
            </a:r>
            <a:r>
              <a:rPr lang="it-IT" dirty="0"/>
              <a:t>gli stati limite di esercizio definiti in relazione alle prestazioni attese.</a:t>
            </a:r>
          </a:p>
          <a:p>
            <a:endParaRPr lang="it-IT" dirty="0" smtClean="0"/>
          </a:p>
          <a:p>
            <a:endParaRPr lang="it-IT" dirty="0"/>
          </a:p>
          <a:p>
            <a:r>
              <a:rPr lang="it-IT" dirty="0"/>
              <a:t>Le verifiche di sicurezza delle opere devono essere contenute nei documenti di progetto, </a:t>
            </a:r>
            <a:r>
              <a:rPr lang="it-IT" dirty="0" smtClean="0"/>
              <a:t>con riferimento </a:t>
            </a:r>
            <a:r>
              <a:rPr lang="it-IT" dirty="0"/>
              <a:t>alle prescritte caratteristiche meccaniche dei materiali e alla </a:t>
            </a:r>
            <a:r>
              <a:rPr lang="it-IT" dirty="0" smtClean="0"/>
              <a:t>caratterizzazione geotecnica </a:t>
            </a:r>
            <a:r>
              <a:rPr lang="it-IT" dirty="0"/>
              <a:t>del terreno, dedotta in base a specifiche indagini. </a:t>
            </a:r>
            <a:endParaRPr lang="it-IT" dirty="0" smtClean="0"/>
          </a:p>
          <a:p>
            <a:endParaRPr lang="it-IT" dirty="0"/>
          </a:p>
          <a:p>
            <a:r>
              <a:rPr lang="it-IT" dirty="0" smtClean="0"/>
              <a:t>La </a:t>
            </a:r>
            <a:r>
              <a:rPr lang="it-IT" dirty="0"/>
              <a:t>struttura deve essere verificata </a:t>
            </a:r>
            <a:r>
              <a:rPr lang="it-IT" dirty="0" smtClean="0"/>
              <a:t>nelle fasi </a:t>
            </a:r>
            <a:r>
              <a:rPr lang="it-IT" dirty="0"/>
              <a:t>intermedie, tenuto conto del processo costruttivo; le verifiche per queste situazioni </a:t>
            </a:r>
            <a:r>
              <a:rPr lang="it-IT" dirty="0" smtClean="0"/>
              <a:t>transitorie sono </a:t>
            </a:r>
            <a:r>
              <a:rPr lang="it-IT" dirty="0"/>
              <a:t>generalmente condotte nei confronti dei soli stati limite ultimi</a:t>
            </a:r>
            <a:r>
              <a:rPr lang="it-IT" dirty="0" smtClean="0"/>
              <a:t>. </a:t>
            </a:r>
            <a:endParaRPr lang="it-IT" dirty="0"/>
          </a:p>
          <a:p>
            <a:endParaRPr lang="it-IT" dirty="0" smtClean="0"/>
          </a:p>
          <a:p>
            <a:r>
              <a:rPr lang="it-IT" dirty="0" smtClean="0"/>
              <a:t>Per </a:t>
            </a:r>
            <a:r>
              <a:rPr lang="it-IT" dirty="0"/>
              <a:t>le opere per le quali nel corso dei </a:t>
            </a:r>
            <a:r>
              <a:rPr lang="it-IT" dirty="0" smtClean="0"/>
              <a:t>lavori </a:t>
            </a:r>
            <a:r>
              <a:rPr lang="it-IT" dirty="0"/>
              <a:t>si manifestino situazioni significativamente difformi </a:t>
            </a:r>
            <a:r>
              <a:rPr lang="it-IT" dirty="0" smtClean="0"/>
              <a:t>da quelle </a:t>
            </a:r>
            <a:r>
              <a:rPr lang="it-IT" dirty="0"/>
              <a:t>di progetto occorre effettuare le relative necessarie verifiche.</a:t>
            </a:r>
          </a:p>
        </p:txBody>
      </p:sp>
    </p:spTree>
    <p:extLst>
      <p:ext uri="{BB962C8B-B14F-4D97-AF65-F5344CB8AC3E}">
        <p14:creationId xmlns:p14="http://schemas.microsoft.com/office/powerpoint/2010/main" val="167779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1266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Specifiche – Classe di Resistenza</a:t>
            </a:r>
            <a:endParaRPr lang="it-IT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4935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95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60331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95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55818"/>
            <a:ext cx="7990656" cy="516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75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84707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150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113331" y="3426630"/>
            <a:ext cx="1722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Classificazione delle azioni</a:t>
            </a:r>
            <a:endParaRPr lang="it-IT" dirty="0"/>
          </a:p>
        </p:txBody>
      </p:sp>
      <p:sp>
        <p:nvSpPr>
          <p:cNvPr id="3" name="Parentesi graffa aperta 2"/>
          <p:cNvSpPr/>
          <p:nvPr/>
        </p:nvSpPr>
        <p:spPr>
          <a:xfrm>
            <a:off x="1691680" y="1805579"/>
            <a:ext cx="288032" cy="38884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1968949" y="1772816"/>
            <a:ext cx="2459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in base al modo di esplicarsi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1907704" y="3565129"/>
            <a:ext cx="3082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/>
              <a:t>secondo la risposta strutturale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1907704" y="5031410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secondo la variazione della loro intensità nel tempo</a:t>
            </a:r>
            <a:endParaRPr lang="it-IT" dirty="0"/>
          </a:p>
        </p:txBody>
      </p:sp>
      <p:sp>
        <p:nvSpPr>
          <p:cNvPr id="11" name="Parentesi graffa aperta 10"/>
          <p:cNvSpPr/>
          <p:nvPr/>
        </p:nvSpPr>
        <p:spPr>
          <a:xfrm>
            <a:off x="5462317" y="1196752"/>
            <a:ext cx="261811" cy="151216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5724128" y="1199813"/>
            <a:ext cx="1709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 smtClean="0"/>
              <a:t>dirette</a:t>
            </a:r>
            <a:endParaRPr lang="it-IT" dirty="0"/>
          </a:p>
          <a:p>
            <a:endParaRPr lang="it-IT" i="1" dirty="0" smtClean="0"/>
          </a:p>
          <a:p>
            <a:r>
              <a:rPr lang="it-IT" i="1" dirty="0" smtClean="0"/>
              <a:t>indirette</a:t>
            </a:r>
            <a:endParaRPr lang="it-IT" dirty="0"/>
          </a:p>
          <a:p>
            <a:endParaRPr lang="it-IT" i="1" dirty="0" smtClean="0"/>
          </a:p>
          <a:p>
            <a:r>
              <a:rPr lang="it-IT" i="1" dirty="0" smtClean="0"/>
              <a:t>degrado</a:t>
            </a:r>
            <a:endParaRPr lang="it-IT" i="1" dirty="0"/>
          </a:p>
        </p:txBody>
      </p:sp>
      <p:sp>
        <p:nvSpPr>
          <p:cNvPr id="13" name="Parentesi graffa aperta 12"/>
          <p:cNvSpPr/>
          <p:nvPr/>
        </p:nvSpPr>
        <p:spPr>
          <a:xfrm>
            <a:off x="6804249" y="1916832"/>
            <a:ext cx="216024" cy="118900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7020272" y="2073622"/>
            <a:ext cx="1709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 smtClean="0"/>
              <a:t>endogeno</a:t>
            </a:r>
            <a:endParaRPr lang="it-IT" dirty="0"/>
          </a:p>
          <a:p>
            <a:endParaRPr lang="it-IT" i="1" dirty="0" smtClean="0"/>
          </a:p>
          <a:p>
            <a:r>
              <a:rPr lang="it-IT" i="1" dirty="0" smtClean="0"/>
              <a:t>esogeno</a:t>
            </a:r>
            <a:endParaRPr lang="it-IT" i="1" dirty="0"/>
          </a:p>
        </p:txBody>
      </p:sp>
      <p:sp>
        <p:nvSpPr>
          <p:cNvPr id="12" name="Rettangolo 11"/>
          <p:cNvSpPr/>
          <p:nvPr/>
        </p:nvSpPr>
        <p:spPr>
          <a:xfrm>
            <a:off x="5724128" y="3292733"/>
            <a:ext cx="17985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 smtClean="0"/>
              <a:t>statiche</a:t>
            </a:r>
            <a:endParaRPr lang="it-IT" dirty="0" smtClean="0"/>
          </a:p>
          <a:p>
            <a:r>
              <a:rPr lang="it-IT" i="1" dirty="0" smtClean="0"/>
              <a:t>pseudo </a:t>
            </a:r>
            <a:r>
              <a:rPr lang="it-IT" i="1" dirty="0"/>
              <a:t>statiche</a:t>
            </a:r>
            <a:r>
              <a:rPr lang="it-IT" dirty="0" smtClean="0"/>
              <a:t>:</a:t>
            </a:r>
            <a:endParaRPr lang="it-IT" dirty="0"/>
          </a:p>
          <a:p>
            <a:r>
              <a:rPr lang="it-IT" i="1" dirty="0" smtClean="0"/>
              <a:t>dinamiche</a:t>
            </a:r>
            <a:endParaRPr lang="it-IT" dirty="0"/>
          </a:p>
        </p:txBody>
      </p:sp>
      <p:sp>
        <p:nvSpPr>
          <p:cNvPr id="16" name="Parentesi graffa aperta 15"/>
          <p:cNvSpPr/>
          <p:nvPr/>
        </p:nvSpPr>
        <p:spPr>
          <a:xfrm>
            <a:off x="5483811" y="3212976"/>
            <a:ext cx="240317" cy="11470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Parentesi graffa aperta 16"/>
          <p:cNvSpPr/>
          <p:nvPr/>
        </p:nvSpPr>
        <p:spPr>
          <a:xfrm>
            <a:off x="5462317" y="4869160"/>
            <a:ext cx="283306" cy="11470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/>
          <p:cNvSpPr/>
          <p:nvPr/>
        </p:nvSpPr>
        <p:spPr>
          <a:xfrm>
            <a:off x="5704981" y="4815850"/>
            <a:ext cx="2141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/>
              <a:t>permanenti </a:t>
            </a:r>
            <a:r>
              <a:rPr lang="it-IT" dirty="0"/>
              <a:t>(</a:t>
            </a:r>
            <a:r>
              <a:rPr lang="it-IT" dirty="0" smtClean="0"/>
              <a:t>G)</a:t>
            </a:r>
          </a:p>
          <a:p>
            <a:r>
              <a:rPr lang="it-IT" i="1" dirty="0" smtClean="0"/>
              <a:t>variabili </a:t>
            </a:r>
            <a:r>
              <a:rPr lang="it-IT" dirty="0"/>
              <a:t>(Q </a:t>
            </a:r>
            <a:r>
              <a:rPr lang="it-IT" dirty="0" smtClean="0"/>
              <a:t>)</a:t>
            </a:r>
          </a:p>
          <a:p>
            <a:r>
              <a:rPr lang="it-IT" i="1" dirty="0" smtClean="0"/>
              <a:t>eccezionali  </a:t>
            </a:r>
            <a:r>
              <a:rPr lang="it-IT" dirty="0" smtClean="0"/>
              <a:t>(</a:t>
            </a:r>
            <a:r>
              <a:rPr lang="it-IT" dirty="0"/>
              <a:t>A </a:t>
            </a:r>
            <a:r>
              <a:rPr lang="it-IT" dirty="0" smtClean="0"/>
              <a:t>)</a:t>
            </a:r>
          </a:p>
          <a:p>
            <a:r>
              <a:rPr lang="it-IT" i="1" dirty="0" smtClean="0"/>
              <a:t>sismiche </a:t>
            </a:r>
            <a:r>
              <a:rPr lang="it-IT" dirty="0" smtClean="0"/>
              <a:t>(E 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2013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77414" cy="5457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876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77414" cy="5457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51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404938"/>
            <a:ext cx="9020175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14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12" y="1268760"/>
            <a:ext cx="8796288" cy="108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12" y="2776653"/>
            <a:ext cx="8616776" cy="3726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83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 rot="16200000">
            <a:off x="-2684884" y="2792388"/>
            <a:ext cx="6664896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 rot="16200000">
            <a:off x="-2156537" y="3219110"/>
            <a:ext cx="64299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Pesi propri</a:t>
            </a:r>
            <a:endParaRPr lang="it-IT" sz="24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933" y="0"/>
            <a:ext cx="5712067" cy="686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85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Sovraccarichi permanenti non strutturali</a:t>
            </a:r>
            <a:endParaRPr lang="it-IT" sz="2400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8" y="1196752"/>
            <a:ext cx="9036496" cy="36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653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3267</Words>
  <Application>Microsoft Office PowerPoint</Application>
  <PresentationFormat>Presentazione su schermo (4:3)</PresentationFormat>
  <Paragraphs>541</Paragraphs>
  <Slides>117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117</vt:i4>
      </vt:variant>
    </vt:vector>
  </HeadingPairs>
  <TitlesOfParts>
    <vt:vector size="119" baseType="lpstr">
      <vt:lpstr>Tema di Office</vt:lpstr>
      <vt:lpstr>Equation</vt:lpstr>
      <vt:lpstr>Argomenti di Tecnica delle Costruzioni</vt:lpstr>
      <vt:lpstr>Elenco delle lezioni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 </vt:lpstr>
      <vt:lpstr>Materiali </vt:lpstr>
      <vt:lpstr>Materiali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Presentazione standard di PowerPoint</vt:lpstr>
      <vt:lpstr>Presentazione standard di PowerPoint</vt:lpstr>
      <vt:lpstr>Presentazione standard di PowerPoint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</vt:lpstr>
      <vt:lpstr>Materiali </vt:lpstr>
      <vt:lpstr>Materiali </vt:lpstr>
      <vt:lpstr>Materiali</vt:lpstr>
      <vt:lpstr>Materiali</vt:lpstr>
      <vt:lpstr>Materiali</vt:lpstr>
      <vt:lpstr>Materiali </vt:lpstr>
      <vt:lpstr>Materiali </vt:lpstr>
      <vt:lpstr>Azioni di Calcolo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Carico da neve – Azione di Riferimento (D.M. 16/01/1996)</vt:lpstr>
      <vt:lpstr>Carico da neve – Azione di Riferimento (D.M. 14/01/2008)</vt:lpstr>
      <vt:lpstr>Carico da neve – Azione di Riferimento (D.M. 14/01/2008)</vt:lpstr>
      <vt:lpstr>Carico da neve – Azione di Riferimento (D.M. 14/01/2008)</vt:lpstr>
      <vt:lpstr>Carico da neve – Azione di Riferimento (D.M. 14/01/2008)</vt:lpstr>
      <vt:lpstr>Carico da vento – Coefficienti</vt:lpstr>
      <vt:lpstr>Carico da neve – Esempio</vt:lpstr>
      <vt:lpstr>Carico da vento</vt:lpstr>
      <vt:lpstr>Carico da vento – Pressione Cinetica</vt:lpstr>
      <vt:lpstr>Carico da vento – Coeff. di esposizione</vt:lpstr>
      <vt:lpstr>Carico da vento – Coeff. di esposizione</vt:lpstr>
      <vt:lpstr>Carico da vento – Coeff. di esposizione</vt:lpstr>
      <vt:lpstr>Carico da vento – Coeff. di Forma</vt:lpstr>
      <vt:lpstr>Carico da vento – Coeff. di Forma</vt:lpstr>
      <vt:lpstr>Carico da vento – Azione tangenziale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Metodi di calcolo delle strutture</dc:title>
  <dc:creator>Amministratore</dc:creator>
  <cp:lastModifiedBy>Amministratore</cp:lastModifiedBy>
  <cp:revision>65</cp:revision>
  <dcterms:created xsi:type="dcterms:W3CDTF">2012-02-12T18:09:44Z</dcterms:created>
  <dcterms:modified xsi:type="dcterms:W3CDTF">2012-03-02T08:14:02Z</dcterms:modified>
</cp:coreProperties>
</file>